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1"/>
  </p:sldMasterIdLst>
  <p:notesMasterIdLst>
    <p:notesMasterId r:id="rId45"/>
  </p:notesMasterIdLst>
  <p:sldIdLst>
    <p:sldId id="256" r:id="rId2"/>
    <p:sldId id="496" r:id="rId3"/>
    <p:sldId id="497" r:id="rId4"/>
    <p:sldId id="498" r:id="rId5"/>
    <p:sldId id="505" r:id="rId6"/>
    <p:sldId id="506" r:id="rId7"/>
    <p:sldId id="537" r:id="rId8"/>
    <p:sldId id="538" r:id="rId9"/>
    <p:sldId id="539" r:id="rId10"/>
    <p:sldId id="540" r:id="rId11"/>
    <p:sldId id="541" r:id="rId12"/>
    <p:sldId id="509" r:id="rId13"/>
    <p:sldId id="510" r:id="rId14"/>
    <p:sldId id="511" r:id="rId15"/>
    <p:sldId id="512" r:id="rId16"/>
    <p:sldId id="508" r:id="rId17"/>
    <p:sldId id="507" r:id="rId18"/>
    <p:sldId id="513" r:id="rId19"/>
    <p:sldId id="514" r:id="rId20"/>
    <p:sldId id="515" r:id="rId21"/>
    <p:sldId id="516" r:id="rId22"/>
    <p:sldId id="517" r:id="rId23"/>
    <p:sldId id="500" r:id="rId24"/>
    <p:sldId id="518" r:id="rId25"/>
    <p:sldId id="519" r:id="rId26"/>
    <p:sldId id="520" r:id="rId27"/>
    <p:sldId id="521" r:id="rId28"/>
    <p:sldId id="522" r:id="rId29"/>
    <p:sldId id="523" r:id="rId30"/>
    <p:sldId id="524" r:id="rId31"/>
    <p:sldId id="525" r:id="rId32"/>
    <p:sldId id="526" r:id="rId33"/>
    <p:sldId id="527" r:id="rId34"/>
    <p:sldId id="528" r:id="rId35"/>
    <p:sldId id="529" r:id="rId36"/>
    <p:sldId id="530" r:id="rId37"/>
    <p:sldId id="531" r:id="rId38"/>
    <p:sldId id="532" r:id="rId39"/>
    <p:sldId id="501" r:id="rId40"/>
    <p:sldId id="533" r:id="rId41"/>
    <p:sldId id="534" r:id="rId42"/>
    <p:sldId id="535" r:id="rId43"/>
    <p:sldId id="53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E79"/>
    <a:srgbClr val="FF2600"/>
    <a:srgbClr val="00FA00"/>
    <a:srgbClr val="521B93"/>
    <a:srgbClr val="D883FF"/>
    <a:srgbClr val="D5FC79"/>
    <a:srgbClr val="FF9300"/>
    <a:srgbClr val="9437FF"/>
    <a:srgbClr val="FFFD78"/>
    <a:srgbClr val="73FB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21"/>
    <p:restoredTop sz="95748"/>
  </p:normalViewPr>
  <p:slideViewPr>
    <p:cSldViewPr snapToGrid="0">
      <p:cViewPr varScale="1">
        <p:scale>
          <a:sx n="107" d="100"/>
          <a:sy n="107" d="100"/>
        </p:scale>
        <p:origin x="2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2A8185-CEA2-E04B-9745-2FC5D8E2B434}" type="datetimeFigureOut">
              <a:rPr lang="en-US" smtClean="0"/>
              <a:t>2/26/24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4A3CE-812B-D04C-A065-54EDA90D9BB5}" type="slidenum">
              <a:rPr lang="en-US" smtClean="0"/>
              <a:t>‹#›</a:t>
            </a:fld>
            <a:endParaRPr lang="en-US"/>
          </a:p>
        </p:txBody>
      </p:sp>
    </p:spTree>
    <p:extLst>
      <p:ext uri="{BB962C8B-B14F-4D97-AF65-F5344CB8AC3E}">
        <p14:creationId xmlns:p14="http://schemas.microsoft.com/office/powerpoint/2010/main" val="3866570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My name is Saeed </a:t>
            </a:r>
            <a:r>
              <a:rPr lang="en-US" dirty="0" err="1"/>
              <a:t>Kargar</a:t>
            </a:r>
            <a:r>
              <a:rPr lang="en-US" dirty="0"/>
              <a:t> and I am a Ph.D. student from University of California Santa Cruz and Today I'm going to present Memory-awareness:....... This is a joint work with Faisal Nawab my advisor from UCI.</a:t>
            </a:r>
          </a:p>
        </p:txBody>
      </p:sp>
      <p:sp>
        <p:nvSpPr>
          <p:cNvPr id="4" name="Slide Number Placeholder 3"/>
          <p:cNvSpPr>
            <a:spLocks noGrp="1"/>
          </p:cNvSpPr>
          <p:nvPr>
            <p:ph type="sldNum" sz="quarter" idx="5"/>
          </p:nvPr>
        </p:nvSpPr>
        <p:spPr/>
        <p:txBody>
          <a:bodyPr/>
          <a:lstStyle/>
          <a:p>
            <a:fld id="{F804A3CE-812B-D04C-A065-54EDA90D9BB5}" type="slidenum">
              <a:rPr lang="en-US" smtClean="0"/>
              <a:t>1</a:t>
            </a:fld>
            <a:endParaRPr lang="en-US"/>
          </a:p>
        </p:txBody>
      </p:sp>
    </p:spTree>
    <p:extLst>
      <p:ext uri="{BB962C8B-B14F-4D97-AF65-F5344CB8AC3E}">
        <p14:creationId xmlns:p14="http://schemas.microsoft.com/office/powerpoint/2010/main" val="2738109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Well, the problem with the previous methods is that they assume nothing about the data distribution of the real-world data, and by selecting memory locations based on bit-wise similarity among items, we can reduce the number of bit-fillets significantly. </a:t>
            </a:r>
          </a:p>
        </p:txBody>
      </p:sp>
      <p:sp>
        <p:nvSpPr>
          <p:cNvPr id="4" name="Slide Number Placeholder 3"/>
          <p:cNvSpPr>
            <a:spLocks noGrp="1"/>
          </p:cNvSpPr>
          <p:nvPr>
            <p:ph type="sldNum" sz="quarter" idx="5"/>
          </p:nvPr>
        </p:nvSpPr>
        <p:spPr/>
        <p:txBody>
          <a:bodyPr/>
          <a:lstStyle/>
          <a:p>
            <a:fld id="{F804A3CE-812B-D04C-A065-54EDA90D9BB5}" type="slidenum">
              <a:rPr lang="en-US" smtClean="0"/>
              <a:t>11</a:t>
            </a:fld>
            <a:endParaRPr lang="en-US"/>
          </a:p>
        </p:txBody>
      </p:sp>
    </p:spTree>
    <p:extLst>
      <p:ext uri="{BB962C8B-B14F-4D97-AF65-F5344CB8AC3E}">
        <p14:creationId xmlns:p14="http://schemas.microsoft.com/office/powerpoint/2010/main" val="2364974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For example, we can see that writing the same data on different memory locations caused differently in terms of the number of bit flips.</a:t>
            </a:r>
          </a:p>
        </p:txBody>
      </p:sp>
      <p:sp>
        <p:nvSpPr>
          <p:cNvPr id="4" name="Slide Number Placeholder 3"/>
          <p:cNvSpPr>
            <a:spLocks noGrp="1"/>
          </p:cNvSpPr>
          <p:nvPr>
            <p:ph type="sldNum" sz="quarter" idx="5"/>
          </p:nvPr>
        </p:nvSpPr>
        <p:spPr/>
        <p:txBody>
          <a:bodyPr/>
          <a:lstStyle/>
          <a:p>
            <a:fld id="{F804A3CE-812B-D04C-A065-54EDA90D9BB5}" type="slidenum">
              <a:rPr lang="en-US" smtClean="0"/>
              <a:t>13</a:t>
            </a:fld>
            <a:endParaRPr lang="en-US"/>
          </a:p>
        </p:txBody>
      </p:sp>
    </p:spTree>
    <p:extLst>
      <p:ext uri="{BB962C8B-B14F-4D97-AF65-F5344CB8AC3E}">
        <p14:creationId xmlns:p14="http://schemas.microsoft.com/office/powerpoint/2010/main" val="3263122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To see the effect of the number of bit flips in right operations on the energy consumption of the system, we conducted an experiment, and as we can see in this experiment, there is a positive correlation between these two variables.</a:t>
            </a:r>
          </a:p>
        </p:txBody>
      </p:sp>
      <p:sp>
        <p:nvSpPr>
          <p:cNvPr id="4" name="Slide Number Placeholder 3"/>
          <p:cNvSpPr>
            <a:spLocks noGrp="1"/>
          </p:cNvSpPr>
          <p:nvPr>
            <p:ph type="sldNum" sz="quarter" idx="5"/>
          </p:nvPr>
        </p:nvSpPr>
        <p:spPr/>
        <p:txBody>
          <a:bodyPr/>
          <a:lstStyle/>
          <a:p>
            <a:fld id="{F804A3CE-812B-D04C-A065-54EDA90D9BB5}" type="slidenum">
              <a:rPr lang="en-US" smtClean="0"/>
              <a:t>17</a:t>
            </a:fld>
            <a:endParaRPr lang="en-US"/>
          </a:p>
        </p:txBody>
      </p:sp>
    </p:spTree>
    <p:extLst>
      <p:ext uri="{BB962C8B-B14F-4D97-AF65-F5344CB8AC3E}">
        <p14:creationId xmlns:p14="http://schemas.microsoft.com/office/powerpoint/2010/main" val="3558348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Hamming Tree is implemented on the storage management layer, which can be seen as a library used by existing applications and data storage systems.</a:t>
            </a:r>
          </a:p>
        </p:txBody>
      </p:sp>
      <p:sp>
        <p:nvSpPr>
          <p:cNvPr id="4" name="Slide Number Placeholder 3"/>
          <p:cNvSpPr>
            <a:spLocks noGrp="1"/>
          </p:cNvSpPr>
          <p:nvPr>
            <p:ph type="sldNum" sz="quarter" idx="5"/>
          </p:nvPr>
        </p:nvSpPr>
        <p:spPr/>
        <p:txBody>
          <a:bodyPr/>
          <a:lstStyle/>
          <a:p>
            <a:fld id="{F804A3CE-812B-D04C-A065-54EDA90D9BB5}" type="slidenum">
              <a:rPr lang="en-US" smtClean="0"/>
              <a:t>19</a:t>
            </a:fld>
            <a:endParaRPr lang="en-US"/>
          </a:p>
        </p:txBody>
      </p:sp>
    </p:spTree>
    <p:extLst>
      <p:ext uri="{BB962C8B-B14F-4D97-AF65-F5344CB8AC3E}">
        <p14:creationId xmlns:p14="http://schemas.microsoft.com/office/powerpoint/2010/main" val="1653720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Well, let's explain our method with an example. Suppose that we have a PCM device. </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F804A3CE-812B-D04C-A065-54EDA90D9BB5}" type="slidenum">
              <a:rPr lang="en-US" smtClean="0"/>
              <a:t>20</a:t>
            </a:fld>
            <a:endParaRPr lang="en-US"/>
          </a:p>
        </p:txBody>
      </p:sp>
    </p:spTree>
    <p:extLst>
      <p:ext uri="{BB962C8B-B14F-4D97-AF65-F5344CB8AC3E}">
        <p14:creationId xmlns:p14="http://schemas.microsoft.com/office/powerpoint/2010/main" val="2247415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We divide its available memory locations into some equal size parts that we call memory segments. Each memory segment already contains some old data that will be replaced or overwritten by incoming write requests. </a:t>
            </a:r>
            <a:endParaRPr lang="en-US" dirty="0"/>
          </a:p>
        </p:txBody>
      </p:sp>
      <p:sp>
        <p:nvSpPr>
          <p:cNvPr id="4" name="Slide Number Placeholder 3"/>
          <p:cNvSpPr>
            <a:spLocks noGrp="1"/>
          </p:cNvSpPr>
          <p:nvPr>
            <p:ph type="sldNum" sz="quarter" idx="5"/>
          </p:nvPr>
        </p:nvSpPr>
        <p:spPr/>
        <p:txBody>
          <a:bodyPr/>
          <a:lstStyle/>
          <a:p>
            <a:fld id="{F804A3CE-812B-D04C-A065-54EDA90D9BB5}" type="slidenum">
              <a:rPr lang="en-US" smtClean="0"/>
              <a:t>21</a:t>
            </a:fld>
            <a:endParaRPr lang="en-US"/>
          </a:p>
        </p:txBody>
      </p:sp>
    </p:spTree>
    <p:extLst>
      <p:ext uri="{BB962C8B-B14F-4D97-AF65-F5344CB8AC3E}">
        <p14:creationId xmlns:p14="http://schemas.microsoft.com/office/powerpoint/2010/main" val="1426003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 Hamming tree, we utilize an indexing data structure to index free memory locations according to their contents' hamming distance.</a:t>
            </a:r>
          </a:p>
        </p:txBody>
      </p:sp>
      <p:sp>
        <p:nvSpPr>
          <p:cNvPr id="4" name="Slide Number Placeholder 3"/>
          <p:cNvSpPr>
            <a:spLocks noGrp="1"/>
          </p:cNvSpPr>
          <p:nvPr>
            <p:ph type="sldNum" sz="quarter" idx="5"/>
          </p:nvPr>
        </p:nvSpPr>
        <p:spPr/>
        <p:txBody>
          <a:bodyPr/>
          <a:lstStyle/>
          <a:p>
            <a:fld id="{F804A3CE-812B-D04C-A065-54EDA90D9BB5}" type="slidenum">
              <a:rPr lang="en-US" smtClean="0"/>
              <a:t>22</a:t>
            </a:fld>
            <a:endParaRPr lang="en-US"/>
          </a:p>
        </p:txBody>
      </p:sp>
    </p:spTree>
    <p:extLst>
      <p:ext uri="{BB962C8B-B14F-4D97-AF65-F5344CB8AC3E}">
        <p14:creationId xmlns:p14="http://schemas.microsoft.com/office/powerpoint/2010/main" val="2453379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 fact, Hamming tree clusters similar memory locations near each other on the tree. </a:t>
            </a:r>
          </a:p>
        </p:txBody>
      </p:sp>
      <p:sp>
        <p:nvSpPr>
          <p:cNvPr id="4" name="Slide Number Placeholder 3"/>
          <p:cNvSpPr>
            <a:spLocks noGrp="1"/>
          </p:cNvSpPr>
          <p:nvPr>
            <p:ph type="sldNum" sz="quarter" idx="5"/>
          </p:nvPr>
        </p:nvSpPr>
        <p:spPr/>
        <p:txBody>
          <a:bodyPr/>
          <a:lstStyle/>
          <a:p>
            <a:fld id="{F804A3CE-812B-D04C-A065-54EDA90D9BB5}" type="slidenum">
              <a:rPr lang="en-US" smtClean="0"/>
              <a:t>23</a:t>
            </a:fld>
            <a:endParaRPr lang="en-US"/>
          </a:p>
        </p:txBody>
      </p:sp>
    </p:spTree>
    <p:extLst>
      <p:ext uri="{BB962C8B-B14F-4D97-AF65-F5344CB8AC3E}">
        <p14:creationId xmlns:p14="http://schemas.microsoft.com/office/powerpoint/2010/main" val="2723995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So, when a new data needs to be written on PCM, </a:t>
            </a:r>
            <a:endParaRPr lang="en-US" dirty="0"/>
          </a:p>
        </p:txBody>
      </p:sp>
      <p:sp>
        <p:nvSpPr>
          <p:cNvPr id="4" name="Slide Number Placeholder 3"/>
          <p:cNvSpPr>
            <a:spLocks noGrp="1"/>
          </p:cNvSpPr>
          <p:nvPr>
            <p:ph type="sldNum" sz="quarter" idx="5"/>
          </p:nvPr>
        </p:nvSpPr>
        <p:spPr/>
        <p:txBody>
          <a:bodyPr/>
          <a:lstStyle/>
          <a:p>
            <a:fld id="{F804A3CE-812B-D04C-A065-54EDA90D9BB5}" type="slidenum">
              <a:rPr lang="en-US" smtClean="0"/>
              <a:t>24</a:t>
            </a:fld>
            <a:endParaRPr lang="en-US"/>
          </a:p>
        </p:txBody>
      </p:sp>
    </p:spTree>
    <p:extLst>
      <p:ext uri="{BB962C8B-B14F-4D97-AF65-F5344CB8AC3E}">
        <p14:creationId xmlns:p14="http://schemas.microsoft.com/office/powerpoint/2010/main" val="1657472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it goes through Hamming tree to find a memory location that matches its density of zeros and ones, </a:t>
            </a:r>
            <a:endParaRPr lang="en-US" dirty="0"/>
          </a:p>
        </p:txBody>
      </p:sp>
      <p:sp>
        <p:nvSpPr>
          <p:cNvPr id="4" name="Slide Number Placeholder 3"/>
          <p:cNvSpPr>
            <a:spLocks noGrp="1"/>
          </p:cNvSpPr>
          <p:nvPr>
            <p:ph type="sldNum" sz="quarter" idx="5"/>
          </p:nvPr>
        </p:nvSpPr>
        <p:spPr/>
        <p:txBody>
          <a:bodyPr/>
          <a:lstStyle/>
          <a:p>
            <a:fld id="{F804A3CE-812B-D04C-A065-54EDA90D9BB5}" type="slidenum">
              <a:rPr lang="en-US" smtClean="0"/>
              <a:t>25</a:t>
            </a:fld>
            <a:endParaRPr lang="en-US"/>
          </a:p>
        </p:txBody>
      </p:sp>
    </p:spTree>
    <p:extLst>
      <p:ext uri="{BB962C8B-B14F-4D97-AF65-F5344CB8AC3E}">
        <p14:creationId xmlns:p14="http://schemas.microsoft.com/office/powerpoint/2010/main" val="3381485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Well, let's start with a brief overview of NVMs, their characteristics, strengths, and limitations. </a:t>
            </a:r>
            <a:endParaRPr lang="en-US" dirty="0"/>
          </a:p>
        </p:txBody>
      </p:sp>
      <p:sp>
        <p:nvSpPr>
          <p:cNvPr id="4" name="Slide Number Placeholder 3"/>
          <p:cNvSpPr>
            <a:spLocks noGrp="1"/>
          </p:cNvSpPr>
          <p:nvPr>
            <p:ph type="sldNum" sz="quarter" idx="5"/>
          </p:nvPr>
        </p:nvSpPr>
        <p:spPr/>
        <p:txBody>
          <a:bodyPr/>
          <a:lstStyle/>
          <a:p>
            <a:fld id="{F804A3CE-812B-D04C-A065-54EDA90D9BB5}" type="slidenum">
              <a:rPr lang="en-US" smtClean="0"/>
              <a:t>2</a:t>
            </a:fld>
            <a:endParaRPr lang="en-US"/>
          </a:p>
        </p:txBody>
      </p:sp>
    </p:spTree>
    <p:extLst>
      <p:ext uri="{BB962C8B-B14F-4D97-AF65-F5344CB8AC3E}">
        <p14:creationId xmlns:p14="http://schemas.microsoft.com/office/powerpoint/2010/main" val="4132115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which means that the selected memory locations bitwise content is similar to the write content. So, Hamming tree uses an underlying indexing structure such as B-Tree or RB-Tree to map available or free memory locations of PCM. </a:t>
            </a:r>
          </a:p>
        </p:txBody>
      </p:sp>
      <p:sp>
        <p:nvSpPr>
          <p:cNvPr id="4" name="Slide Number Placeholder 3"/>
          <p:cNvSpPr>
            <a:spLocks noGrp="1"/>
          </p:cNvSpPr>
          <p:nvPr>
            <p:ph type="sldNum" sz="quarter" idx="5"/>
          </p:nvPr>
        </p:nvSpPr>
        <p:spPr/>
        <p:txBody>
          <a:bodyPr/>
          <a:lstStyle/>
          <a:p>
            <a:fld id="{F804A3CE-812B-D04C-A065-54EDA90D9BB5}" type="slidenum">
              <a:rPr lang="en-US" smtClean="0"/>
              <a:t>26</a:t>
            </a:fld>
            <a:endParaRPr lang="en-US"/>
          </a:p>
        </p:txBody>
      </p:sp>
    </p:spTree>
    <p:extLst>
      <p:ext uri="{BB962C8B-B14F-4D97-AF65-F5344CB8AC3E}">
        <p14:creationId xmlns:p14="http://schemas.microsoft.com/office/powerpoint/2010/main" val="1258275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However, the key idea here is that Hamming tree uses a Hamming distance-based comparison function to compare data items, which means it measures the density of ones and zeros between the left half and the right half of the data items. </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For example, when we compare data one and data two using this function, </a:t>
            </a:r>
          </a:p>
        </p:txBody>
      </p:sp>
      <p:sp>
        <p:nvSpPr>
          <p:cNvPr id="4" name="Slide Number Placeholder 3"/>
          <p:cNvSpPr>
            <a:spLocks noGrp="1"/>
          </p:cNvSpPr>
          <p:nvPr>
            <p:ph type="sldNum" sz="quarter" idx="5"/>
          </p:nvPr>
        </p:nvSpPr>
        <p:spPr/>
        <p:txBody>
          <a:bodyPr/>
          <a:lstStyle/>
          <a:p>
            <a:fld id="{F804A3CE-812B-D04C-A065-54EDA90D9BB5}" type="slidenum">
              <a:rPr lang="en-US" smtClean="0"/>
              <a:t>27</a:t>
            </a:fld>
            <a:endParaRPr lang="en-US"/>
          </a:p>
        </p:txBody>
      </p:sp>
    </p:spTree>
    <p:extLst>
      <p:ext uri="{BB962C8B-B14F-4D97-AF65-F5344CB8AC3E}">
        <p14:creationId xmlns:p14="http://schemas.microsoft.com/office/powerpoint/2010/main" val="1741250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it's divided into two parts and then this function measures the density of ones and zeros between the left half and the right half of the data item. And returns the difference of the number of one bits in the right segment to the number of ones in the left segments, as we can see here. </a:t>
            </a:r>
            <a:endParaRPr lang="en-US" dirty="0"/>
          </a:p>
        </p:txBody>
      </p:sp>
      <p:sp>
        <p:nvSpPr>
          <p:cNvPr id="4" name="Slide Number Placeholder 3"/>
          <p:cNvSpPr>
            <a:spLocks noGrp="1"/>
          </p:cNvSpPr>
          <p:nvPr>
            <p:ph type="sldNum" sz="quarter" idx="5"/>
          </p:nvPr>
        </p:nvSpPr>
        <p:spPr/>
        <p:txBody>
          <a:bodyPr/>
          <a:lstStyle/>
          <a:p>
            <a:fld id="{F804A3CE-812B-D04C-A065-54EDA90D9BB5}" type="slidenum">
              <a:rPr lang="en-US" smtClean="0"/>
              <a:t>28</a:t>
            </a:fld>
            <a:endParaRPr lang="en-US"/>
          </a:p>
        </p:txBody>
      </p:sp>
    </p:spTree>
    <p:extLst>
      <p:ext uri="{BB962C8B-B14F-4D97-AF65-F5344CB8AC3E}">
        <p14:creationId xmlns:p14="http://schemas.microsoft.com/office/powerpoint/2010/main" val="711562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And the bigger item is selected based on this comparison.</a:t>
            </a:r>
          </a:p>
        </p:txBody>
      </p:sp>
      <p:sp>
        <p:nvSpPr>
          <p:cNvPr id="4" name="Slide Number Placeholder 3"/>
          <p:cNvSpPr>
            <a:spLocks noGrp="1"/>
          </p:cNvSpPr>
          <p:nvPr>
            <p:ph type="sldNum" sz="quarter" idx="5"/>
          </p:nvPr>
        </p:nvSpPr>
        <p:spPr/>
        <p:txBody>
          <a:bodyPr/>
          <a:lstStyle/>
          <a:p>
            <a:fld id="{F804A3CE-812B-D04C-A065-54EDA90D9BB5}" type="slidenum">
              <a:rPr lang="en-US" smtClean="0"/>
              <a:t>29</a:t>
            </a:fld>
            <a:endParaRPr lang="en-US"/>
          </a:p>
        </p:txBody>
      </p:sp>
    </p:spTree>
    <p:extLst>
      <p:ext uri="{BB962C8B-B14F-4D97-AF65-F5344CB8AC3E}">
        <p14:creationId xmlns:p14="http://schemas.microsoft.com/office/powerpoint/2010/main" val="3035947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So, in this example, data 2 is bigger than data 1.</a:t>
            </a:r>
            <a:endParaRPr lang="en-US" dirty="0"/>
          </a:p>
        </p:txBody>
      </p:sp>
      <p:sp>
        <p:nvSpPr>
          <p:cNvPr id="4" name="Slide Number Placeholder 3"/>
          <p:cNvSpPr>
            <a:spLocks noGrp="1"/>
          </p:cNvSpPr>
          <p:nvPr>
            <p:ph type="sldNum" sz="quarter" idx="5"/>
          </p:nvPr>
        </p:nvSpPr>
        <p:spPr/>
        <p:txBody>
          <a:bodyPr/>
          <a:lstStyle/>
          <a:p>
            <a:fld id="{F804A3CE-812B-D04C-A065-54EDA90D9BB5}" type="slidenum">
              <a:rPr lang="en-US" smtClean="0"/>
              <a:t>30</a:t>
            </a:fld>
            <a:endParaRPr lang="en-US"/>
          </a:p>
        </p:txBody>
      </p:sp>
    </p:spTree>
    <p:extLst>
      <p:ext uri="{BB962C8B-B14F-4D97-AF65-F5344CB8AC3E}">
        <p14:creationId xmlns:p14="http://schemas.microsoft.com/office/powerpoint/2010/main" val="1861539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However, when the differences are the same, </a:t>
            </a:r>
            <a:endParaRPr lang="en-US" dirty="0"/>
          </a:p>
        </p:txBody>
      </p:sp>
      <p:sp>
        <p:nvSpPr>
          <p:cNvPr id="4" name="Slide Number Placeholder 3"/>
          <p:cNvSpPr>
            <a:spLocks noGrp="1"/>
          </p:cNvSpPr>
          <p:nvPr>
            <p:ph type="sldNum" sz="quarter" idx="5"/>
          </p:nvPr>
        </p:nvSpPr>
        <p:spPr/>
        <p:txBody>
          <a:bodyPr/>
          <a:lstStyle/>
          <a:p>
            <a:fld id="{F804A3CE-812B-D04C-A065-54EDA90D9BB5}" type="slidenum">
              <a:rPr lang="en-US" smtClean="0"/>
              <a:t>31</a:t>
            </a:fld>
            <a:endParaRPr lang="en-US"/>
          </a:p>
        </p:txBody>
      </p:sp>
    </p:spTree>
    <p:extLst>
      <p:ext uri="{BB962C8B-B14F-4D97-AF65-F5344CB8AC3E}">
        <p14:creationId xmlns:p14="http://schemas.microsoft.com/office/powerpoint/2010/main" val="2494853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can see here for data 2 and data 3</a:t>
            </a:r>
          </a:p>
        </p:txBody>
      </p:sp>
      <p:sp>
        <p:nvSpPr>
          <p:cNvPr id="4" name="Slide Number Placeholder 3"/>
          <p:cNvSpPr>
            <a:spLocks noGrp="1"/>
          </p:cNvSpPr>
          <p:nvPr>
            <p:ph type="sldNum" sz="quarter" idx="5"/>
          </p:nvPr>
        </p:nvSpPr>
        <p:spPr/>
        <p:txBody>
          <a:bodyPr/>
          <a:lstStyle/>
          <a:p>
            <a:fld id="{F804A3CE-812B-D04C-A065-54EDA90D9BB5}" type="slidenum">
              <a:rPr lang="en-US" smtClean="0"/>
              <a:t>32</a:t>
            </a:fld>
            <a:endParaRPr lang="en-US"/>
          </a:p>
        </p:txBody>
      </p:sp>
    </p:spTree>
    <p:extLst>
      <p:ext uri="{BB962C8B-B14F-4D97-AF65-F5344CB8AC3E}">
        <p14:creationId xmlns:p14="http://schemas.microsoft.com/office/powerpoint/2010/main" val="4101780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function is called recursively on the part of the data item with higher density of ones until it finds the bigger item, </a:t>
            </a:r>
            <a:endParaRPr lang="en-US" dirty="0"/>
          </a:p>
        </p:txBody>
      </p:sp>
      <p:sp>
        <p:nvSpPr>
          <p:cNvPr id="4" name="Slide Number Placeholder 3"/>
          <p:cNvSpPr>
            <a:spLocks noGrp="1"/>
          </p:cNvSpPr>
          <p:nvPr>
            <p:ph type="sldNum" sz="quarter" idx="5"/>
          </p:nvPr>
        </p:nvSpPr>
        <p:spPr/>
        <p:txBody>
          <a:bodyPr/>
          <a:lstStyle/>
          <a:p>
            <a:fld id="{F804A3CE-812B-D04C-A065-54EDA90D9BB5}" type="slidenum">
              <a:rPr lang="en-US" smtClean="0"/>
              <a:t>33</a:t>
            </a:fld>
            <a:endParaRPr lang="en-US"/>
          </a:p>
        </p:txBody>
      </p:sp>
    </p:spTree>
    <p:extLst>
      <p:ext uri="{BB962C8B-B14F-4D97-AF65-F5344CB8AC3E}">
        <p14:creationId xmlns:p14="http://schemas.microsoft.com/office/powerpoint/2010/main" val="3767748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which, in this case, is data 3, because it is bigger.</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F804A3CE-812B-D04C-A065-54EDA90D9BB5}" type="slidenum">
              <a:rPr lang="en-US" smtClean="0"/>
              <a:t>34</a:t>
            </a:fld>
            <a:endParaRPr lang="en-US"/>
          </a:p>
        </p:txBody>
      </p:sp>
    </p:spTree>
    <p:extLst>
      <p:ext uri="{BB962C8B-B14F-4D97-AF65-F5344CB8AC3E}">
        <p14:creationId xmlns:p14="http://schemas.microsoft.com/office/powerpoint/2010/main" val="4181783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So hamming tree orders free memory locations according to the hamming distance of their contents. </a:t>
            </a:r>
            <a:endParaRPr lang="en-US" dirty="0"/>
          </a:p>
        </p:txBody>
      </p:sp>
      <p:sp>
        <p:nvSpPr>
          <p:cNvPr id="4" name="Slide Number Placeholder 3"/>
          <p:cNvSpPr>
            <a:spLocks noGrp="1"/>
          </p:cNvSpPr>
          <p:nvPr>
            <p:ph type="sldNum" sz="quarter" idx="5"/>
          </p:nvPr>
        </p:nvSpPr>
        <p:spPr/>
        <p:txBody>
          <a:bodyPr/>
          <a:lstStyle/>
          <a:p>
            <a:fld id="{F804A3CE-812B-D04C-A065-54EDA90D9BB5}" type="slidenum">
              <a:rPr lang="en-US" smtClean="0"/>
              <a:t>35</a:t>
            </a:fld>
            <a:endParaRPr lang="en-US"/>
          </a:p>
        </p:txBody>
      </p:sp>
    </p:spTree>
    <p:extLst>
      <p:ext uri="{BB962C8B-B14F-4D97-AF65-F5344CB8AC3E}">
        <p14:creationId xmlns:p14="http://schemas.microsoft.com/office/powerpoint/2010/main" val="814184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Well, non-volatile memories are fast byte-addressable and persistent memory technologies that are changing the computer system's landscapes. They are like DRAMs, but retain their contents after power loss, and they are high scalable. They have zero standby power, high cell densities, high bandwidth, and so on. By emerging these technologies now, we have a new level in storage hierarchy named storage-class memory, which is not only byte-addressable and fast like DRAMs, but also non-volatile like disks. </a:t>
            </a:r>
          </a:p>
          <a:p>
            <a:endParaRPr lang="en-US" dirty="0"/>
          </a:p>
        </p:txBody>
      </p:sp>
      <p:sp>
        <p:nvSpPr>
          <p:cNvPr id="4" name="Slide Number Placeholder 3"/>
          <p:cNvSpPr>
            <a:spLocks noGrp="1"/>
          </p:cNvSpPr>
          <p:nvPr>
            <p:ph type="sldNum" sz="quarter" idx="5"/>
          </p:nvPr>
        </p:nvSpPr>
        <p:spPr/>
        <p:txBody>
          <a:bodyPr/>
          <a:lstStyle/>
          <a:p>
            <a:fld id="{F804A3CE-812B-D04C-A065-54EDA90D9BB5}" type="slidenum">
              <a:rPr lang="en-US" smtClean="0"/>
              <a:t>3</a:t>
            </a:fld>
            <a:endParaRPr lang="en-US"/>
          </a:p>
        </p:txBody>
      </p:sp>
    </p:spTree>
    <p:extLst>
      <p:ext uri="{BB962C8B-B14F-4D97-AF65-F5344CB8AC3E}">
        <p14:creationId xmlns:p14="http://schemas.microsoft.com/office/powerpoint/2010/main" val="4130816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04A3CE-812B-D04C-A065-54EDA90D9BB5}" type="slidenum">
              <a:rPr lang="en-US" smtClean="0"/>
              <a:t>36</a:t>
            </a:fld>
            <a:endParaRPr lang="en-US"/>
          </a:p>
        </p:txBody>
      </p:sp>
    </p:spTree>
    <p:extLst>
      <p:ext uri="{BB962C8B-B14F-4D97-AF65-F5344CB8AC3E}">
        <p14:creationId xmlns:p14="http://schemas.microsoft.com/office/powerpoint/2010/main" val="1687185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In this paper, we compared our method with different state-of-the-art techniques, such as MVM-friendly key-value stores and data structures that focus on reducing write amplification, and also hardware-based bitflip optimization methods that focus on reducing the number of bit flips. We also used various datasets and workloads from text data to image data and video datasets. </a:t>
            </a:r>
            <a:endParaRPr lang="en-US" dirty="0"/>
          </a:p>
        </p:txBody>
      </p:sp>
      <p:sp>
        <p:nvSpPr>
          <p:cNvPr id="4" name="Slide Number Placeholder 3"/>
          <p:cNvSpPr>
            <a:spLocks noGrp="1"/>
          </p:cNvSpPr>
          <p:nvPr>
            <p:ph type="sldNum" sz="quarter" idx="5"/>
          </p:nvPr>
        </p:nvSpPr>
        <p:spPr/>
        <p:txBody>
          <a:bodyPr/>
          <a:lstStyle/>
          <a:p>
            <a:fld id="{F804A3CE-812B-D04C-A065-54EDA90D9BB5}" type="slidenum">
              <a:rPr lang="en-US" smtClean="0"/>
              <a:t>37</a:t>
            </a:fld>
            <a:endParaRPr lang="en-US"/>
          </a:p>
        </p:txBody>
      </p:sp>
    </p:spTree>
    <p:extLst>
      <p:ext uri="{BB962C8B-B14F-4D97-AF65-F5344CB8AC3E}">
        <p14:creationId xmlns:p14="http://schemas.microsoft.com/office/powerpoint/2010/main" val="40606216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Well, in the first experiment, we tested the effect of plugging hamming tree on different key-value data stores and data structures. </a:t>
            </a:r>
            <a:endParaRPr lang="en-US" dirty="0"/>
          </a:p>
        </p:txBody>
      </p:sp>
      <p:sp>
        <p:nvSpPr>
          <p:cNvPr id="4" name="Slide Number Placeholder 3"/>
          <p:cNvSpPr>
            <a:spLocks noGrp="1"/>
          </p:cNvSpPr>
          <p:nvPr>
            <p:ph type="sldNum" sz="quarter" idx="5"/>
          </p:nvPr>
        </p:nvSpPr>
        <p:spPr/>
        <p:txBody>
          <a:bodyPr/>
          <a:lstStyle/>
          <a:p>
            <a:fld id="{F804A3CE-812B-D04C-A065-54EDA90D9BB5}" type="slidenum">
              <a:rPr lang="en-US" smtClean="0"/>
              <a:t>38</a:t>
            </a:fld>
            <a:endParaRPr lang="en-US"/>
          </a:p>
        </p:txBody>
      </p:sp>
    </p:spTree>
    <p:extLst>
      <p:ext uri="{BB962C8B-B14F-4D97-AF65-F5344CB8AC3E}">
        <p14:creationId xmlns:p14="http://schemas.microsoft.com/office/powerpoint/2010/main" val="1477164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And we observed that by plugging hamming tree, the system consumes up to 67% less energy. </a:t>
            </a:r>
            <a:endParaRPr lang="en-US" dirty="0"/>
          </a:p>
        </p:txBody>
      </p:sp>
      <p:sp>
        <p:nvSpPr>
          <p:cNvPr id="4" name="Slide Number Placeholder 3"/>
          <p:cNvSpPr>
            <a:spLocks noGrp="1"/>
          </p:cNvSpPr>
          <p:nvPr>
            <p:ph type="sldNum" sz="quarter" idx="5"/>
          </p:nvPr>
        </p:nvSpPr>
        <p:spPr/>
        <p:txBody>
          <a:bodyPr/>
          <a:lstStyle/>
          <a:p>
            <a:fld id="{F804A3CE-812B-D04C-A065-54EDA90D9BB5}" type="slidenum">
              <a:rPr lang="en-US" smtClean="0"/>
              <a:t>39</a:t>
            </a:fld>
            <a:endParaRPr lang="en-US"/>
          </a:p>
        </p:txBody>
      </p:sp>
    </p:spTree>
    <p:extLst>
      <p:ext uri="{BB962C8B-B14F-4D97-AF65-F5344CB8AC3E}">
        <p14:creationId xmlns:p14="http://schemas.microsoft.com/office/powerpoint/2010/main" val="16506461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We also observed that hamming-tree incur up to 18% overhead on latency</a:t>
            </a:r>
            <a:endParaRPr lang="en-US" dirty="0"/>
          </a:p>
        </p:txBody>
      </p:sp>
      <p:sp>
        <p:nvSpPr>
          <p:cNvPr id="4" name="Slide Number Placeholder 3"/>
          <p:cNvSpPr>
            <a:spLocks noGrp="1"/>
          </p:cNvSpPr>
          <p:nvPr>
            <p:ph type="sldNum" sz="quarter" idx="5"/>
          </p:nvPr>
        </p:nvSpPr>
        <p:spPr/>
        <p:txBody>
          <a:bodyPr/>
          <a:lstStyle/>
          <a:p>
            <a:fld id="{F804A3CE-812B-D04C-A065-54EDA90D9BB5}" type="slidenum">
              <a:rPr lang="en-US" smtClean="0"/>
              <a:t>40</a:t>
            </a:fld>
            <a:endParaRPr lang="en-US"/>
          </a:p>
        </p:txBody>
      </p:sp>
    </p:spTree>
    <p:extLst>
      <p:ext uri="{BB962C8B-B14F-4D97-AF65-F5344CB8AC3E}">
        <p14:creationId xmlns:p14="http://schemas.microsoft.com/office/powerpoint/2010/main" val="26316681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when it's augmented with other data structures and key value data stores. </a:t>
            </a:r>
          </a:p>
        </p:txBody>
      </p:sp>
      <p:sp>
        <p:nvSpPr>
          <p:cNvPr id="4" name="Slide Number Placeholder 3"/>
          <p:cNvSpPr>
            <a:spLocks noGrp="1"/>
          </p:cNvSpPr>
          <p:nvPr>
            <p:ph type="sldNum" sz="quarter" idx="5"/>
          </p:nvPr>
        </p:nvSpPr>
        <p:spPr/>
        <p:txBody>
          <a:bodyPr/>
          <a:lstStyle/>
          <a:p>
            <a:fld id="{F804A3CE-812B-D04C-A065-54EDA90D9BB5}" type="slidenum">
              <a:rPr lang="en-US" smtClean="0"/>
              <a:t>41</a:t>
            </a:fld>
            <a:endParaRPr lang="en-US"/>
          </a:p>
        </p:txBody>
      </p:sp>
    </p:spTree>
    <p:extLst>
      <p:ext uri="{BB962C8B-B14F-4D97-AF65-F5344CB8AC3E}">
        <p14:creationId xmlns:p14="http://schemas.microsoft.com/office/powerpoint/2010/main" val="7484677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In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Conclusio</a:t>
            </a:r>
            <a:r>
              <a:rPr lang="en-US" sz="1200" dirty="0">
                <a:effectLst/>
                <a:latin typeface="Calibri" panose="020F0502020204030204" pitchFamily="34" charset="0"/>
                <a:ea typeface="Calibri" panose="020F0502020204030204" pitchFamily="34" charset="0"/>
                <a:cs typeface="Times New Roman" panose="02020603050405020304" pitchFamily="18" charset="0"/>
              </a:rPr>
              <a:t>,  Hamming-Tree is a software-level approach to improve energy efficiency and write endurance of PCMs. It uses an indexing data structure to map memory locations based on the Hamming distance of their content. We also propose a compaction strategy to save memory space even more. And our method addresses the swapping nature of underlying memory controllers. We showed that by using a hamming tree, we can improve the energy efficiency and write endurance of PCMs up to 67.8% when it's combined with other key value stores and data structures and up to 60% compared to the existing hardware-based techniques and wave leveling methods. </a:t>
            </a:r>
            <a:endParaRPr lang="en-US" dirty="0"/>
          </a:p>
        </p:txBody>
      </p:sp>
      <p:sp>
        <p:nvSpPr>
          <p:cNvPr id="4" name="Slide Number Placeholder 3"/>
          <p:cNvSpPr>
            <a:spLocks noGrp="1"/>
          </p:cNvSpPr>
          <p:nvPr>
            <p:ph type="sldNum" sz="quarter" idx="5"/>
          </p:nvPr>
        </p:nvSpPr>
        <p:spPr/>
        <p:txBody>
          <a:bodyPr/>
          <a:lstStyle/>
          <a:p>
            <a:fld id="{F804A3CE-812B-D04C-A065-54EDA90D9BB5}" type="slidenum">
              <a:rPr lang="en-US" smtClean="0"/>
              <a:t>42</a:t>
            </a:fld>
            <a:endParaRPr lang="en-US"/>
          </a:p>
        </p:txBody>
      </p:sp>
    </p:spTree>
    <p:extLst>
      <p:ext uri="{BB962C8B-B14F-4D97-AF65-F5344CB8AC3E}">
        <p14:creationId xmlns:p14="http://schemas.microsoft.com/office/powerpoint/2010/main" val="15267519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Thank</a:t>
            </a:r>
            <a:r>
              <a:rPr lang="en-US" dirty="0">
                <a:effectLst/>
              </a:rPr>
              <a:t> </a:t>
            </a:r>
            <a:endParaRPr lang="en-US" dirty="0"/>
          </a:p>
        </p:txBody>
      </p:sp>
      <p:sp>
        <p:nvSpPr>
          <p:cNvPr id="4" name="Slide Number Placeholder 3"/>
          <p:cNvSpPr>
            <a:spLocks noGrp="1"/>
          </p:cNvSpPr>
          <p:nvPr>
            <p:ph type="sldNum" sz="quarter" idx="5"/>
          </p:nvPr>
        </p:nvSpPr>
        <p:spPr/>
        <p:txBody>
          <a:bodyPr/>
          <a:lstStyle/>
          <a:p>
            <a:fld id="{F804A3CE-812B-D04C-A065-54EDA90D9BB5}" type="slidenum">
              <a:rPr lang="en-US" smtClean="0"/>
              <a:t>43</a:t>
            </a:fld>
            <a:endParaRPr lang="en-US"/>
          </a:p>
        </p:txBody>
      </p:sp>
    </p:spTree>
    <p:extLst>
      <p:ext uri="{BB962C8B-B14F-4D97-AF65-F5344CB8AC3E}">
        <p14:creationId xmlns:p14="http://schemas.microsoft.com/office/powerpoint/2010/main" val="2534425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However, Like any other technologies, these new technologies have their own limitations that need to be considered before utilizing them in our systems. First of all, unlike read operations, the write operations demand a significant amount of current and power, as we can see here.</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Furthermore, compared to their counterparts, such as DRAMs, they have limited lifetime. </a:t>
            </a:r>
            <a:endParaRPr lang="en-US" dirty="0"/>
          </a:p>
        </p:txBody>
      </p:sp>
      <p:sp>
        <p:nvSpPr>
          <p:cNvPr id="4" name="Slide Number Placeholder 3"/>
          <p:cNvSpPr>
            <a:spLocks noGrp="1"/>
          </p:cNvSpPr>
          <p:nvPr>
            <p:ph type="sldNum" sz="quarter" idx="5"/>
          </p:nvPr>
        </p:nvSpPr>
        <p:spPr/>
        <p:txBody>
          <a:bodyPr/>
          <a:lstStyle/>
          <a:p>
            <a:fld id="{F804A3CE-812B-D04C-A065-54EDA90D9BB5}" type="slidenum">
              <a:rPr lang="en-US" smtClean="0"/>
              <a:t>4</a:t>
            </a:fld>
            <a:endParaRPr lang="en-US"/>
          </a:p>
        </p:txBody>
      </p:sp>
    </p:spTree>
    <p:extLst>
      <p:ext uri="{BB962C8B-B14F-4D97-AF65-F5344CB8AC3E}">
        <p14:creationId xmlns:p14="http://schemas.microsoft.com/office/powerpoint/2010/main" val="3151878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 hamming tree, we focus on energy consumption and write endurance of PCMs. </a:t>
            </a:r>
          </a:p>
          <a:p>
            <a:endParaRPr lang="en-US" dirty="0"/>
          </a:p>
        </p:txBody>
      </p:sp>
      <p:sp>
        <p:nvSpPr>
          <p:cNvPr id="4" name="Slide Number Placeholder 3"/>
          <p:cNvSpPr>
            <a:spLocks noGrp="1"/>
          </p:cNvSpPr>
          <p:nvPr>
            <p:ph type="sldNum" sz="quarter" idx="5"/>
          </p:nvPr>
        </p:nvSpPr>
        <p:spPr/>
        <p:txBody>
          <a:bodyPr/>
          <a:lstStyle/>
          <a:p>
            <a:fld id="{F804A3CE-812B-D04C-A065-54EDA90D9BB5}" type="slidenum">
              <a:rPr lang="en-US" smtClean="0"/>
              <a:t>5</a:t>
            </a:fld>
            <a:endParaRPr lang="en-US"/>
          </a:p>
        </p:txBody>
      </p:sp>
    </p:spTree>
    <p:extLst>
      <p:ext uri="{BB962C8B-B14F-4D97-AF65-F5344CB8AC3E}">
        <p14:creationId xmlns:p14="http://schemas.microsoft.com/office/powerpoint/2010/main" val="2981534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So here, the main challenge is how to reduce write operations on PCMs. Well, there are different methods and solutions to deal with this problem, which can be divided into the following categories. And the last category, which is called bit-fillet reduction, the methods try to read the old content of the memory location before writing the new content and only writing the bits that are different. </a:t>
            </a:r>
          </a:p>
          <a:p>
            <a:endParaRPr lang="en-US" dirty="0"/>
          </a:p>
        </p:txBody>
      </p:sp>
      <p:sp>
        <p:nvSpPr>
          <p:cNvPr id="4" name="Slide Number Placeholder 3"/>
          <p:cNvSpPr>
            <a:spLocks noGrp="1"/>
          </p:cNvSpPr>
          <p:nvPr>
            <p:ph type="sldNum" sz="quarter" idx="5"/>
          </p:nvPr>
        </p:nvSpPr>
        <p:spPr/>
        <p:txBody>
          <a:bodyPr/>
          <a:lstStyle/>
          <a:p>
            <a:fld id="{F804A3CE-812B-D04C-A065-54EDA90D9BB5}" type="slidenum">
              <a:rPr lang="en-US" smtClean="0"/>
              <a:t>7</a:t>
            </a:fld>
            <a:endParaRPr lang="en-US"/>
          </a:p>
        </p:txBody>
      </p:sp>
    </p:spTree>
    <p:extLst>
      <p:ext uri="{BB962C8B-B14F-4D97-AF65-F5344CB8AC3E}">
        <p14:creationId xmlns:p14="http://schemas.microsoft.com/office/powerpoint/2010/main" val="2122509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methods in the first category focus on reducing write amplification through designing specialized data structures that require fewer writes. </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F804A3CE-812B-D04C-A065-54EDA90D9BB5}" type="slidenum">
              <a:rPr lang="en-US" smtClean="0"/>
              <a:t>8</a:t>
            </a:fld>
            <a:endParaRPr lang="en-US"/>
          </a:p>
        </p:txBody>
      </p:sp>
    </p:spTree>
    <p:extLst>
      <p:ext uri="{BB962C8B-B14F-4D97-AF65-F5344CB8AC3E}">
        <p14:creationId xmlns:p14="http://schemas.microsoft.com/office/powerpoint/2010/main" val="3773521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 the second category, which is called wear-leveling, they try to distribute the writes evenly across the memory blocks of PCM devices so that no hot area reaches its maximum lifespan. </a:t>
            </a:r>
          </a:p>
          <a:p>
            <a:endParaRPr lang="en-US" dirty="0"/>
          </a:p>
        </p:txBody>
      </p:sp>
      <p:sp>
        <p:nvSpPr>
          <p:cNvPr id="4" name="Slide Number Placeholder 3"/>
          <p:cNvSpPr>
            <a:spLocks noGrp="1"/>
          </p:cNvSpPr>
          <p:nvPr>
            <p:ph type="sldNum" sz="quarter" idx="5"/>
          </p:nvPr>
        </p:nvSpPr>
        <p:spPr/>
        <p:txBody>
          <a:bodyPr/>
          <a:lstStyle/>
          <a:p>
            <a:fld id="{F804A3CE-812B-D04C-A065-54EDA90D9BB5}" type="slidenum">
              <a:rPr lang="en-US" smtClean="0"/>
              <a:t>9</a:t>
            </a:fld>
            <a:endParaRPr lang="en-US"/>
          </a:p>
        </p:txBody>
      </p:sp>
    </p:spTree>
    <p:extLst>
      <p:ext uri="{BB962C8B-B14F-4D97-AF65-F5344CB8AC3E}">
        <p14:creationId xmlns:p14="http://schemas.microsoft.com/office/powerpoint/2010/main" val="3542964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in the last category, the old content of the memory is read before writing the new content and only the bits are written that are different.</a:t>
            </a:r>
          </a:p>
        </p:txBody>
      </p:sp>
      <p:sp>
        <p:nvSpPr>
          <p:cNvPr id="4" name="Slide Number Placeholder 3"/>
          <p:cNvSpPr>
            <a:spLocks noGrp="1"/>
          </p:cNvSpPr>
          <p:nvPr>
            <p:ph type="sldNum" sz="quarter" idx="5"/>
          </p:nvPr>
        </p:nvSpPr>
        <p:spPr/>
        <p:txBody>
          <a:bodyPr/>
          <a:lstStyle/>
          <a:p>
            <a:fld id="{F804A3CE-812B-D04C-A065-54EDA90D9BB5}" type="slidenum">
              <a:rPr lang="en-US" smtClean="0"/>
              <a:t>10</a:t>
            </a:fld>
            <a:endParaRPr lang="en-US"/>
          </a:p>
        </p:txBody>
      </p:sp>
    </p:spTree>
    <p:extLst>
      <p:ext uri="{BB962C8B-B14F-4D97-AF65-F5344CB8AC3E}">
        <p14:creationId xmlns:p14="http://schemas.microsoft.com/office/powerpoint/2010/main" val="1618587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87EFC-3E8B-09E0-D4F6-24CCE16E9A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D440D6-AC1E-042D-2D01-AA77AC6EF2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9F1A2D-76B6-82DD-6972-0B173574AC41}"/>
              </a:ext>
            </a:extLst>
          </p:cNvPr>
          <p:cNvSpPr>
            <a:spLocks noGrp="1"/>
          </p:cNvSpPr>
          <p:nvPr>
            <p:ph type="dt" sz="half" idx="10"/>
          </p:nvPr>
        </p:nvSpPr>
        <p:spPr/>
        <p:txBody>
          <a:bodyPr/>
          <a:lstStyle/>
          <a:p>
            <a:fld id="{C821C6AE-25BB-6549-B1AA-02FEEE22907C}" type="datetime1">
              <a:rPr lang="en-US" smtClean="0"/>
              <a:t>2/26/24</a:t>
            </a:fld>
            <a:endParaRPr lang="en-US"/>
          </a:p>
        </p:txBody>
      </p:sp>
      <p:sp>
        <p:nvSpPr>
          <p:cNvPr id="5" name="Footer Placeholder 4">
            <a:extLst>
              <a:ext uri="{FF2B5EF4-FFF2-40B4-BE49-F238E27FC236}">
                <a16:creationId xmlns:a16="http://schemas.microsoft.com/office/drawing/2014/main" id="{80777048-0FD7-00E5-19C5-ABC95107E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D3E230-72F9-E107-E8D8-BE70F9F53F3B}"/>
              </a:ext>
            </a:extLst>
          </p:cNvPr>
          <p:cNvSpPr>
            <a:spLocks noGrp="1"/>
          </p:cNvSpPr>
          <p:nvPr>
            <p:ph type="sldNum" sz="quarter" idx="12"/>
          </p:nvPr>
        </p:nvSpPr>
        <p:spPr/>
        <p:txBody>
          <a:bodyPr/>
          <a:lstStyle/>
          <a:p>
            <a:fld id="{CA914D5E-83D4-7E4C-ABA2-68309E7FC0BF}" type="slidenum">
              <a:rPr lang="en-US" smtClean="0"/>
              <a:t>‹#›</a:t>
            </a:fld>
            <a:endParaRPr lang="en-US"/>
          </a:p>
        </p:txBody>
      </p:sp>
    </p:spTree>
    <p:extLst>
      <p:ext uri="{BB962C8B-B14F-4D97-AF65-F5344CB8AC3E}">
        <p14:creationId xmlns:p14="http://schemas.microsoft.com/office/powerpoint/2010/main" val="737349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4B4B6-FB94-2D35-BDD4-C58B21DA3A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BA3032-91E6-0B38-CCDA-B472B11D39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D7B691-4A37-BA17-087C-E0F131A52747}"/>
              </a:ext>
            </a:extLst>
          </p:cNvPr>
          <p:cNvSpPr>
            <a:spLocks noGrp="1"/>
          </p:cNvSpPr>
          <p:nvPr>
            <p:ph type="dt" sz="half" idx="10"/>
          </p:nvPr>
        </p:nvSpPr>
        <p:spPr/>
        <p:txBody>
          <a:bodyPr/>
          <a:lstStyle/>
          <a:p>
            <a:fld id="{640AB08F-193B-B54E-83B9-6417684D804F}" type="datetime1">
              <a:rPr lang="en-US" smtClean="0"/>
              <a:t>2/26/24</a:t>
            </a:fld>
            <a:endParaRPr lang="en-US"/>
          </a:p>
        </p:txBody>
      </p:sp>
      <p:sp>
        <p:nvSpPr>
          <p:cNvPr id="5" name="Footer Placeholder 4">
            <a:extLst>
              <a:ext uri="{FF2B5EF4-FFF2-40B4-BE49-F238E27FC236}">
                <a16:creationId xmlns:a16="http://schemas.microsoft.com/office/drawing/2014/main" id="{CD6F22CA-84B7-D3A9-C8FA-894BD4F1F0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D49082-E5BD-F64F-CDD2-3E201D928F23}"/>
              </a:ext>
            </a:extLst>
          </p:cNvPr>
          <p:cNvSpPr>
            <a:spLocks noGrp="1"/>
          </p:cNvSpPr>
          <p:nvPr>
            <p:ph type="sldNum" sz="quarter" idx="12"/>
          </p:nvPr>
        </p:nvSpPr>
        <p:spPr/>
        <p:txBody>
          <a:bodyPr/>
          <a:lstStyle/>
          <a:p>
            <a:fld id="{CA914D5E-83D4-7E4C-ABA2-68309E7FC0BF}" type="slidenum">
              <a:rPr lang="en-US" smtClean="0"/>
              <a:t>‹#›</a:t>
            </a:fld>
            <a:endParaRPr lang="en-US"/>
          </a:p>
        </p:txBody>
      </p:sp>
    </p:spTree>
    <p:extLst>
      <p:ext uri="{BB962C8B-B14F-4D97-AF65-F5344CB8AC3E}">
        <p14:creationId xmlns:p14="http://schemas.microsoft.com/office/powerpoint/2010/main" val="274978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A44225-8453-716F-E9A7-0465EAB95A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1B2FD7-0D25-CFC3-483D-92F5D984D9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25C37C-53FF-C3F2-0F2C-1CF713BB6D91}"/>
              </a:ext>
            </a:extLst>
          </p:cNvPr>
          <p:cNvSpPr>
            <a:spLocks noGrp="1"/>
          </p:cNvSpPr>
          <p:nvPr>
            <p:ph type="dt" sz="half" idx="10"/>
          </p:nvPr>
        </p:nvSpPr>
        <p:spPr/>
        <p:txBody>
          <a:bodyPr/>
          <a:lstStyle/>
          <a:p>
            <a:fld id="{CD2BF72B-4CB7-A04E-B4A3-65374C7EF87E}" type="datetime1">
              <a:rPr lang="en-US" smtClean="0"/>
              <a:t>2/26/24</a:t>
            </a:fld>
            <a:endParaRPr lang="en-US"/>
          </a:p>
        </p:txBody>
      </p:sp>
      <p:sp>
        <p:nvSpPr>
          <p:cNvPr id="5" name="Footer Placeholder 4">
            <a:extLst>
              <a:ext uri="{FF2B5EF4-FFF2-40B4-BE49-F238E27FC236}">
                <a16:creationId xmlns:a16="http://schemas.microsoft.com/office/drawing/2014/main" id="{9664377F-7C1C-4364-8C9C-A9165B557B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85D2A3-1C9C-3034-857A-D0B5D1BFFAA6}"/>
              </a:ext>
            </a:extLst>
          </p:cNvPr>
          <p:cNvSpPr>
            <a:spLocks noGrp="1"/>
          </p:cNvSpPr>
          <p:nvPr>
            <p:ph type="sldNum" sz="quarter" idx="12"/>
          </p:nvPr>
        </p:nvSpPr>
        <p:spPr/>
        <p:txBody>
          <a:bodyPr/>
          <a:lstStyle/>
          <a:p>
            <a:fld id="{CA914D5E-83D4-7E4C-ABA2-68309E7FC0BF}" type="slidenum">
              <a:rPr lang="en-US" smtClean="0"/>
              <a:t>‹#›</a:t>
            </a:fld>
            <a:endParaRPr lang="en-US"/>
          </a:p>
        </p:txBody>
      </p:sp>
    </p:spTree>
    <p:extLst>
      <p:ext uri="{BB962C8B-B14F-4D97-AF65-F5344CB8AC3E}">
        <p14:creationId xmlns:p14="http://schemas.microsoft.com/office/powerpoint/2010/main" val="1172121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4051-2B44-236C-6AF1-4E0E63A493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F2F582-DD3B-56C2-24C0-C48723740E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3A12F2-DBB2-B819-BF52-437862855112}"/>
              </a:ext>
            </a:extLst>
          </p:cNvPr>
          <p:cNvSpPr>
            <a:spLocks noGrp="1"/>
          </p:cNvSpPr>
          <p:nvPr>
            <p:ph type="dt" sz="half" idx="10"/>
          </p:nvPr>
        </p:nvSpPr>
        <p:spPr/>
        <p:txBody>
          <a:bodyPr/>
          <a:lstStyle/>
          <a:p>
            <a:fld id="{BE7CE1CE-F044-EA49-AA71-777D29C069CE}" type="datetime1">
              <a:rPr lang="en-US" smtClean="0"/>
              <a:t>2/26/24</a:t>
            </a:fld>
            <a:endParaRPr lang="en-US"/>
          </a:p>
        </p:txBody>
      </p:sp>
      <p:sp>
        <p:nvSpPr>
          <p:cNvPr id="5" name="Footer Placeholder 4">
            <a:extLst>
              <a:ext uri="{FF2B5EF4-FFF2-40B4-BE49-F238E27FC236}">
                <a16:creationId xmlns:a16="http://schemas.microsoft.com/office/drawing/2014/main" id="{D8F489D5-40C3-9835-A3F1-07FD425C14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43C5D1-7636-E766-73E1-6FCDA33EF976}"/>
              </a:ext>
            </a:extLst>
          </p:cNvPr>
          <p:cNvSpPr>
            <a:spLocks noGrp="1"/>
          </p:cNvSpPr>
          <p:nvPr>
            <p:ph type="sldNum" sz="quarter" idx="12"/>
          </p:nvPr>
        </p:nvSpPr>
        <p:spPr/>
        <p:txBody>
          <a:bodyPr/>
          <a:lstStyle/>
          <a:p>
            <a:fld id="{CA914D5E-83D4-7E4C-ABA2-68309E7FC0BF}" type="slidenum">
              <a:rPr lang="en-US" smtClean="0"/>
              <a:t>‹#›</a:t>
            </a:fld>
            <a:endParaRPr lang="en-US"/>
          </a:p>
        </p:txBody>
      </p:sp>
    </p:spTree>
    <p:extLst>
      <p:ext uri="{BB962C8B-B14F-4D97-AF65-F5344CB8AC3E}">
        <p14:creationId xmlns:p14="http://schemas.microsoft.com/office/powerpoint/2010/main" val="4082494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E6C07-DA59-9350-76DE-3D5F5578C6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E56EEA-7703-91A2-4CD0-6BAC7C8EDF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A77C63-5B62-5E32-9243-8F62739B9E3C}"/>
              </a:ext>
            </a:extLst>
          </p:cNvPr>
          <p:cNvSpPr>
            <a:spLocks noGrp="1"/>
          </p:cNvSpPr>
          <p:nvPr>
            <p:ph type="dt" sz="half" idx="10"/>
          </p:nvPr>
        </p:nvSpPr>
        <p:spPr/>
        <p:txBody>
          <a:bodyPr/>
          <a:lstStyle/>
          <a:p>
            <a:fld id="{CBCBD827-B648-7F48-B37D-A149B843593A}" type="datetime1">
              <a:rPr lang="en-US" smtClean="0"/>
              <a:t>2/26/24</a:t>
            </a:fld>
            <a:endParaRPr lang="en-US"/>
          </a:p>
        </p:txBody>
      </p:sp>
      <p:sp>
        <p:nvSpPr>
          <p:cNvPr id="5" name="Footer Placeholder 4">
            <a:extLst>
              <a:ext uri="{FF2B5EF4-FFF2-40B4-BE49-F238E27FC236}">
                <a16:creationId xmlns:a16="http://schemas.microsoft.com/office/drawing/2014/main" id="{7DE0377A-8309-CC86-82C4-5FF007B13A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65FB1-C991-91C3-2218-2A614C3233E0}"/>
              </a:ext>
            </a:extLst>
          </p:cNvPr>
          <p:cNvSpPr>
            <a:spLocks noGrp="1"/>
          </p:cNvSpPr>
          <p:nvPr>
            <p:ph type="sldNum" sz="quarter" idx="12"/>
          </p:nvPr>
        </p:nvSpPr>
        <p:spPr/>
        <p:txBody>
          <a:bodyPr/>
          <a:lstStyle/>
          <a:p>
            <a:fld id="{CA914D5E-83D4-7E4C-ABA2-68309E7FC0BF}" type="slidenum">
              <a:rPr lang="en-US" smtClean="0"/>
              <a:t>‹#›</a:t>
            </a:fld>
            <a:endParaRPr lang="en-US"/>
          </a:p>
        </p:txBody>
      </p:sp>
    </p:spTree>
    <p:extLst>
      <p:ext uri="{BB962C8B-B14F-4D97-AF65-F5344CB8AC3E}">
        <p14:creationId xmlns:p14="http://schemas.microsoft.com/office/powerpoint/2010/main" val="1742155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8226-1C99-1B8E-D21C-B025EA9C2F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E6875-04FD-40BD-F22A-6B4E56E4D1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B5C89F-23AA-27F9-4CDC-92FE9A1527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4B34E7-20BF-FBEA-33CB-A676DB77AD4C}"/>
              </a:ext>
            </a:extLst>
          </p:cNvPr>
          <p:cNvSpPr>
            <a:spLocks noGrp="1"/>
          </p:cNvSpPr>
          <p:nvPr>
            <p:ph type="dt" sz="half" idx="10"/>
          </p:nvPr>
        </p:nvSpPr>
        <p:spPr/>
        <p:txBody>
          <a:bodyPr/>
          <a:lstStyle/>
          <a:p>
            <a:fld id="{D2FD6283-1C9E-3A40-B2A8-DF3C50954AD8}" type="datetime1">
              <a:rPr lang="en-US" smtClean="0"/>
              <a:t>2/26/24</a:t>
            </a:fld>
            <a:endParaRPr lang="en-US"/>
          </a:p>
        </p:txBody>
      </p:sp>
      <p:sp>
        <p:nvSpPr>
          <p:cNvPr id="6" name="Footer Placeholder 5">
            <a:extLst>
              <a:ext uri="{FF2B5EF4-FFF2-40B4-BE49-F238E27FC236}">
                <a16:creationId xmlns:a16="http://schemas.microsoft.com/office/drawing/2014/main" id="{E402B303-8E25-8059-1410-4B308F573E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D53776-23E9-7F1B-0134-8EF1BFE87B18}"/>
              </a:ext>
            </a:extLst>
          </p:cNvPr>
          <p:cNvSpPr>
            <a:spLocks noGrp="1"/>
          </p:cNvSpPr>
          <p:nvPr>
            <p:ph type="sldNum" sz="quarter" idx="12"/>
          </p:nvPr>
        </p:nvSpPr>
        <p:spPr/>
        <p:txBody>
          <a:bodyPr/>
          <a:lstStyle/>
          <a:p>
            <a:fld id="{CA914D5E-83D4-7E4C-ABA2-68309E7FC0BF}" type="slidenum">
              <a:rPr lang="en-US" smtClean="0"/>
              <a:t>‹#›</a:t>
            </a:fld>
            <a:endParaRPr lang="en-US"/>
          </a:p>
        </p:txBody>
      </p:sp>
    </p:spTree>
    <p:extLst>
      <p:ext uri="{BB962C8B-B14F-4D97-AF65-F5344CB8AC3E}">
        <p14:creationId xmlns:p14="http://schemas.microsoft.com/office/powerpoint/2010/main" val="390000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180B2-FE71-260F-C066-A47402860D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1AF05C-8F48-E5FD-29F3-8EECA8724F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6EAC51-A997-39BD-96E6-FEA58939D7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FDE4B9-D0DD-546B-9D98-123B1F6C10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83AF97-3498-8441-00A5-A2BF0AEBC0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53E894-9931-6DD7-BFCC-C2EC58535577}"/>
              </a:ext>
            </a:extLst>
          </p:cNvPr>
          <p:cNvSpPr>
            <a:spLocks noGrp="1"/>
          </p:cNvSpPr>
          <p:nvPr>
            <p:ph type="dt" sz="half" idx="10"/>
          </p:nvPr>
        </p:nvSpPr>
        <p:spPr/>
        <p:txBody>
          <a:bodyPr/>
          <a:lstStyle/>
          <a:p>
            <a:fld id="{E3944865-24A7-0144-BEA4-58A79876C440}" type="datetime1">
              <a:rPr lang="en-US" smtClean="0"/>
              <a:t>2/26/24</a:t>
            </a:fld>
            <a:endParaRPr lang="en-US"/>
          </a:p>
        </p:txBody>
      </p:sp>
      <p:sp>
        <p:nvSpPr>
          <p:cNvPr id="8" name="Footer Placeholder 7">
            <a:extLst>
              <a:ext uri="{FF2B5EF4-FFF2-40B4-BE49-F238E27FC236}">
                <a16:creationId xmlns:a16="http://schemas.microsoft.com/office/drawing/2014/main" id="{0733D88D-559C-4823-277E-F6EF46B06B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E09550-54EA-6ABC-8D09-6CC5A65A4CBB}"/>
              </a:ext>
            </a:extLst>
          </p:cNvPr>
          <p:cNvSpPr>
            <a:spLocks noGrp="1"/>
          </p:cNvSpPr>
          <p:nvPr>
            <p:ph type="sldNum" sz="quarter" idx="12"/>
          </p:nvPr>
        </p:nvSpPr>
        <p:spPr/>
        <p:txBody>
          <a:bodyPr/>
          <a:lstStyle/>
          <a:p>
            <a:fld id="{CA914D5E-83D4-7E4C-ABA2-68309E7FC0BF}" type="slidenum">
              <a:rPr lang="en-US" smtClean="0"/>
              <a:t>‹#›</a:t>
            </a:fld>
            <a:endParaRPr lang="en-US"/>
          </a:p>
        </p:txBody>
      </p:sp>
    </p:spTree>
    <p:extLst>
      <p:ext uri="{BB962C8B-B14F-4D97-AF65-F5344CB8AC3E}">
        <p14:creationId xmlns:p14="http://schemas.microsoft.com/office/powerpoint/2010/main" val="108008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9D415-00FD-3178-1AEE-305E3363CE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A44BF5-02A4-9C00-3A4B-20E258A47DB8}"/>
              </a:ext>
            </a:extLst>
          </p:cNvPr>
          <p:cNvSpPr>
            <a:spLocks noGrp="1"/>
          </p:cNvSpPr>
          <p:nvPr>
            <p:ph type="dt" sz="half" idx="10"/>
          </p:nvPr>
        </p:nvSpPr>
        <p:spPr/>
        <p:txBody>
          <a:bodyPr/>
          <a:lstStyle/>
          <a:p>
            <a:fld id="{96EDDD26-D219-034C-939C-2A72D19744D1}" type="datetime1">
              <a:rPr lang="en-US" smtClean="0"/>
              <a:t>2/26/24</a:t>
            </a:fld>
            <a:endParaRPr lang="en-US"/>
          </a:p>
        </p:txBody>
      </p:sp>
      <p:sp>
        <p:nvSpPr>
          <p:cNvPr id="4" name="Footer Placeholder 3">
            <a:extLst>
              <a:ext uri="{FF2B5EF4-FFF2-40B4-BE49-F238E27FC236}">
                <a16:creationId xmlns:a16="http://schemas.microsoft.com/office/drawing/2014/main" id="{C7ACC0B3-B52E-3DE0-D8D1-324AF99EF0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09D830-D3E2-6EC5-87D9-8943B91B003B}"/>
              </a:ext>
            </a:extLst>
          </p:cNvPr>
          <p:cNvSpPr>
            <a:spLocks noGrp="1"/>
          </p:cNvSpPr>
          <p:nvPr>
            <p:ph type="sldNum" sz="quarter" idx="12"/>
          </p:nvPr>
        </p:nvSpPr>
        <p:spPr/>
        <p:txBody>
          <a:bodyPr/>
          <a:lstStyle/>
          <a:p>
            <a:fld id="{CA914D5E-83D4-7E4C-ABA2-68309E7FC0BF}" type="slidenum">
              <a:rPr lang="en-US" smtClean="0"/>
              <a:t>‹#›</a:t>
            </a:fld>
            <a:endParaRPr lang="en-US"/>
          </a:p>
        </p:txBody>
      </p:sp>
    </p:spTree>
    <p:extLst>
      <p:ext uri="{BB962C8B-B14F-4D97-AF65-F5344CB8AC3E}">
        <p14:creationId xmlns:p14="http://schemas.microsoft.com/office/powerpoint/2010/main" val="3772550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A09213-9B23-9747-4619-2B7B1092EC95}"/>
              </a:ext>
            </a:extLst>
          </p:cNvPr>
          <p:cNvSpPr>
            <a:spLocks noGrp="1"/>
          </p:cNvSpPr>
          <p:nvPr>
            <p:ph type="dt" sz="half" idx="10"/>
          </p:nvPr>
        </p:nvSpPr>
        <p:spPr/>
        <p:txBody>
          <a:bodyPr/>
          <a:lstStyle/>
          <a:p>
            <a:fld id="{3FE14454-58A4-4A4A-8100-D9CEBE973AF3}" type="datetime1">
              <a:rPr lang="en-US" smtClean="0"/>
              <a:t>2/26/24</a:t>
            </a:fld>
            <a:endParaRPr lang="en-US"/>
          </a:p>
        </p:txBody>
      </p:sp>
      <p:sp>
        <p:nvSpPr>
          <p:cNvPr id="3" name="Footer Placeholder 2">
            <a:extLst>
              <a:ext uri="{FF2B5EF4-FFF2-40B4-BE49-F238E27FC236}">
                <a16:creationId xmlns:a16="http://schemas.microsoft.com/office/drawing/2014/main" id="{14553BE7-5BDA-330B-B930-D686840552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A08F85-66B3-7F93-9627-75F55E66F646}"/>
              </a:ext>
            </a:extLst>
          </p:cNvPr>
          <p:cNvSpPr>
            <a:spLocks noGrp="1"/>
          </p:cNvSpPr>
          <p:nvPr>
            <p:ph type="sldNum" sz="quarter" idx="12"/>
          </p:nvPr>
        </p:nvSpPr>
        <p:spPr/>
        <p:txBody>
          <a:bodyPr/>
          <a:lstStyle/>
          <a:p>
            <a:fld id="{CA914D5E-83D4-7E4C-ABA2-68309E7FC0BF}" type="slidenum">
              <a:rPr lang="en-US" smtClean="0"/>
              <a:t>‹#›</a:t>
            </a:fld>
            <a:endParaRPr lang="en-US"/>
          </a:p>
        </p:txBody>
      </p:sp>
    </p:spTree>
    <p:extLst>
      <p:ext uri="{BB962C8B-B14F-4D97-AF65-F5344CB8AC3E}">
        <p14:creationId xmlns:p14="http://schemas.microsoft.com/office/powerpoint/2010/main" val="371232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120A3-D199-8A26-3BD1-C00F11526D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5D434D-7240-9AAB-C857-A85AD41A18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9A1B7D-675D-5D20-7C84-F1F8583B0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19E93F-FE8E-92C3-4F3E-AA609AB89251}"/>
              </a:ext>
            </a:extLst>
          </p:cNvPr>
          <p:cNvSpPr>
            <a:spLocks noGrp="1"/>
          </p:cNvSpPr>
          <p:nvPr>
            <p:ph type="dt" sz="half" idx="10"/>
          </p:nvPr>
        </p:nvSpPr>
        <p:spPr/>
        <p:txBody>
          <a:bodyPr/>
          <a:lstStyle/>
          <a:p>
            <a:fld id="{EB531C95-D469-0548-9CE2-C829FE7DB60E}" type="datetime1">
              <a:rPr lang="en-US" smtClean="0"/>
              <a:t>2/26/24</a:t>
            </a:fld>
            <a:endParaRPr lang="en-US"/>
          </a:p>
        </p:txBody>
      </p:sp>
      <p:sp>
        <p:nvSpPr>
          <p:cNvPr id="6" name="Footer Placeholder 5">
            <a:extLst>
              <a:ext uri="{FF2B5EF4-FFF2-40B4-BE49-F238E27FC236}">
                <a16:creationId xmlns:a16="http://schemas.microsoft.com/office/drawing/2014/main" id="{54F4DCF5-A11B-DEA1-0F35-98F6D7D040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AAABC1-AE54-0639-FD41-15AD5E3626AA}"/>
              </a:ext>
            </a:extLst>
          </p:cNvPr>
          <p:cNvSpPr>
            <a:spLocks noGrp="1"/>
          </p:cNvSpPr>
          <p:nvPr>
            <p:ph type="sldNum" sz="quarter" idx="12"/>
          </p:nvPr>
        </p:nvSpPr>
        <p:spPr/>
        <p:txBody>
          <a:bodyPr/>
          <a:lstStyle/>
          <a:p>
            <a:fld id="{CA914D5E-83D4-7E4C-ABA2-68309E7FC0BF}" type="slidenum">
              <a:rPr lang="en-US" smtClean="0"/>
              <a:t>‹#›</a:t>
            </a:fld>
            <a:endParaRPr lang="en-US"/>
          </a:p>
        </p:txBody>
      </p:sp>
    </p:spTree>
    <p:extLst>
      <p:ext uri="{BB962C8B-B14F-4D97-AF65-F5344CB8AC3E}">
        <p14:creationId xmlns:p14="http://schemas.microsoft.com/office/powerpoint/2010/main" val="3855959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8800-24EA-22C8-453F-5D000CCB57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1B2476-34E5-8593-A171-351857C7B2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403C86-61FE-C6F5-CEAA-0062982321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14856E-ED5D-679A-31E6-3258C5FC1D64}"/>
              </a:ext>
            </a:extLst>
          </p:cNvPr>
          <p:cNvSpPr>
            <a:spLocks noGrp="1"/>
          </p:cNvSpPr>
          <p:nvPr>
            <p:ph type="dt" sz="half" idx="10"/>
          </p:nvPr>
        </p:nvSpPr>
        <p:spPr/>
        <p:txBody>
          <a:bodyPr/>
          <a:lstStyle/>
          <a:p>
            <a:fld id="{0C4CD7BF-21DD-6F4F-BF5D-ADF3BA119998}" type="datetime1">
              <a:rPr lang="en-US" smtClean="0"/>
              <a:t>2/26/24</a:t>
            </a:fld>
            <a:endParaRPr lang="en-US"/>
          </a:p>
        </p:txBody>
      </p:sp>
      <p:sp>
        <p:nvSpPr>
          <p:cNvPr id="6" name="Footer Placeholder 5">
            <a:extLst>
              <a:ext uri="{FF2B5EF4-FFF2-40B4-BE49-F238E27FC236}">
                <a16:creationId xmlns:a16="http://schemas.microsoft.com/office/drawing/2014/main" id="{5D8F165C-9DE4-0EEC-381E-1733473279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BB5713-0BA4-F6A5-93C3-151D43CACB58}"/>
              </a:ext>
            </a:extLst>
          </p:cNvPr>
          <p:cNvSpPr>
            <a:spLocks noGrp="1"/>
          </p:cNvSpPr>
          <p:nvPr>
            <p:ph type="sldNum" sz="quarter" idx="12"/>
          </p:nvPr>
        </p:nvSpPr>
        <p:spPr/>
        <p:txBody>
          <a:bodyPr/>
          <a:lstStyle/>
          <a:p>
            <a:fld id="{CA914D5E-83D4-7E4C-ABA2-68309E7FC0BF}" type="slidenum">
              <a:rPr lang="en-US" smtClean="0"/>
              <a:t>‹#›</a:t>
            </a:fld>
            <a:endParaRPr lang="en-US"/>
          </a:p>
        </p:txBody>
      </p:sp>
    </p:spTree>
    <p:extLst>
      <p:ext uri="{BB962C8B-B14F-4D97-AF65-F5344CB8AC3E}">
        <p14:creationId xmlns:p14="http://schemas.microsoft.com/office/powerpoint/2010/main" val="485634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ECDA8D-57E7-86F6-BDF1-73083F722E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678968-0729-F65E-12CB-B1FF2D728F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C4B82-269F-0496-8A6E-4C8AA4675F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2AA57-5277-674A-9EBE-FFD872A2F7B6}" type="datetime1">
              <a:rPr lang="en-US" smtClean="0"/>
              <a:t>2/26/24</a:t>
            </a:fld>
            <a:endParaRPr lang="en-US"/>
          </a:p>
        </p:txBody>
      </p:sp>
      <p:sp>
        <p:nvSpPr>
          <p:cNvPr id="5" name="Footer Placeholder 4">
            <a:extLst>
              <a:ext uri="{FF2B5EF4-FFF2-40B4-BE49-F238E27FC236}">
                <a16:creationId xmlns:a16="http://schemas.microsoft.com/office/drawing/2014/main" id="{39B8AE5E-C723-F574-5D51-894B76051A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6F1245-A9C3-01B4-8167-AFBEDBAAEC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14D5E-83D4-7E4C-ABA2-68309E7FC0BF}" type="slidenum">
              <a:rPr lang="en-US" smtClean="0"/>
              <a:t>‹#›</a:t>
            </a:fld>
            <a:endParaRPr lang="en-US"/>
          </a:p>
        </p:txBody>
      </p:sp>
    </p:spTree>
    <p:extLst>
      <p:ext uri="{BB962C8B-B14F-4D97-AF65-F5344CB8AC3E}">
        <p14:creationId xmlns:p14="http://schemas.microsoft.com/office/powerpoint/2010/main" val="3414688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7F30CD-4F76-77D6-E39E-B97D5B578527}"/>
              </a:ext>
            </a:extLst>
          </p:cNvPr>
          <p:cNvSpPr>
            <a:spLocks noGrp="1"/>
          </p:cNvSpPr>
          <p:nvPr>
            <p:ph type="subTitle" idx="1"/>
          </p:nvPr>
        </p:nvSpPr>
        <p:spPr>
          <a:xfrm>
            <a:off x="1377255" y="3721163"/>
            <a:ext cx="9253536" cy="968122"/>
          </a:xfrm>
        </p:spPr>
        <p:txBody>
          <a:bodyPr anchor="ctr">
            <a:noAutofit/>
          </a:bodyPr>
          <a:lstStyle/>
          <a:p>
            <a:r>
              <a:rPr lang="en-US" sz="2800" dirty="0">
                <a:effectLst/>
                <a:latin typeface="Helvetica" pitchFamily="2" charset="0"/>
              </a:rPr>
              <a:t>Saeed Kargar</a:t>
            </a:r>
            <a:r>
              <a:rPr lang="en-US" sz="3600" baseline="30000" dirty="0">
                <a:effectLst/>
                <a:latin typeface="Helvetica" pitchFamily="2" charset="0"/>
              </a:rPr>
              <a:t>1</a:t>
            </a:r>
            <a:r>
              <a:rPr lang="en-US" sz="2800" dirty="0">
                <a:latin typeface="Helvetica" pitchFamily="2" charset="0"/>
              </a:rPr>
              <a:t>, </a:t>
            </a:r>
            <a:r>
              <a:rPr lang="en-US" sz="2800" dirty="0">
                <a:effectLst/>
                <a:latin typeface="Helvetica" pitchFamily="2" charset="0"/>
              </a:rPr>
              <a:t>Faisal Nawab</a:t>
            </a:r>
            <a:r>
              <a:rPr lang="en-US" sz="3600" baseline="30000" dirty="0">
                <a:effectLst/>
                <a:latin typeface="Helvetica" pitchFamily="2" charset="0"/>
              </a:rPr>
              <a:t>2</a:t>
            </a:r>
            <a:endParaRPr lang="en-US" sz="3600" dirty="0">
              <a:latin typeface="Helvetica" pitchFamily="2" charset="0"/>
            </a:endParaRPr>
          </a:p>
        </p:txBody>
      </p:sp>
      <p:pic>
        <p:nvPicPr>
          <p:cNvPr id="15" name="Picture 14" descr="Text&#10;&#10;Description automatically generated with medium confidence">
            <a:extLst>
              <a:ext uri="{FF2B5EF4-FFF2-40B4-BE49-F238E27FC236}">
                <a16:creationId xmlns:a16="http://schemas.microsoft.com/office/drawing/2014/main" id="{0FAA0F06-9F64-3517-15A4-D606B99F214B}"/>
              </a:ext>
            </a:extLst>
          </p:cNvPr>
          <p:cNvPicPr>
            <a:picLocks noChangeAspect="1"/>
          </p:cNvPicPr>
          <p:nvPr/>
        </p:nvPicPr>
        <p:blipFill>
          <a:blip r:embed="rId3"/>
          <a:stretch>
            <a:fillRect/>
          </a:stretch>
        </p:blipFill>
        <p:spPr>
          <a:xfrm>
            <a:off x="2119154" y="5272135"/>
            <a:ext cx="3171423" cy="873874"/>
          </a:xfrm>
          <a:prstGeom prst="rect">
            <a:avLst/>
          </a:prstGeom>
        </p:spPr>
      </p:pic>
      <p:pic>
        <p:nvPicPr>
          <p:cNvPr id="36" name="Picture 35" descr="Chart, radar chart&#10;&#10;Description automatically generated">
            <a:extLst>
              <a:ext uri="{FF2B5EF4-FFF2-40B4-BE49-F238E27FC236}">
                <a16:creationId xmlns:a16="http://schemas.microsoft.com/office/drawing/2014/main" id="{AD118961-4BB5-61E0-A459-2F2C242DE73B}"/>
              </a:ext>
            </a:extLst>
          </p:cNvPr>
          <p:cNvPicPr>
            <a:picLocks noChangeAspect="1"/>
          </p:cNvPicPr>
          <p:nvPr/>
        </p:nvPicPr>
        <p:blipFill>
          <a:blip r:embed="rId4">
            <a:clrChange>
              <a:clrFrom>
                <a:srgbClr val="FFFFEF"/>
              </a:clrFrom>
              <a:clrTo>
                <a:srgbClr val="FFFFEF">
                  <a:alpha val="0"/>
                </a:srgbClr>
              </a:clrTo>
            </a:clrChange>
            <a:extLst>
              <a:ext uri="{BEBA8EAE-BF5A-486C-A8C5-ECC9F3942E4B}">
                <a14:imgProps xmlns:a14="http://schemas.microsoft.com/office/drawing/2010/main">
                  <a14:imgLayer r:embed="rId5">
                    <a14:imgEffect>
                      <a14:sharpenSoften amount="50000"/>
                    </a14:imgEffect>
                    <a14:imgEffect>
                      <a14:colorTemperature colorTemp="8800"/>
                    </a14:imgEffect>
                    <a14:imgEffect>
                      <a14:saturation sat="400000"/>
                    </a14:imgEffect>
                  </a14:imgLayer>
                </a14:imgProps>
              </a:ext>
            </a:extLst>
          </a:blip>
          <a:stretch>
            <a:fillRect/>
          </a:stretch>
        </p:blipFill>
        <p:spPr>
          <a:xfrm>
            <a:off x="4015230" y="111888"/>
            <a:ext cx="3285166" cy="1062848"/>
          </a:xfrm>
          <a:prstGeom prst="rect">
            <a:avLst/>
          </a:prstGeom>
        </p:spPr>
      </p:pic>
      <p:sp>
        <p:nvSpPr>
          <p:cNvPr id="40" name="Subtitle 2">
            <a:extLst>
              <a:ext uri="{FF2B5EF4-FFF2-40B4-BE49-F238E27FC236}">
                <a16:creationId xmlns:a16="http://schemas.microsoft.com/office/drawing/2014/main" id="{31E43337-AB81-2C02-7183-F5A9D3A298CA}"/>
              </a:ext>
            </a:extLst>
          </p:cNvPr>
          <p:cNvSpPr txBox="1">
            <a:spLocks/>
          </p:cNvSpPr>
          <p:nvPr/>
        </p:nvSpPr>
        <p:spPr>
          <a:xfrm>
            <a:off x="1881029" y="4933384"/>
            <a:ext cx="476250" cy="511821"/>
          </a:xfrm>
          <a:prstGeom prst="rect">
            <a:avLst/>
          </a:prstGeom>
        </p:spPr>
        <p:txBody>
          <a:bodyPr vert="horz" lIns="91440" tIns="45720" rIns="91440" bIns="45720" rtlCol="0" anchor="ctr">
            <a:no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r>
              <a:rPr lang="en-US" sz="2800" dirty="0">
                <a:latin typeface="Helvetica" pitchFamily="2" charset="0"/>
              </a:rPr>
              <a:t>1</a:t>
            </a:r>
            <a:endParaRPr lang="en-US" sz="3600" dirty="0">
              <a:latin typeface="Helvetica" pitchFamily="2" charset="0"/>
            </a:endParaRPr>
          </a:p>
        </p:txBody>
      </p:sp>
      <p:sp>
        <p:nvSpPr>
          <p:cNvPr id="41" name="Subtitle 2">
            <a:extLst>
              <a:ext uri="{FF2B5EF4-FFF2-40B4-BE49-F238E27FC236}">
                <a16:creationId xmlns:a16="http://schemas.microsoft.com/office/drawing/2014/main" id="{2BE2E07D-D6F7-3AD3-60FB-FBB4ABCA92DE}"/>
              </a:ext>
            </a:extLst>
          </p:cNvPr>
          <p:cNvSpPr txBox="1">
            <a:spLocks/>
          </p:cNvSpPr>
          <p:nvPr/>
        </p:nvSpPr>
        <p:spPr>
          <a:xfrm>
            <a:off x="6764467" y="4958800"/>
            <a:ext cx="476250" cy="511821"/>
          </a:xfrm>
          <a:prstGeom prst="rect">
            <a:avLst/>
          </a:prstGeom>
        </p:spPr>
        <p:txBody>
          <a:bodyPr vert="horz" lIns="91440" tIns="45720" rIns="91440" bIns="45720" rtlCol="0" anchor="ctr">
            <a:no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r>
              <a:rPr lang="en-US" sz="2800" dirty="0">
                <a:latin typeface="Helvetica" pitchFamily="2" charset="0"/>
              </a:rPr>
              <a:t>2</a:t>
            </a:r>
            <a:endParaRPr lang="en-US" sz="3600" dirty="0">
              <a:latin typeface="Helvetica" pitchFamily="2" charset="0"/>
            </a:endParaRPr>
          </a:p>
        </p:txBody>
      </p:sp>
      <p:sp>
        <p:nvSpPr>
          <p:cNvPr id="44" name="TextBox 43">
            <a:extLst>
              <a:ext uri="{FF2B5EF4-FFF2-40B4-BE49-F238E27FC236}">
                <a16:creationId xmlns:a16="http://schemas.microsoft.com/office/drawing/2014/main" id="{CA50613F-99B9-7A82-3662-914339A989D2}"/>
              </a:ext>
            </a:extLst>
          </p:cNvPr>
          <p:cNvSpPr txBox="1"/>
          <p:nvPr/>
        </p:nvSpPr>
        <p:spPr>
          <a:xfrm>
            <a:off x="492321" y="1174736"/>
            <a:ext cx="11023404" cy="2062103"/>
          </a:xfrm>
          <a:prstGeom prst="rect">
            <a:avLst/>
          </a:prstGeom>
          <a:noFill/>
          <a:ln w="57150">
            <a:solidFill>
              <a:srgbClr val="FFC000"/>
            </a:solidFill>
          </a:ln>
        </p:spPr>
        <p:txBody>
          <a:bodyPr wrap="square">
            <a:spAutoFit/>
          </a:bodyPr>
          <a:lstStyle/>
          <a:p>
            <a:pPr algn="ctr"/>
            <a:endParaRPr lang="en-US" sz="2400" dirty="0">
              <a:effectLst/>
              <a:latin typeface="LinBiolinumTB"/>
            </a:endParaRPr>
          </a:p>
          <a:p>
            <a:pPr algn="ctr"/>
            <a:r>
              <a:rPr lang="en-US" sz="4000" dirty="0">
                <a:latin typeface="LinBiolinumTB"/>
              </a:rPr>
              <a:t>Memory-Awareness: Boosting NVM Energy Efficiency and Endurance </a:t>
            </a:r>
          </a:p>
          <a:p>
            <a:pPr algn="ctr"/>
            <a:endParaRPr lang="en-US" sz="2400" dirty="0"/>
          </a:p>
        </p:txBody>
      </p:sp>
      <p:pic>
        <p:nvPicPr>
          <p:cNvPr id="46" name="Picture 45" descr="Logo, company name&#10;&#10;Description automatically generated">
            <a:extLst>
              <a:ext uri="{FF2B5EF4-FFF2-40B4-BE49-F238E27FC236}">
                <a16:creationId xmlns:a16="http://schemas.microsoft.com/office/drawing/2014/main" id="{86DB48B8-4BF1-6886-B0C3-C0BCFFEBDD8F}"/>
              </a:ext>
            </a:extLst>
          </p:cNvPr>
          <p:cNvPicPr>
            <a:picLocks noChangeAspect="1"/>
          </p:cNvPicPr>
          <p:nvPr/>
        </p:nvPicPr>
        <p:blipFill>
          <a:blip r:embed="rId6">
            <a:clrChange>
              <a:clrFrom>
                <a:srgbClr val="F6F6F6"/>
              </a:clrFrom>
              <a:clrTo>
                <a:srgbClr val="F6F6F6">
                  <a:alpha val="0"/>
                </a:srgbClr>
              </a:clrTo>
            </a:clrChange>
          </a:blip>
          <a:stretch>
            <a:fillRect/>
          </a:stretch>
        </p:blipFill>
        <p:spPr>
          <a:xfrm>
            <a:off x="7002592" y="5189295"/>
            <a:ext cx="3041004" cy="1012432"/>
          </a:xfrm>
          <a:prstGeom prst="rect">
            <a:avLst/>
          </a:prstGeom>
        </p:spPr>
      </p:pic>
      <p:sp>
        <p:nvSpPr>
          <p:cNvPr id="4" name="Slide Number Placeholder 3">
            <a:extLst>
              <a:ext uri="{FF2B5EF4-FFF2-40B4-BE49-F238E27FC236}">
                <a16:creationId xmlns:a16="http://schemas.microsoft.com/office/drawing/2014/main" id="{80865362-02AB-807C-CFB6-F5AD204FED1A}"/>
              </a:ext>
            </a:extLst>
          </p:cNvPr>
          <p:cNvSpPr>
            <a:spLocks noGrp="1"/>
          </p:cNvSpPr>
          <p:nvPr>
            <p:ph type="sldNum" sz="quarter" idx="12"/>
          </p:nvPr>
        </p:nvSpPr>
        <p:spPr/>
        <p:txBody>
          <a:bodyPr/>
          <a:lstStyle/>
          <a:p>
            <a:fld id="{CA914D5E-83D4-7E4C-ABA2-68309E7FC0BF}" type="slidenum">
              <a:rPr lang="en-US" smtClean="0"/>
              <a:t>1</a:t>
            </a:fld>
            <a:endParaRPr lang="en-US"/>
          </a:p>
        </p:txBody>
      </p:sp>
    </p:spTree>
    <p:extLst>
      <p:ext uri="{BB962C8B-B14F-4D97-AF65-F5344CB8AC3E}">
        <p14:creationId xmlns:p14="http://schemas.microsoft.com/office/powerpoint/2010/main" val="871784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EFC8E-4C3D-4A5E-D96C-2F5F5CE790B1}"/>
              </a:ext>
            </a:extLst>
          </p:cNvPr>
          <p:cNvSpPr>
            <a:spLocks noGrp="1"/>
          </p:cNvSpPr>
          <p:nvPr>
            <p:ph type="title"/>
          </p:nvPr>
        </p:nvSpPr>
        <p:spPr>
          <a:xfrm>
            <a:off x="838200" y="365125"/>
            <a:ext cx="10515600" cy="1325564"/>
          </a:xfrm>
        </p:spPr>
        <p:txBody>
          <a:bodyPr/>
          <a:lstStyle/>
          <a:p>
            <a:r>
              <a:rPr lang="en-US" sz="4000" dirty="0">
                <a:latin typeface="GillSans" panose="020B0502020104020203" pitchFamily="34" charset="-79"/>
                <a:cs typeface="GillSans" panose="020B0502020104020203" pitchFamily="34" charset="-79"/>
              </a:rPr>
              <a:t>State-of-the-Art:</a:t>
            </a:r>
          </a:p>
        </p:txBody>
      </p:sp>
      <p:sp>
        <p:nvSpPr>
          <p:cNvPr id="3" name="Content Placeholder 2">
            <a:extLst>
              <a:ext uri="{FF2B5EF4-FFF2-40B4-BE49-F238E27FC236}">
                <a16:creationId xmlns:a16="http://schemas.microsoft.com/office/drawing/2014/main" id="{6A1934E1-7808-BDDA-3BA5-29089E867D2A}"/>
              </a:ext>
            </a:extLst>
          </p:cNvPr>
          <p:cNvSpPr>
            <a:spLocks noGrp="1"/>
          </p:cNvSpPr>
          <p:nvPr>
            <p:ph idx="1"/>
          </p:nvPr>
        </p:nvSpPr>
        <p:spPr>
          <a:xfrm>
            <a:off x="838200" y="1690689"/>
            <a:ext cx="10515600" cy="4495800"/>
          </a:xfrm>
        </p:spPr>
        <p:txBody>
          <a:bodyPr>
            <a:normAutofit fontScale="77500" lnSpcReduction="20000"/>
          </a:bodyPr>
          <a:lstStyle/>
          <a:p>
            <a:pPr>
              <a:buFont typeface="Wingdings" pitchFamily="2" charset="2"/>
              <a:buChar char="q"/>
            </a:pPr>
            <a:r>
              <a:rPr lang="en-US" sz="4000" dirty="0">
                <a:latin typeface="GillSans" panose="020B0502020104020203" pitchFamily="34" charset="-79"/>
                <a:ea typeface="+mj-ea"/>
                <a:cs typeface="GillSans" panose="020B0502020104020203" pitchFamily="34" charset="-79"/>
              </a:rPr>
              <a:t>How to reduce write operations on PCM</a:t>
            </a:r>
          </a:p>
          <a:p>
            <a:pPr lvl="1">
              <a:buFont typeface="Wingdings" pitchFamily="2" charset="2"/>
              <a:buChar char="ü"/>
            </a:pPr>
            <a:r>
              <a:rPr lang="en-US" sz="4000" dirty="0">
                <a:latin typeface="GillSans" panose="020B0502020104020203" pitchFamily="34" charset="-79"/>
                <a:ea typeface="+mj-ea"/>
                <a:cs typeface="GillSans" panose="020B0502020104020203" pitchFamily="34" charset="-79"/>
              </a:rPr>
              <a:t> </a:t>
            </a:r>
            <a:r>
              <a:rPr lang="en-US" sz="4000" dirty="0">
                <a:solidFill>
                  <a:schemeClr val="accent1"/>
                </a:solidFill>
                <a:latin typeface="GillSans" panose="020B0502020104020203" pitchFamily="34" charset="-79"/>
                <a:ea typeface="+mj-ea"/>
                <a:cs typeface="GillSans" panose="020B0502020104020203" pitchFamily="34" charset="-79"/>
              </a:rPr>
              <a:t>Reducing write amplification</a:t>
            </a:r>
          </a:p>
          <a:p>
            <a:pPr lvl="2"/>
            <a:r>
              <a:rPr lang="en-US" sz="3600" kern="1200" dirty="0">
                <a:solidFill>
                  <a:schemeClr val="tx1"/>
                </a:solidFill>
                <a:effectLst/>
                <a:latin typeface="+mn-lt"/>
                <a:ea typeface="+mn-ea"/>
                <a:cs typeface="+mn-cs"/>
              </a:rPr>
              <a:t>designing specialized data structures that require fewer writes</a:t>
            </a:r>
            <a:endParaRPr lang="en-US" sz="3600" dirty="0">
              <a:latin typeface="GillSans" panose="020B0502020104020203" pitchFamily="34" charset="-79"/>
              <a:ea typeface="+mj-ea"/>
              <a:cs typeface="GillSans" panose="020B0502020104020203" pitchFamily="34" charset="-79"/>
            </a:endParaRPr>
          </a:p>
          <a:p>
            <a:pPr lvl="1">
              <a:buFont typeface="Wingdings" pitchFamily="2" charset="2"/>
              <a:buChar char="ü"/>
            </a:pPr>
            <a:r>
              <a:rPr lang="en-US" sz="4000" dirty="0">
                <a:latin typeface="GillSans" panose="020B0502020104020203" pitchFamily="34" charset="-79"/>
                <a:ea typeface="+mj-ea"/>
                <a:cs typeface="GillSans" panose="020B0502020104020203" pitchFamily="34" charset="-79"/>
              </a:rPr>
              <a:t> </a:t>
            </a:r>
            <a:r>
              <a:rPr lang="en-US" sz="4000" dirty="0">
                <a:solidFill>
                  <a:schemeClr val="accent1"/>
                </a:solidFill>
                <a:latin typeface="GillSans" panose="020B0502020104020203" pitchFamily="34" charset="-79"/>
                <a:ea typeface="+mj-ea"/>
                <a:cs typeface="GillSans" panose="020B0502020104020203" pitchFamily="34" charset="-79"/>
              </a:rPr>
              <a:t>Wear-leveling</a:t>
            </a:r>
          </a:p>
          <a:p>
            <a:pPr lvl="2"/>
            <a:r>
              <a:rPr lang="en-US" sz="3600" dirty="0"/>
              <a:t>distributing the writes evenly across the memory blocks of PCM device so that no hot area reaches its maximum lifespan </a:t>
            </a:r>
          </a:p>
          <a:p>
            <a:pPr lvl="1">
              <a:buFont typeface="Wingdings" pitchFamily="2" charset="2"/>
              <a:buChar char="ü"/>
            </a:pPr>
            <a:r>
              <a:rPr lang="en-US" sz="4000" dirty="0">
                <a:solidFill>
                  <a:schemeClr val="accent1"/>
                </a:solidFill>
                <a:latin typeface="GillSans" panose="020B0502020104020203" pitchFamily="34" charset="-79"/>
                <a:ea typeface="+mj-ea"/>
                <a:cs typeface="GillSans" panose="020B0502020104020203" pitchFamily="34" charset="-79"/>
              </a:rPr>
              <a:t>Bit flip reduction</a:t>
            </a:r>
          </a:p>
          <a:p>
            <a:pPr lvl="2"/>
            <a:r>
              <a:rPr lang="en-US" sz="3600" dirty="0">
                <a:latin typeface="GillSans" panose="020B0502020104020203" pitchFamily="34" charset="-79"/>
                <a:ea typeface="+mj-ea"/>
                <a:cs typeface="GillSans" panose="020B0502020104020203" pitchFamily="34" charset="-79"/>
              </a:rPr>
              <a:t>reading the old content of the memory location before writing the new content and only writing the bits that are different</a:t>
            </a:r>
          </a:p>
        </p:txBody>
      </p:sp>
      <p:sp>
        <p:nvSpPr>
          <p:cNvPr id="4" name="Slide Number Placeholder 3">
            <a:extLst>
              <a:ext uri="{FF2B5EF4-FFF2-40B4-BE49-F238E27FC236}">
                <a16:creationId xmlns:a16="http://schemas.microsoft.com/office/drawing/2014/main" id="{A34FC81F-2D68-73E3-7815-55C79B975107}"/>
              </a:ext>
            </a:extLst>
          </p:cNvPr>
          <p:cNvSpPr>
            <a:spLocks noGrp="1"/>
          </p:cNvSpPr>
          <p:nvPr>
            <p:ph type="sldNum" sz="quarter" idx="12"/>
          </p:nvPr>
        </p:nvSpPr>
        <p:spPr/>
        <p:txBody>
          <a:bodyPr/>
          <a:lstStyle/>
          <a:p>
            <a:fld id="{CA914D5E-83D4-7E4C-ABA2-68309E7FC0BF}" type="slidenum">
              <a:rPr lang="en-US" smtClean="0"/>
              <a:t>10</a:t>
            </a:fld>
            <a:endParaRPr lang="en-US"/>
          </a:p>
        </p:txBody>
      </p:sp>
    </p:spTree>
    <p:extLst>
      <p:ext uri="{BB962C8B-B14F-4D97-AF65-F5344CB8AC3E}">
        <p14:creationId xmlns:p14="http://schemas.microsoft.com/office/powerpoint/2010/main" val="260640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2B5A-2631-1F60-665C-C3EB3C7E67E6}"/>
              </a:ext>
            </a:extLst>
          </p:cNvPr>
          <p:cNvSpPr>
            <a:spLocks noGrp="1"/>
          </p:cNvSpPr>
          <p:nvPr>
            <p:ph type="title"/>
          </p:nvPr>
        </p:nvSpPr>
        <p:spPr/>
        <p:txBody>
          <a:bodyPr/>
          <a:lstStyle/>
          <a:p>
            <a:r>
              <a:rPr lang="en-US" sz="4000" dirty="0">
                <a:latin typeface="GillSans" panose="020B0502020104020203" pitchFamily="34" charset="-79"/>
                <a:cs typeface="GillSans" panose="020B0502020104020203" pitchFamily="34" charset="-79"/>
              </a:rPr>
              <a:t>Memory awareness</a:t>
            </a:r>
          </a:p>
        </p:txBody>
      </p:sp>
      <p:sp>
        <p:nvSpPr>
          <p:cNvPr id="3" name="Content Placeholder 2">
            <a:extLst>
              <a:ext uri="{FF2B5EF4-FFF2-40B4-BE49-F238E27FC236}">
                <a16:creationId xmlns:a16="http://schemas.microsoft.com/office/drawing/2014/main" id="{D3AB791C-97F9-96D8-5948-07032BEF0146}"/>
              </a:ext>
            </a:extLst>
          </p:cNvPr>
          <p:cNvSpPr>
            <a:spLocks noGrp="1"/>
          </p:cNvSpPr>
          <p:nvPr>
            <p:ph idx="1"/>
          </p:nvPr>
        </p:nvSpPr>
        <p:spPr>
          <a:xfrm>
            <a:off x="838200" y="1610519"/>
            <a:ext cx="10515600" cy="4351338"/>
          </a:xfrm>
        </p:spPr>
        <p:txBody>
          <a:bodyPr/>
          <a:lstStyle/>
          <a:p>
            <a:pPr>
              <a:lnSpc>
                <a:spcPct val="90000"/>
              </a:lnSpc>
              <a:buFont typeface="Wingdings" pitchFamily="2" charset="2"/>
              <a:buChar char="ü"/>
            </a:pPr>
            <a:r>
              <a:rPr lang="en-US" sz="3200" dirty="0">
                <a:latin typeface="Gill Sans MT" panose="020B0502020104020203" pitchFamily="34" charset="77"/>
              </a:rPr>
              <a:t>The problem with the previous methods is that they assume </a:t>
            </a:r>
            <a:r>
              <a:rPr lang="en-US" sz="3200" dirty="0">
                <a:solidFill>
                  <a:schemeClr val="accent5"/>
                </a:solidFill>
                <a:latin typeface="Gill Sans MT" panose="020B0502020104020203" pitchFamily="34" charset="77"/>
              </a:rPr>
              <a:t>nothing</a:t>
            </a:r>
            <a:r>
              <a:rPr lang="en-US" sz="3200" dirty="0">
                <a:latin typeface="Gill Sans MT" panose="020B0502020104020203" pitchFamily="34" charset="77"/>
              </a:rPr>
              <a:t> about the </a:t>
            </a:r>
            <a:r>
              <a:rPr lang="en-US" sz="3200" dirty="0">
                <a:solidFill>
                  <a:schemeClr val="accent5"/>
                </a:solidFill>
                <a:latin typeface="Gill Sans MT" panose="020B0502020104020203" pitchFamily="34" charset="77"/>
              </a:rPr>
              <a:t>data distribution </a:t>
            </a:r>
            <a:r>
              <a:rPr lang="en-US" sz="3200" dirty="0">
                <a:latin typeface="Gill Sans MT" panose="020B0502020104020203" pitchFamily="34" charset="77"/>
              </a:rPr>
              <a:t>of the real-world data</a:t>
            </a:r>
          </a:p>
          <a:p>
            <a:pPr>
              <a:lnSpc>
                <a:spcPct val="90000"/>
              </a:lnSpc>
              <a:buFont typeface="Wingdings" pitchFamily="2" charset="2"/>
              <a:buChar char="ü"/>
            </a:pPr>
            <a:r>
              <a:rPr lang="en-US" sz="3200" dirty="0">
                <a:latin typeface="Gill Sans MT" panose="020B0502020104020203" pitchFamily="34" charset="77"/>
              </a:rPr>
              <a:t>Selecting memory locations based on </a:t>
            </a:r>
            <a:r>
              <a:rPr lang="en-US" sz="3200" dirty="0">
                <a:solidFill>
                  <a:schemeClr val="accent6"/>
                </a:solidFill>
                <a:latin typeface="Gill Sans MT" panose="020B0502020104020203" pitchFamily="34" charset="77"/>
              </a:rPr>
              <a:t>bit-wise similarity </a:t>
            </a:r>
            <a:r>
              <a:rPr lang="en-US" sz="3200" dirty="0">
                <a:latin typeface="Gill Sans MT" panose="020B0502020104020203" pitchFamily="34" charset="77"/>
              </a:rPr>
              <a:t>among items can </a:t>
            </a:r>
            <a:r>
              <a:rPr lang="en-US" sz="3200" dirty="0">
                <a:solidFill>
                  <a:schemeClr val="accent6"/>
                </a:solidFill>
                <a:latin typeface="Gill Sans MT" panose="020B0502020104020203" pitchFamily="34" charset="77"/>
              </a:rPr>
              <a:t>reduce</a:t>
            </a:r>
            <a:r>
              <a:rPr lang="en-US" sz="3200" dirty="0">
                <a:latin typeface="Gill Sans MT" panose="020B0502020104020203" pitchFamily="34" charset="77"/>
              </a:rPr>
              <a:t> the number of </a:t>
            </a:r>
            <a:r>
              <a:rPr lang="en-US" sz="3200" dirty="0">
                <a:solidFill>
                  <a:schemeClr val="accent6"/>
                </a:solidFill>
                <a:latin typeface="Gill Sans MT" panose="020B0502020104020203" pitchFamily="34" charset="77"/>
              </a:rPr>
              <a:t>bit flips </a:t>
            </a:r>
            <a:r>
              <a:rPr lang="en-US" sz="3200" dirty="0">
                <a:latin typeface="Gill Sans MT" panose="020B0502020104020203" pitchFamily="34" charset="77"/>
              </a:rPr>
              <a:t>significantly.</a:t>
            </a:r>
          </a:p>
          <a:p>
            <a:endParaRPr lang="en-US" dirty="0"/>
          </a:p>
        </p:txBody>
      </p:sp>
      <p:sp>
        <p:nvSpPr>
          <p:cNvPr id="11" name="Slide Number Placeholder 10">
            <a:extLst>
              <a:ext uri="{FF2B5EF4-FFF2-40B4-BE49-F238E27FC236}">
                <a16:creationId xmlns:a16="http://schemas.microsoft.com/office/drawing/2014/main" id="{CA703864-7D9C-1D92-49C7-D3723D377184}"/>
              </a:ext>
            </a:extLst>
          </p:cNvPr>
          <p:cNvSpPr>
            <a:spLocks noGrp="1"/>
          </p:cNvSpPr>
          <p:nvPr>
            <p:ph type="sldNum" sz="quarter" idx="12"/>
          </p:nvPr>
        </p:nvSpPr>
        <p:spPr/>
        <p:txBody>
          <a:bodyPr/>
          <a:lstStyle/>
          <a:p>
            <a:fld id="{CA914D5E-83D4-7E4C-ABA2-68309E7FC0BF}" type="slidenum">
              <a:rPr lang="en-US" smtClean="0"/>
              <a:t>11</a:t>
            </a:fld>
            <a:endParaRPr lang="en-US"/>
          </a:p>
        </p:txBody>
      </p:sp>
    </p:spTree>
    <p:extLst>
      <p:ext uri="{BB962C8B-B14F-4D97-AF65-F5344CB8AC3E}">
        <p14:creationId xmlns:p14="http://schemas.microsoft.com/office/powerpoint/2010/main" val="2657757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2B5A-2631-1F60-665C-C3EB3C7E67E6}"/>
              </a:ext>
            </a:extLst>
          </p:cNvPr>
          <p:cNvSpPr>
            <a:spLocks noGrp="1"/>
          </p:cNvSpPr>
          <p:nvPr>
            <p:ph type="title"/>
          </p:nvPr>
        </p:nvSpPr>
        <p:spPr/>
        <p:txBody>
          <a:bodyPr/>
          <a:lstStyle/>
          <a:p>
            <a:r>
              <a:rPr lang="en-US" sz="4000">
                <a:latin typeface="GillSans" panose="020B0502020104020203" pitchFamily="34" charset="-79"/>
                <a:cs typeface="GillSans" panose="020B0502020104020203" pitchFamily="34" charset="-79"/>
              </a:rPr>
              <a:t>Memory awareness</a:t>
            </a:r>
            <a:endParaRPr lang="en-US" sz="4000" dirty="0">
              <a:latin typeface="GillSans" panose="020B0502020104020203" pitchFamily="34" charset="-79"/>
              <a:cs typeface="GillSans" panose="020B0502020104020203" pitchFamily="34" charset="-79"/>
            </a:endParaRPr>
          </a:p>
        </p:txBody>
      </p:sp>
      <p:sp>
        <p:nvSpPr>
          <p:cNvPr id="11" name="Slide Number Placeholder 10">
            <a:extLst>
              <a:ext uri="{FF2B5EF4-FFF2-40B4-BE49-F238E27FC236}">
                <a16:creationId xmlns:a16="http://schemas.microsoft.com/office/drawing/2014/main" id="{CA703864-7D9C-1D92-49C7-D3723D377184}"/>
              </a:ext>
            </a:extLst>
          </p:cNvPr>
          <p:cNvSpPr>
            <a:spLocks noGrp="1"/>
          </p:cNvSpPr>
          <p:nvPr>
            <p:ph type="sldNum" sz="quarter" idx="12"/>
          </p:nvPr>
        </p:nvSpPr>
        <p:spPr/>
        <p:txBody>
          <a:bodyPr/>
          <a:lstStyle/>
          <a:p>
            <a:fld id="{CA914D5E-83D4-7E4C-ABA2-68309E7FC0BF}" type="slidenum">
              <a:rPr lang="en-US" smtClean="0"/>
              <a:t>12</a:t>
            </a:fld>
            <a:endParaRPr lang="en-US"/>
          </a:p>
        </p:txBody>
      </p:sp>
      <p:sp>
        <p:nvSpPr>
          <p:cNvPr id="6" name="Content Placeholder 2">
            <a:extLst>
              <a:ext uri="{FF2B5EF4-FFF2-40B4-BE49-F238E27FC236}">
                <a16:creationId xmlns:a16="http://schemas.microsoft.com/office/drawing/2014/main" id="{E8AB8F0D-843C-34D4-83E2-3CCE7552E2AC}"/>
              </a:ext>
            </a:extLst>
          </p:cNvPr>
          <p:cNvSpPr txBox="1">
            <a:spLocks/>
          </p:cNvSpPr>
          <p:nvPr/>
        </p:nvSpPr>
        <p:spPr>
          <a:xfrm>
            <a:off x="838200" y="161051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ü"/>
            </a:pPr>
            <a:r>
              <a:rPr lang="en-US" sz="3200" dirty="0">
                <a:latin typeface="Gill Sans MT" panose="020B0502020104020203" pitchFamily="34" charset="77"/>
              </a:rPr>
              <a:t>New opportunity: selecting memory locations based on </a:t>
            </a:r>
            <a:r>
              <a:rPr lang="en-US" sz="3200" dirty="0">
                <a:solidFill>
                  <a:schemeClr val="accent6"/>
                </a:solidFill>
                <a:latin typeface="Gill Sans MT" panose="020B0502020104020203" pitchFamily="34" charset="77"/>
              </a:rPr>
              <a:t>bit-wise similarity </a:t>
            </a:r>
            <a:r>
              <a:rPr lang="en-US" sz="3200" dirty="0">
                <a:latin typeface="Gill Sans MT" panose="020B0502020104020203" pitchFamily="34" charset="77"/>
                <a:sym typeface="Wingdings" pitchFamily="2" charset="2"/>
              </a:rPr>
              <a:t></a:t>
            </a:r>
            <a:r>
              <a:rPr lang="en-US" sz="3200" dirty="0">
                <a:latin typeface="Gill Sans MT" panose="020B0502020104020203" pitchFamily="34" charset="77"/>
              </a:rPr>
              <a:t> </a:t>
            </a:r>
            <a:r>
              <a:rPr lang="en-US" sz="3200" dirty="0">
                <a:solidFill>
                  <a:schemeClr val="accent6"/>
                </a:solidFill>
                <a:latin typeface="Gill Sans MT" panose="020B0502020104020203" pitchFamily="34" charset="77"/>
              </a:rPr>
              <a:t>reduce</a:t>
            </a:r>
            <a:r>
              <a:rPr lang="en-US" sz="3200" dirty="0">
                <a:latin typeface="Gill Sans MT" panose="020B0502020104020203" pitchFamily="34" charset="77"/>
              </a:rPr>
              <a:t> the number of </a:t>
            </a:r>
            <a:r>
              <a:rPr lang="en-US" sz="3200" dirty="0">
                <a:solidFill>
                  <a:schemeClr val="accent6"/>
                </a:solidFill>
                <a:latin typeface="Gill Sans MT" panose="020B0502020104020203" pitchFamily="34" charset="77"/>
              </a:rPr>
              <a:t>bit flips </a:t>
            </a:r>
            <a:r>
              <a:rPr lang="en-US" sz="3200" dirty="0">
                <a:latin typeface="Gill Sans MT" panose="020B0502020104020203" pitchFamily="34" charset="77"/>
              </a:rPr>
              <a:t>significantly.</a:t>
            </a:r>
          </a:p>
          <a:p>
            <a:endParaRPr lang="en-US" dirty="0"/>
          </a:p>
        </p:txBody>
      </p:sp>
    </p:spTree>
    <p:extLst>
      <p:ext uri="{BB962C8B-B14F-4D97-AF65-F5344CB8AC3E}">
        <p14:creationId xmlns:p14="http://schemas.microsoft.com/office/powerpoint/2010/main" val="1471987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2B5A-2631-1F60-665C-C3EB3C7E67E6}"/>
              </a:ext>
            </a:extLst>
          </p:cNvPr>
          <p:cNvSpPr>
            <a:spLocks noGrp="1"/>
          </p:cNvSpPr>
          <p:nvPr>
            <p:ph type="title"/>
          </p:nvPr>
        </p:nvSpPr>
        <p:spPr/>
        <p:txBody>
          <a:bodyPr/>
          <a:lstStyle/>
          <a:p>
            <a:r>
              <a:rPr lang="en-US" sz="4000" dirty="0">
                <a:latin typeface="GillSans" panose="020B0502020104020203" pitchFamily="34" charset="-79"/>
                <a:cs typeface="GillSans" panose="020B0502020104020203" pitchFamily="34" charset="-79"/>
              </a:rPr>
              <a:t>Memory awareness</a:t>
            </a:r>
          </a:p>
        </p:txBody>
      </p:sp>
      <p:graphicFrame>
        <p:nvGraphicFramePr>
          <p:cNvPr id="4" name="Table 5">
            <a:extLst>
              <a:ext uri="{FF2B5EF4-FFF2-40B4-BE49-F238E27FC236}">
                <a16:creationId xmlns:a16="http://schemas.microsoft.com/office/drawing/2014/main" id="{C1715227-E377-B857-A013-A17C8B77D055}"/>
              </a:ext>
            </a:extLst>
          </p:cNvPr>
          <p:cNvGraphicFramePr>
            <a:graphicFrameLocks noGrp="1"/>
          </p:cNvGraphicFramePr>
          <p:nvPr/>
        </p:nvGraphicFramePr>
        <p:xfrm>
          <a:off x="4705356" y="1994639"/>
          <a:ext cx="4271960" cy="1828800"/>
        </p:xfrm>
        <a:graphic>
          <a:graphicData uri="http://schemas.openxmlformats.org/drawingml/2006/table">
            <a:tbl>
              <a:tblPr firstRow="1" bandRow="1">
                <a:tableStyleId>{5940675A-B579-460E-94D1-54222C63F5DA}</a:tableStyleId>
              </a:tblPr>
              <a:tblGrid>
                <a:gridCol w="533995">
                  <a:extLst>
                    <a:ext uri="{9D8B030D-6E8A-4147-A177-3AD203B41FA5}">
                      <a16:colId xmlns:a16="http://schemas.microsoft.com/office/drawing/2014/main" val="137894634"/>
                    </a:ext>
                  </a:extLst>
                </a:gridCol>
                <a:gridCol w="533995">
                  <a:extLst>
                    <a:ext uri="{9D8B030D-6E8A-4147-A177-3AD203B41FA5}">
                      <a16:colId xmlns:a16="http://schemas.microsoft.com/office/drawing/2014/main" val="4208329508"/>
                    </a:ext>
                  </a:extLst>
                </a:gridCol>
                <a:gridCol w="533995">
                  <a:extLst>
                    <a:ext uri="{9D8B030D-6E8A-4147-A177-3AD203B41FA5}">
                      <a16:colId xmlns:a16="http://schemas.microsoft.com/office/drawing/2014/main" val="715064436"/>
                    </a:ext>
                  </a:extLst>
                </a:gridCol>
                <a:gridCol w="533995">
                  <a:extLst>
                    <a:ext uri="{9D8B030D-6E8A-4147-A177-3AD203B41FA5}">
                      <a16:colId xmlns:a16="http://schemas.microsoft.com/office/drawing/2014/main" val="757509857"/>
                    </a:ext>
                  </a:extLst>
                </a:gridCol>
                <a:gridCol w="533995">
                  <a:extLst>
                    <a:ext uri="{9D8B030D-6E8A-4147-A177-3AD203B41FA5}">
                      <a16:colId xmlns:a16="http://schemas.microsoft.com/office/drawing/2014/main" val="268347162"/>
                    </a:ext>
                  </a:extLst>
                </a:gridCol>
                <a:gridCol w="533995">
                  <a:extLst>
                    <a:ext uri="{9D8B030D-6E8A-4147-A177-3AD203B41FA5}">
                      <a16:colId xmlns:a16="http://schemas.microsoft.com/office/drawing/2014/main" val="120581769"/>
                    </a:ext>
                  </a:extLst>
                </a:gridCol>
                <a:gridCol w="533995">
                  <a:extLst>
                    <a:ext uri="{9D8B030D-6E8A-4147-A177-3AD203B41FA5}">
                      <a16:colId xmlns:a16="http://schemas.microsoft.com/office/drawing/2014/main" val="2907150964"/>
                    </a:ext>
                  </a:extLst>
                </a:gridCol>
                <a:gridCol w="533995">
                  <a:extLst>
                    <a:ext uri="{9D8B030D-6E8A-4147-A177-3AD203B41FA5}">
                      <a16:colId xmlns:a16="http://schemas.microsoft.com/office/drawing/2014/main" val="3395412735"/>
                    </a:ext>
                  </a:extLst>
                </a:gridCol>
              </a:tblGrid>
              <a:tr h="370840">
                <a:tc>
                  <a:txBody>
                    <a:bodyPr/>
                    <a:lstStyle/>
                    <a:p>
                      <a:pPr algn="ctr"/>
                      <a:r>
                        <a:rPr lang="en-US" sz="2400" b="0" i="0" dirty="0">
                          <a:latin typeface="Gill Sans MT" panose="020B0502020104020203" pitchFamily="34" charset="77"/>
                        </a:rPr>
                        <a:t>1</a:t>
                      </a:r>
                    </a:p>
                  </a:txBody>
                  <a:tcPr/>
                </a:tc>
                <a:tc>
                  <a:txBody>
                    <a:bodyPr/>
                    <a:lstStyle/>
                    <a:p>
                      <a:pPr algn="ctr"/>
                      <a:r>
                        <a:rPr lang="en-US" sz="2400" b="0" i="0" dirty="0">
                          <a:latin typeface="Gill Sans MT" panose="020B0502020104020203" pitchFamily="34" charset="77"/>
                        </a:rPr>
                        <a:t>1</a:t>
                      </a:r>
                    </a:p>
                  </a:txBody>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extLst>
                  <a:ext uri="{0D108BD9-81ED-4DB2-BD59-A6C34878D82A}">
                    <a16:rowId xmlns:a16="http://schemas.microsoft.com/office/drawing/2014/main" val="955868222"/>
                  </a:ext>
                </a:extLst>
              </a:tr>
              <a:tr h="370840">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extLst>
                  <a:ext uri="{0D108BD9-81ED-4DB2-BD59-A6C34878D82A}">
                    <a16:rowId xmlns:a16="http://schemas.microsoft.com/office/drawing/2014/main" val="1207808613"/>
                  </a:ext>
                </a:extLst>
              </a:tr>
              <a:tr h="370840">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1</a:t>
                      </a:r>
                    </a:p>
                  </a:txBody>
                  <a:tcPr>
                    <a:noFill/>
                  </a:tcPr>
                </a:tc>
                <a:extLst>
                  <a:ext uri="{0D108BD9-81ED-4DB2-BD59-A6C34878D82A}">
                    <a16:rowId xmlns:a16="http://schemas.microsoft.com/office/drawing/2014/main" val="2623936961"/>
                  </a:ext>
                </a:extLst>
              </a:tr>
              <a:tr h="370840">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0</a:t>
                      </a:r>
                    </a:p>
                  </a:txBody>
                  <a:tcPr>
                    <a:noFill/>
                  </a:tcPr>
                </a:tc>
                <a:extLst>
                  <a:ext uri="{0D108BD9-81ED-4DB2-BD59-A6C34878D82A}">
                    <a16:rowId xmlns:a16="http://schemas.microsoft.com/office/drawing/2014/main" val="826566305"/>
                  </a:ext>
                </a:extLst>
              </a:tr>
            </a:tbl>
          </a:graphicData>
        </a:graphic>
      </p:graphicFrame>
      <p:graphicFrame>
        <p:nvGraphicFramePr>
          <p:cNvPr id="5" name="Table 5">
            <a:extLst>
              <a:ext uri="{FF2B5EF4-FFF2-40B4-BE49-F238E27FC236}">
                <a16:creationId xmlns:a16="http://schemas.microsoft.com/office/drawing/2014/main" id="{03489CE6-E42D-AA64-9824-EE2970D26C50}"/>
              </a:ext>
            </a:extLst>
          </p:cNvPr>
          <p:cNvGraphicFramePr>
            <a:graphicFrameLocks noGrp="1"/>
          </p:cNvGraphicFramePr>
          <p:nvPr/>
        </p:nvGraphicFramePr>
        <p:xfrm>
          <a:off x="1237575" y="1969694"/>
          <a:ext cx="2689448" cy="457200"/>
        </p:xfrm>
        <a:graphic>
          <a:graphicData uri="http://schemas.openxmlformats.org/drawingml/2006/table">
            <a:tbl>
              <a:tblPr firstRow="1" bandRow="1">
                <a:tableStyleId>{5940675A-B579-460E-94D1-54222C63F5DA}</a:tableStyleId>
              </a:tblPr>
              <a:tblGrid>
                <a:gridCol w="336181">
                  <a:extLst>
                    <a:ext uri="{9D8B030D-6E8A-4147-A177-3AD203B41FA5}">
                      <a16:colId xmlns:a16="http://schemas.microsoft.com/office/drawing/2014/main" val="137894634"/>
                    </a:ext>
                  </a:extLst>
                </a:gridCol>
                <a:gridCol w="336181">
                  <a:extLst>
                    <a:ext uri="{9D8B030D-6E8A-4147-A177-3AD203B41FA5}">
                      <a16:colId xmlns:a16="http://schemas.microsoft.com/office/drawing/2014/main" val="4208329508"/>
                    </a:ext>
                  </a:extLst>
                </a:gridCol>
                <a:gridCol w="336181">
                  <a:extLst>
                    <a:ext uri="{9D8B030D-6E8A-4147-A177-3AD203B41FA5}">
                      <a16:colId xmlns:a16="http://schemas.microsoft.com/office/drawing/2014/main" val="715064436"/>
                    </a:ext>
                  </a:extLst>
                </a:gridCol>
                <a:gridCol w="336181">
                  <a:extLst>
                    <a:ext uri="{9D8B030D-6E8A-4147-A177-3AD203B41FA5}">
                      <a16:colId xmlns:a16="http://schemas.microsoft.com/office/drawing/2014/main" val="757509857"/>
                    </a:ext>
                  </a:extLst>
                </a:gridCol>
                <a:gridCol w="336181">
                  <a:extLst>
                    <a:ext uri="{9D8B030D-6E8A-4147-A177-3AD203B41FA5}">
                      <a16:colId xmlns:a16="http://schemas.microsoft.com/office/drawing/2014/main" val="268347162"/>
                    </a:ext>
                  </a:extLst>
                </a:gridCol>
                <a:gridCol w="336181">
                  <a:extLst>
                    <a:ext uri="{9D8B030D-6E8A-4147-A177-3AD203B41FA5}">
                      <a16:colId xmlns:a16="http://schemas.microsoft.com/office/drawing/2014/main" val="120581769"/>
                    </a:ext>
                  </a:extLst>
                </a:gridCol>
                <a:gridCol w="336181">
                  <a:extLst>
                    <a:ext uri="{9D8B030D-6E8A-4147-A177-3AD203B41FA5}">
                      <a16:colId xmlns:a16="http://schemas.microsoft.com/office/drawing/2014/main" val="2907150964"/>
                    </a:ext>
                  </a:extLst>
                </a:gridCol>
                <a:gridCol w="336181">
                  <a:extLst>
                    <a:ext uri="{9D8B030D-6E8A-4147-A177-3AD203B41FA5}">
                      <a16:colId xmlns:a16="http://schemas.microsoft.com/office/drawing/2014/main" val="3395412735"/>
                    </a:ext>
                  </a:extLst>
                </a:gridCol>
              </a:tblGrid>
              <a:tr h="370840">
                <a:tc>
                  <a:txBody>
                    <a:bodyPr/>
                    <a:lstStyle/>
                    <a:p>
                      <a:pPr algn="ctr"/>
                      <a:r>
                        <a:rPr lang="en-US" sz="2400" b="0" i="0" dirty="0">
                          <a:latin typeface="Gill Sans MT" panose="020B0502020104020203" pitchFamily="34" charset="77"/>
                        </a:rPr>
                        <a:t>1</a:t>
                      </a:r>
                    </a:p>
                  </a:txBody>
                  <a:tcPr>
                    <a:solidFill>
                      <a:schemeClr val="bg2"/>
                    </a:solidFill>
                  </a:tcPr>
                </a:tc>
                <a:tc>
                  <a:txBody>
                    <a:bodyPr/>
                    <a:lstStyle/>
                    <a:p>
                      <a:pPr algn="ctr"/>
                      <a:r>
                        <a:rPr lang="en-US" sz="2400" b="0" i="0" dirty="0">
                          <a:latin typeface="Gill Sans MT" panose="020B0502020104020203" pitchFamily="34" charset="77"/>
                        </a:rPr>
                        <a:t>1</a:t>
                      </a:r>
                    </a:p>
                  </a:txBody>
                  <a:tcPr>
                    <a:solidFill>
                      <a:schemeClr val="bg2"/>
                    </a:solidFill>
                  </a:tcPr>
                </a:tc>
                <a:tc>
                  <a:txBody>
                    <a:bodyPr/>
                    <a:lstStyle/>
                    <a:p>
                      <a:pPr algn="ctr"/>
                      <a:r>
                        <a:rPr lang="en-US" sz="2400" b="0" i="0" dirty="0">
                          <a:latin typeface="Gill Sans MT" panose="020B0502020104020203" pitchFamily="34" charset="77"/>
                        </a:rPr>
                        <a:t>0</a:t>
                      </a:r>
                    </a:p>
                  </a:txBody>
                  <a:tcPr>
                    <a:solidFill>
                      <a:schemeClr val="bg2"/>
                    </a:solidFill>
                  </a:tcPr>
                </a:tc>
                <a:tc>
                  <a:txBody>
                    <a:bodyPr/>
                    <a:lstStyle/>
                    <a:p>
                      <a:pPr algn="ctr"/>
                      <a:r>
                        <a:rPr lang="en-US" sz="2400" b="0" i="0" dirty="0">
                          <a:latin typeface="Gill Sans MT" panose="020B0502020104020203" pitchFamily="34" charset="77"/>
                        </a:rPr>
                        <a:t>1</a:t>
                      </a:r>
                    </a:p>
                  </a:txBody>
                  <a:tcPr>
                    <a:solidFill>
                      <a:schemeClr val="bg2"/>
                    </a:solidFill>
                  </a:tcPr>
                </a:tc>
                <a:tc>
                  <a:txBody>
                    <a:bodyPr/>
                    <a:lstStyle/>
                    <a:p>
                      <a:pPr algn="ctr"/>
                      <a:r>
                        <a:rPr lang="en-US" sz="2400" b="0" i="0" dirty="0">
                          <a:latin typeface="Gill Sans MT" panose="020B0502020104020203" pitchFamily="34" charset="77"/>
                        </a:rPr>
                        <a:t>0</a:t>
                      </a:r>
                    </a:p>
                  </a:txBody>
                  <a:tcPr>
                    <a:solidFill>
                      <a:schemeClr val="bg2"/>
                    </a:solidFill>
                  </a:tcPr>
                </a:tc>
                <a:tc>
                  <a:txBody>
                    <a:bodyPr/>
                    <a:lstStyle/>
                    <a:p>
                      <a:pPr algn="ctr"/>
                      <a:r>
                        <a:rPr lang="en-US" sz="2400" b="0" i="0" dirty="0">
                          <a:latin typeface="Gill Sans MT" panose="020B0502020104020203" pitchFamily="34" charset="77"/>
                        </a:rPr>
                        <a:t>0</a:t>
                      </a:r>
                    </a:p>
                  </a:txBody>
                  <a:tcPr>
                    <a:solidFill>
                      <a:schemeClr val="bg2"/>
                    </a:solidFill>
                  </a:tcPr>
                </a:tc>
                <a:tc>
                  <a:txBody>
                    <a:bodyPr/>
                    <a:lstStyle/>
                    <a:p>
                      <a:pPr algn="ctr"/>
                      <a:r>
                        <a:rPr lang="en-US" sz="2400" b="0" i="0" dirty="0">
                          <a:latin typeface="Gill Sans MT" panose="020B0502020104020203" pitchFamily="34" charset="77"/>
                        </a:rPr>
                        <a:t>0</a:t>
                      </a:r>
                    </a:p>
                  </a:txBody>
                  <a:tcPr>
                    <a:solidFill>
                      <a:schemeClr val="bg2"/>
                    </a:solidFill>
                  </a:tcPr>
                </a:tc>
                <a:tc>
                  <a:txBody>
                    <a:bodyPr/>
                    <a:lstStyle/>
                    <a:p>
                      <a:pPr algn="ctr"/>
                      <a:r>
                        <a:rPr lang="en-US" sz="2400" b="0" i="0" dirty="0">
                          <a:latin typeface="Gill Sans MT" panose="020B0502020104020203" pitchFamily="34" charset="77"/>
                        </a:rPr>
                        <a:t>1</a:t>
                      </a:r>
                    </a:p>
                  </a:txBody>
                  <a:tcPr>
                    <a:solidFill>
                      <a:schemeClr val="bg2"/>
                    </a:solidFill>
                  </a:tcPr>
                </a:tc>
                <a:extLst>
                  <a:ext uri="{0D108BD9-81ED-4DB2-BD59-A6C34878D82A}">
                    <a16:rowId xmlns:a16="http://schemas.microsoft.com/office/drawing/2014/main" val="955868222"/>
                  </a:ext>
                </a:extLst>
              </a:tr>
            </a:tbl>
          </a:graphicData>
        </a:graphic>
      </p:graphicFrame>
      <p:sp>
        <p:nvSpPr>
          <p:cNvPr id="6" name="Rectangle 5">
            <a:extLst>
              <a:ext uri="{FF2B5EF4-FFF2-40B4-BE49-F238E27FC236}">
                <a16:creationId xmlns:a16="http://schemas.microsoft.com/office/drawing/2014/main" id="{AB7021C3-8019-6746-036C-96F0A3593636}"/>
              </a:ext>
            </a:extLst>
          </p:cNvPr>
          <p:cNvSpPr/>
          <p:nvPr/>
        </p:nvSpPr>
        <p:spPr>
          <a:xfrm>
            <a:off x="4705356" y="1964659"/>
            <a:ext cx="4271959" cy="2338105"/>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p:txBody>
      </p:sp>
      <p:sp>
        <p:nvSpPr>
          <p:cNvPr id="7" name="TextBox 6">
            <a:extLst>
              <a:ext uri="{FF2B5EF4-FFF2-40B4-BE49-F238E27FC236}">
                <a16:creationId xmlns:a16="http://schemas.microsoft.com/office/drawing/2014/main" id="{F73971C0-30DF-D63B-BD83-46739FED7AD7}"/>
              </a:ext>
            </a:extLst>
          </p:cNvPr>
          <p:cNvSpPr txBox="1"/>
          <p:nvPr/>
        </p:nvSpPr>
        <p:spPr>
          <a:xfrm>
            <a:off x="7920756" y="3820022"/>
            <a:ext cx="902811" cy="523220"/>
          </a:xfrm>
          <a:prstGeom prst="rect">
            <a:avLst/>
          </a:prstGeom>
          <a:noFill/>
        </p:spPr>
        <p:txBody>
          <a:bodyPr wrap="none" rtlCol="0">
            <a:spAutoFit/>
          </a:bodyPr>
          <a:lstStyle/>
          <a:p>
            <a:r>
              <a:rPr lang="en-US" sz="2800" dirty="0">
                <a:latin typeface="Gill Sans MT" panose="020B0502020104020203" pitchFamily="34" charset="77"/>
              </a:rPr>
              <a:t>PCM</a:t>
            </a:r>
          </a:p>
        </p:txBody>
      </p:sp>
      <p:cxnSp>
        <p:nvCxnSpPr>
          <p:cNvPr id="9" name="Straight Arrow Connector 8">
            <a:extLst>
              <a:ext uri="{FF2B5EF4-FFF2-40B4-BE49-F238E27FC236}">
                <a16:creationId xmlns:a16="http://schemas.microsoft.com/office/drawing/2014/main" id="{6D01DCB9-4995-F077-4BA8-16F1E3073CD3}"/>
              </a:ext>
            </a:extLst>
          </p:cNvPr>
          <p:cNvCxnSpPr>
            <a:cxnSpLocks/>
            <a:stCxn id="5" idx="3"/>
          </p:cNvCxnSpPr>
          <p:nvPr/>
        </p:nvCxnSpPr>
        <p:spPr>
          <a:xfrm>
            <a:off x="3927023" y="2198294"/>
            <a:ext cx="66947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C364AB68-95FF-11FB-B619-EF77FAC21F11}"/>
              </a:ext>
            </a:extLst>
          </p:cNvPr>
          <p:cNvSpPr>
            <a:spLocks noGrp="1"/>
          </p:cNvSpPr>
          <p:nvPr>
            <p:ph type="sldNum" sz="quarter" idx="12"/>
          </p:nvPr>
        </p:nvSpPr>
        <p:spPr/>
        <p:txBody>
          <a:bodyPr/>
          <a:lstStyle/>
          <a:p>
            <a:fld id="{CA914D5E-83D4-7E4C-ABA2-68309E7FC0BF}" type="slidenum">
              <a:rPr lang="en-US" smtClean="0"/>
              <a:t>13</a:t>
            </a:fld>
            <a:endParaRPr lang="en-US" dirty="0"/>
          </a:p>
        </p:txBody>
      </p:sp>
      <p:sp>
        <p:nvSpPr>
          <p:cNvPr id="11" name="TextBox 10">
            <a:extLst>
              <a:ext uri="{FF2B5EF4-FFF2-40B4-BE49-F238E27FC236}">
                <a16:creationId xmlns:a16="http://schemas.microsoft.com/office/drawing/2014/main" id="{25BE9535-98FD-4FEC-36D3-97B247C85821}"/>
              </a:ext>
            </a:extLst>
          </p:cNvPr>
          <p:cNvSpPr txBox="1"/>
          <p:nvPr/>
        </p:nvSpPr>
        <p:spPr>
          <a:xfrm>
            <a:off x="409421" y="4861383"/>
            <a:ext cx="1537603" cy="830997"/>
          </a:xfrm>
          <a:prstGeom prst="rect">
            <a:avLst/>
          </a:prstGeom>
          <a:noFill/>
        </p:spPr>
        <p:txBody>
          <a:bodyPr wrap="square">
            <a:spAutoFit/>
          </a:bodyPr>
          <a:lstStyle/>
          <a:p>
            <a:pPr algn="ctr"/>
            <a:r>
              <a:rPr lang="en-US" sz="2400" dirty="0">
                <a:latin typeface="Gill Sans MT" panose="020B0502020104020203" pitchFamily="34" charset="77"/>
              </a:rPr>
              <a:t>Consumed</a:t>
            </a:r>
          </a:p>
          <a:p>
            <a:pPr algn="ctr"/>
            <a:r>
              <a:rPr lang="en-US" sz="2400" dirty="0">
                <a:latin typeface="Gill Sans MT" panose="020B0502020104020203" pitchFamily="34" charset="77"/>
              </a:rPr>
              <a:t>Energy</a:t>
            </a:r>
          </a:p>
        </p:txBody>
      </p:sp>
      <p:sp>
        <p:nvSpPr>
          <p:cNvPr id="12" name="TextBox 11">
            <a:extLst>
              <a:ext uri="{FF2B5EF4-FFF2-40B4-BE49-F238E27FC236}">
                <a16:creationId xmlns:a16="http://schemas.microsoft.com/office/drawing/2014/main" id="{9B41602E-EC7A-1E8F-2E70-436E1656AB67}"/>
              </a:ext>
            </a:extLst>
          </p:cNvPr>
          <p:cNvSpPr txBox="1"/>
          <p:nvPr/>
        </p:nvSpPr>
        <p:spPr>
          <a:xfrm>
            <a:off x="6175440" y="4883797"/>
            <a:ext cx="1537603" cy="830997"/>
          </a:xfrm>
          <a:prstGeom prst="rect">
            <a:avLst/>
          </a:prstGeom>
          <a:noFill/>
        </p:spPr>
        <p:txBody>
          <a:bodyPr wrap="square">
            <a:spAutoFit/>
          </a:bodyPr>
          <a:lstStyle/>
          <a:p>
            <a:pPr algn="ctr"/>
            <a:r>
              <a:rPr lang="en-US" sz="2400" dirty="0">
                <a:latin typeface="Gill Sans MT" panose="020B0502020104020203" pitchFamily="34" charset="77"/>
              </a:rPr>
              <a:t>NVM </a:t>
            </a:r>
          </a:p>
          <a:p>
            <a:pPr algn="ctr"/>
            <a:r>
              <a:rPr lang="en-US" sz="2400" dirty="0">
                <a:latin typeface="Gill Sans MT" panose="020B0502020104020203" pitchFamily="34" charset="77"/>
              </a:rPr>
              <a:t>Wear out</a:t>
            </a:r>
          </a:p>
        </p:txBody>
      </p:sp>
      <p:sp>
        <p:nvSpPr>
          <p:cNvPr id="15" name="TextBox 14">
            <a:extLst>
              <a:ext uri="{FF2B5EF4-FFF2-40B4-BE49-F238E27FC236}">
                <a16:creationId xmlns:a16="http://schemas.microsoft.com/office/drawing/2014/main" id="{F3158D7C-13A1-229E-720B-00C07AAAE79A}"/>
              </a:ext>
            </a:extLst>
          </p:cNvPr>
          <p:cNvSpPr txBox="1"/>
          <p:nvPr/>
        </p:nvSpPr>
        <p:spPr>
          <a:xfrm>
            <a:off x="9213398" y="1964659"/>
            <a:ext cx="1537603" cy="461665"/>
          </a:xfrm>
          <a:prstGeom prst="rect">
            <a:avLst/>
          </a:prstGeom>
          <a:noFill/>
        </p:spPr>
        <p:txBody>
          <a:bodyPr wrap="square">
            <a:spAutoFit/>
          </a:bodyPr>
          <a:lstStyle/>
          <a:p>
            <a:pPr algn="ctr"/>
            <a:r>
              <a:rPr lang="en-US" sz="2400" dirty="0">
                <a:latin typeface="Gill Sans MT" panose="020B0502020104020203" pitchFamily="34" charset="77"/>
              </a:rPr>
              <a:t>Segment 1</a:t>
            </a:r>
          </a:p>
        </p:txBody>
      </p:sp>
      <p:sp>
        <p:nvSpPr>
          <p:cNvPr id="16" name="TextBox 15">
            <a:extLst>
              <a:ext uri="{FF2B5EF4-FFF2-40B4-BE49-F238E27FC236}">
                <a16:creationId xmlns:a16="http://schemas.microsoft.com/office/drawing/2014/main" id="{8497ECCA-767E-BA6E-9B98-B1967352783F}"/>
              </a:ext>
            </a:extLst>
          </p:cNvPr>
          <p:cNvSpPr txBox="1"/>
          <p:nvPr/>
        </p:nvSpPr>
        <p:spPr>
          <a:xfrm>
            <a:off x="9213395" y="2426324"/>
            <a:ext cx="1537603" cy="461665"/>
          </a:xfrm>
          <a:prstGeom prst="rect">
            <a:avLst/>
          </a:prstGeom>
          <a:noFill/>
        </p:spPr>
        <p:txBody>
          <a:bodyPr wrap="square">
            <a:spAutoFit/>
          </a:bodyPr>
          <a:lstStyle/>
          <a:p>
            <a:pPr algn="ctr"/>
            <a:r>
              <a:rPr lang="en-US" sz="2400" dirty="0">
                <a:latin typeface="Gill Sans MT" panose="020B0502020104020203" pitchFamily="34" charset="77"/>
              </a:rPr>
              <a:t>Segment 2</a:t>
            </a:r>
          </a:p>
        </p:txBody>
      </p:sp>
      <p:sp>
        <p:nvSpPr>
          <p:cNvPr id="17" name="TextBox 16">
            <a:extLst>
              <a:ext uri="{FF2B5EF4-FFF2-40B4-BE49-F238E27FC236}">
                <a16:creationId xmlns:a16="http://schemas.microsoft.com/office/drawing/2014/main" id="{FEE57EE7-49BD-5BD1-5156-508046F9DE35}"/>
              </a:ext>
            </a:extLst>
          </p:cNvPr>
          <p:cNvSpPr txBox="1"/>
          <p:nvPr/>
        </p:nvSpPr>
        <p:spPr>
          <a:xfrm>
            <a:off x="9213396" y="2900442"/>
            <a:ext cx="1537603" cy="461665"/>
          </a:xfrm>
          <a:prstGeom prst="rect">
            <a:avLst/>
          </a:prstGeom>
          <a:noFill/>
        </p:spPr>
        <p:txBody>
          <a:bodyPr wrap="square">
            <a:spAutoFit/>
          </a:bodyPr>
          <a:lstStyle/>
          <a:p>
            <a:pPr algn="ctr"/>
            <a:r>
              <a:rPr lang="en-US" sz="2400" dirty="0">
                <a:latin typeface="Gill Sans MT" panose="020B0502020104020203" pitchFamily="34" charset="77"/>
              </a:rPr>
              <a:t>Segment 3</a:t>
            </a:r>
          </a:p>
        </p:txBody>
      </p:sp>
      <p:sp>
        <p:nvSpPr>
          <p:cNvPr id="18" name="TextBox 17">
            <a:extLst>
              <a:ext uri="{FF2B5EF4-FFF2-40B4-BE49-F238E27FC236}">
                <a16:creationId xmlns:a16="http://schemas.microsoft.com/office/drawing/2014/main" id="{31F52FA6-D7FF-8BB2-56D7-036C1FFF6A4C}"/>
              </a:ext>
            </a:extLst>
          </p:cNvPr>
          <p:cNvSpPr txBox="1"/>
          <p:nvPr/>
        </p:nvSpPr>
        <p:spPr>
          <a:xfrm>
            <a:off x="9213395" y="3349654"/>
            <a:ext cx="1537603" cy="461665"/>
          </a:xfrm>
          <a:prstGeom prst="rect">
            <a:avLst/>
          </a:prstGeom>
          <a:noFill/>
        </p:spPr>
        <p:txBody>
          <a:bodyPr wrap="square">
            <a:spAutoFit/>
          </a:bodyPr>
          <a:lstStyle/>
          <a:p>
            <a:pPr algn="ctr"/>
            <a:r>
              <a:rPr lang="en-US" sz="2400" dirty="0">
                <a:latin typeface="Gill Sans MT" panose="020B0502020104020203" pitchFamily="34" charset="77"/>
              </a:rPr>
              <a:t>Segment 4</a:t>
            </a:r>
          </a:p>
        </p:txBody>
      </p:sp>
      <p:cxnSp>
        <p:nvCxnSpPr>
          <p:cNvPr id="21" name="Straight Arrow Connector 20">
            <a:extLst>
              <a:ext uri="{FF2B5EF4-FFF2-40B4-BE49-F238E27FC236}">
                <a16:creationId xmlns:a16="http://schemas.microsoft.com/office/drawing/2014/main" id="{34A6A627-37C1-18A9-98F2-F7E6CFD2B8C2}"/>
              </a:ext>
            </a:extLst>
          </p:cNvPr>
          <p:cNvCxnSpPr/>
          <p:nvPr/>
        </p:nvCxnSpPr>
        <p:spPr>
          <a:xfrm>
            <a:off x="2067951" y="6538912"/>
            <a:ext cx="25285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AFB818B-024F-FCBF-597F-189026880D9E}"/>
              </a:ext>
            </a:extLst>
          </p:cNvPr>
          <p:cNvCxnSpPr/>
          <p:nvPr/>
        </p:nvCxnSpPr>
        <p:spPr>
          <a:xfrm>
            <a:off x="7713043" y="6492875"/>
            <a:ext cx="25285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975BE31-7CE4-1DD0-A8EF-8ED65A73143C}"/>
              </a:ext>
            </a:extLst>
          </p:cNvPr>
          <p:cNvCxnSpPr>
            <a:cxnSpLocks/>
          </p:cNvCxnSpPr>
          <p:nvPr/>
        </p:nvCxnSpPr>
        <p:spPr>
          <a:xfrm flipV="1">
            <a:off x="2075779" y="4663886"/>
            <a:ext cx="0" cy="18913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186C2E9-C78A-2A8B-AC51-C82F6C310B7E}"/>
              </a:ext>
            </a:extLst>
          </p:cNvPr>
          <p:cNvCxnSpPr>
            <a:cxnSpLocks/>
          </p:cNvCxnSpPr>
          <p:nvPr/>
        </p:nvCxnSpPr>
        <p:spPr>
          <a:xfrm flipV="1">
            <a:off x="7713043" y="4601520"/>
            <a:ext cx="0" cy="18913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013DD87-8654-E1D1-17E9-5D4A74C9855B}"/>
              </a:ext>
            </a:extLst>
          </p:cNvPr>
          <p:cNvSpPr/>
          <p:nvPr/>
        </p:nvSpPr>
        <p:spPr>
          <a:xfrm>
            <a:off x="2075779" y="6447156"/>
            <a:ext cx="506520" cy="45719"/>
          </a:xfrm>
          <a:prstGeom prst="rect">
            <a:avLst/>
          </a:prstGeom>
          <a:solidFill>
            <a:srgbClr val="FFC0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FA74780-4425-EFA7-7203-C577754A7295}"/>
              </a:ext>
            </a:extLst>
          </p:cNvPr>
          <p:cNvSpPr/>
          <p:nvPr/>
        </p:nvSpPr>
        <p:spPr>
          <a:xfrm>
            <a:off x="7748084" y="6401753"/>
            <a:ext cx="506520" cy="45719"/>
          </a:xfrm>
          <a:prstGeom prst="rect">
            <a:avLst/>
          </a:prstGeom>
          <a:solidFill>
            <a:srgbClr val="FFC0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4A0780D-89F6-7F55-2548-78AE26A7D62E}"/>
              </a:ext>
            </a:extLst>
          </p:cNvPr>
          <p:cNvSpPr txBox="1"/>
          <p:nvPr/>
        </p:nvSpPr>
        <p:spPr>
          <a:xfrm>
            <a:off x="4436940" y="6492875"/>
            <a:ext cx="1419912" cy="461665"/>
          </a:xfrm>
          <a:prstGeom prst="rect">
            <a:avLst/>
          </a:prstGeom>
          <a:noFill/>
        </p:spPr>
        <p:txBody>
          <a:bodyPr wrap="square">
            <a:spAutoFit/>
          </a:bodyPr>
          <a:lstStyle/>
          <a:p>
            <a:r>
              <a:rPr lang="en-US" sz="2400" dirty="0">
                <a:latin typeface="Gill Sans MT" panose="020B0502020104020203" pitchFamily="34" charset="77"/>
              </a:rPr>
              <a:t>Segment</a:t>
            </a:r>
          </a:p>
        </p:txBody>
      </p:sp>
      <p:sp>
        <p:nvSpPr>
          <p:cNvPr id="31" name="TextBox 30">
            <a:extLst>
              <a:ext uri="{FF2B5EF4-FFF2-40B4-BE49-F238E27FC236}">
                <a16:creationId xmlns:a16="http://schemas.microsoft.com/office/drawing/2014/main" id="{3C75961C-6D97-6251-D902-3EEB95CCF414}"/>
              </a:ext>
            </a:extLst>
          </p:cNvPr>
          <p:cNvSpPr txBox="1"/>
          <p:nvPr/>
        </p:nvSpPr>
        <p:spPr>
          <a:xfrm>
            <a:off x="10074203" y="6470015"/>
            <a:ext cx="1419912" cy="461665"/>
          </a:xfrm>
          <a:prstGeom prst="rect">
            <a:avLst/>
          </a:prstGeom>
          <a:noFill/>
        </p:spPr>
        <p:txBody>
          <a:bodyPr wrap="square">
            <a:spAutoFit/>
          </a:bodyPr>
          <a:lstStyle/>
          <a:p>
            <a:r>
              <a:rPr lang="en-US" sz="2400" dirty="0">
                <a:latin typeface="Gill Sans MT" panose="020B0502020104020203" pitchFamily="34" charset="77"/>
              </a:rPr>
              <a:t>Segment</a:t>
            </a:r>
          </a:p>
        </p:txBody>
      </p:sp>
      <p:sp>
        <p:nvSpPr>
          <p:cNvPr id="32" name="TextBox 31">
            <a:extLst>
              <a:ext uri="{FF2B5EF4-FFF2-40B4-BE49-F238E27FC236}">
                <a16:creationId xmlns:a16="http://schemas.microsoft.com/office/drawing/2014/main" id="{46AEFB0E-41C9-469F-2DF9-B12EB435A0BC}"/>
              </a:ext>
            </a:extLst>
          </p:cNvPr>
          <p:cNvSpPr txBox="1"/>
          <p:nvPr/>
        </p:nvSpPr>
        <p:spPr>
          <a:xfrm>
            <a:off x="2123219" y="6465499"/>
            <a:ext cx="267559" cy="461665"/>
          </a:xfrm>
          <a:prstGeom prst="rect">
            <a:avLst/>
          </a:prstGeom>
          <a:noFill/>
        </p:spPr>
        <p:txBody>
          <a:bodyPr wrap="square">
            <a:spAutoFit/>
          </a:bodyPr>
          <a:lstStyle/>
          <a:p>
            <a:r>
              <a:rPr lang="en-US" sz="2400" dirty="0">
                <a:latin typeface="Gill Sans MT" panose="020B0502020104020203" pitchFamily="34" charset="77"/>
              </a:rPr>
              <a:t>1</a:t>
            </a:r>
          </a:p>
        </p:txBody>
      </p:sp>
      <p:sp>
        <p:nvSpPr>
          <p:cNvPr id="34" name="TextBox 33">
            <a:extLst>
              <a:ext uri="{FF2B5EF4-FFF2-40B4-BE49-F238E27FC236}">
                <a16:creationId xmlns:a16="http://schemas.microsoft.com/office/drawing/2014/main" id="{C4544748-6FC7-1F33-5A3B-3846DA9124C0}"/>
              </a:ext>
            </a:extLst>
          </p:cNvPr>
          <p:cNvSpPr txBox="1"/>
          <p:nvPr/>
        </p:nvSpPr>
        <p:spPr>
          <a:xfrm>
            <a:off x="7831748" y="6458171"/>
            <a:ext cx="267559" cy="461665"/>
          </a:xfrm>
          <a:prstGeom prst="rect">
            <a:avLst/>
          </a:prstGeom>
          <a:noFill/>
        </p:spPr>
        <p:txBody>
          <a:bodyPr wrap="square">
            <a:spAutoFit/>
          </a:bodyPr>
          <a:lstStyle/>
          <a:p>
            <a:r>
              <a:rPr lang="en-US" sz="2400" dirty="0">
                <a:latin typeface="Gill Sans MT" panose="020B0502020104020203" pitchFamily="34" charset="77"/>
              </a:rPr>
              <a:t>1</a:t>
            </a:r>
          </a:p>
        </p:txBody>
      </p:sp>
    </p:spTree>
    <p:extLst>
      <p:ext uri="{BB962C8B-B14F-4D97-AF65-F5344CB8AC3E}">
        <p14:creationId xmlns:p14="http://schemas.microsoft.com/office/powerpoint/2010/main" val="2972222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2B5A-2631-1F60-665C-C3EB3C7E67E6}"/>
              </a:ext>
            </a:extLst>
          </p:cNvPr>
          <p:cNvSpPr>
            <a:spLocks noGrp="1"/>
          </p:cNvSpPr>
          <p:nvPr>
            <p:ph type="title"/>
          </p:nvPr>
        </p:nvSpPr>
        <p:spPr/>
        <p:txBody>
          <a:bodyPr/>
          <a:lstStyle/>
          <a:p>
            <a:r>
              <a:rPr lang="en-US" sz="4000" dirty="0">
                <a:latin typeface="GillSans" panose="020B0502020104020203" pitchFamily="34" charset="-79"/>
                <a:cs typeface="GillSans" panose="020B0502020104020203" pitchFamily="34" charset="-79"/>
              </a:rPr>
              <a:t>Memory awareness</a:t>
            </a:r>
          </a:p>
        </p:txBody>
      </p:sp>
      <p:graphicFrame>
        <p:nvGraphicFramePr>
          <p:cNvPr id="4" name="Table 5">
            <a:extLst>
              <a:ext uri="{FF2B5EF4-FFF2-40B4-BE49-F238E27FC236}">
                <a16:creationId xmlns:a16="http://schemas.microsoft.com/office/drawing/2014/main" id="{C1715227-E377-B857-A013-A17C8B77D055}"/>
              </a:ext>
            </a:extLst>
          </p:cNvPr>
          <p:cNvGraphicFramePr>
            <a:graphicFrameLocks noGrp="1"/>
          </p:cNvGraphicFramePr>
          <p:nvPr/>
        </p:nvGraphicFramePr>
        <p:xfrm>
          <a:off x="4705356" y="1994639"/>
          <a:ext cx="4271960" cy="1828800"/>
        </p:xfrm>
        <a:graphic>
          <a:graphicData uri="http://schemas.openxmlformats.org/drawingml/2006/table">
            <a:tbl>
              <a:tblPr firstRow="1" bandRow="1">
                <a:tableStyleId>{5940675A-B579-460E-94D1-54222C63F5DA}</a:tableStyleId>
              </a:tblPr>
              <a:tblGrid>
                <a:gridCol w="533995">
                  <a:extLst>
                    <a:ext uri="{9D8B030D-6E8A-4147-A177-3AD203B41FA5}">
                      <a16:colId xmlns:a16="http://schemas.microsoft.com/office/drawing/2014/main" val="137894634"/>
                    </a:ext>
                  </a:extLst>
                </a:gridCol>
                <a:gridCol w="533995">
                  <a:extLst>
                    <a:ext uri="{9D8B030D-6E8A-4147-A177-3AD203B41FA5}">
                      <a16:colId xmlns:a16="http://schemas.microsoft.com/office/drawing/2014/main" val="4208329508"/>
                    </a:ext>
                  </a:extLst>
                </a:gridCol>
                <a:gridCol w="533995">
                  <a:extLst>
                    <a:ext uri="{9D8B030D-6E8A-4147-A177-3AD203B41FA5}">
                      <a16:colId xmlns:a16="http://schemas.microsoft.com/office/drawing/2014/main" val="715064436"/>
                    </a:ext>
                  </a:extLst>
                </a:gridCol>
                <a:gridCol w="533995">
                  <a:extLst>
                    <a:ext uri="{9D8B030D-6E8A-4147-A177-3AD203B41FA5}">
                      <a16:colId xmlns:a16="http://schemas.microsoft.com/office/drawing/2014/main" val="757509857"/>
                    </a:ext>
                  </a:extLst>
                </a:gridCol>
                <a:gridCol w="533995">
                  <a:extLst>
                    <a:ext uri="{9D8B030D-6E8A-4147-A177-3AD203B41FA5}">
                      <a16:colId xmlns:a16="http://schemas.microsoft.com/office/drawing/2014/main" val="268347162"/>
                    </a:ext>
                  </a:extLst>
                </a:gridCol>
                <a:gridCol w="533995">
                  <a:extLst>
                    <a:ext uri="{9D8B030D-6E8A-4147-A177-3AD203B41FA5}">
                      <a16:colId xmlns:a16="http://schemas.microsoft.com/office/drawing/2014/main" val="120581769"/>
                    </a:ext>
                  </a:extLst>
                </a:gridCol>
                <a:gridCol w="533995">
                  <a:extLst>
                    <a:ext uri="{9D8B030D-6E8A-4147-A177-3AD203B41FA5}">
                      <a16:colId xmlns:a16="http://schemas.microsoft.com/office/drawing/2014/main" val="2907150964"/>
                    </a:ext>
                  </a:extLst>
                </a:gridCol>
                <a:gridCol w="533995">
                  <a:extLst>
                    <a:ext uri="{9D8B030D-6E8A-4147-A177-3AD203B41FA5}">
                      <a16:colId xmlns:a16="http://schemas.microsoft.com/office/drawing/2014/main" val="3395412735"/>
                    </a:ext>
                  </a:extLst>
                </a:gridCol>
              </a:tblGrid>
              <a:tr h="370840">
                <a:tc>
                  <a:txBody>
                    <a:bodyPr/>
                    <a:lstStyle/>
                    <a:p>
                      <a:pPr algn="ctr"/>
                      <a:r>
                        <a:rPr lang="en-US" sz="2400" b="0" i="0" dirty="0">
                          <a:latin typeface="Gill Sans MT" panose="020B0502020104020203" pitchFamily="34" charset="77"/>
                        </a:rPr>
                        <a:t>1</a:t>
                      </a:r>
                    </a:p>
                  </a:txBody>
                  <a:tcPr/>
                </a:tc>
                <a:tc>
                  <a:txBody>
                    <a:bodyPr/>
                    <a:lstStyle/>
                    <a:p>
                      <a:pPr algn="ctr"/>
                      <a:r>
                        <a:rPr lang="en-US" sz="2400" b="0" i="0" dirty="0">
                          <a:latin typeface="Gill Sans MT" panose="020B0502020104020203" pitchFamily="34" charset="77"/>
                        </a:rPr>
                        <a:t>1</a:t>
                      </a:r>
                    </a:p>
                  </a:txBody>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extLst>
                  <a:ext uri="{0D108BD9-81ED-4DB2-BD59-A6C34878D82A}">
                    <a16:rowId xmlns:a16="http://schemas.microsoft.com/office/drawing/2014/main" val="955868222"/>
                  </a:ext>
                </a:extLst>
              </a:tr>
              <a:tr h="370840">
                <a:tc>
                  <a:txBody>
                    <a:bodyPr/>
                    <a:lstStyle/>
                    <a:p>
                      <a:pPr algn="ctr"/>
                      <a:r>
                        <a:rPr lang="en-US" sz="2400" b="0" i="0" dirty="0">
                          <a:latin typeface="Gill Sans MT" panose="020B0502020104020203" pitchFamily="34" charset="77"/>
                        </a:rPr>
                        <a:t>0</a:t>
                      </a:r>
                    </a:p>
                  </a:txBody>
                  <a:tcPr>
                    <a:solidFill>
                      <a:srgbClr val="FFC000"/>
                    </a:solid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solidFill>
                      <a:srgbClr val="FFC000"/>
                    </a:solid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extLst>
                  <a:ext uri="{0D108BD9-81ED-4DB2-BD59-A6C34878D82A}">
                    <a16:rowId xmlns:a16="http://schemas.microsoft.com/office/drawing/2014/main" val="1207808613"/>
                  </a:ext>
                </a:extLst>
              </a:tr>
              <a:tr h="370840">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1</a:t>
                      </a:r>
                    </a:p>
                  </a:txBody>
                  <a:tcPr>
                    <a:noFill/>
                  </a:tcPr>
                </a:tc>
                <a:extLst>
                  <a:ext uri="{0D108BD9-81ED-4DB2-BD59-A6C34878D82A}">
                    <a16:rowId xmlns:a16="http://schemas.microsoft.com/office/drawing/2014/main" val="2623936961"/>
                  </a:ext>
                </a:extLst>
              </a:tr>
              <a:tr h="370840">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0</a:t>
                      </a:r>
                    </a:p>
                  </a:txBody>
                  <a:tcPr>
                    <a:noFill/>
                  </a:tcPr>
                </a:tc>
                <a:extLst>
                  <a:ext uri="{0D108BD9-81ED-4DB2-BD59-A6C34878D82A}">
                    <a16:rowId xmlns:a16="http://schemas.microsoft.com/office/drawing/2014/main" val="826566305"/>
                  </a:ext>
                </a:extLst>
              </a:tr>
            </a:tbl>
          </a:graphicData>
        </a:graphic>
      </p:graphicFrame>
      <p:graphicFrame>
        <p:nvGraphicFramePr>
          <p:cNvPr id="5" name="Table 5">
            <a:extLst>
              <a:ext uri="{FF2B5EF4-FFF2-40B4-BE49-F238E27FC236}">
                <a16:creationId xmlns:a16="http://schemas.microsoft.com/office/drawing/2014/main" id="{03489CE6-E42D-AA64-9824-EE2970D26C50}"/>
              </a:ext>
            </a:extLst>
          </p:cNvPr>
          <p:cNvGraphicFramePr>
            <a:graphicFrameLocks noGrp="1"/>
          </p:cNvGraphicFramePr>
          <p:nvPr/>
        </p:nvGraphicFramePr>
        <p:xfrm>
          <a:off x="1237575" y="2448587"/>
          <a:ext cx="2689448" cy="457200"/>
        </p:xfrm>
        <a:graphic>
          <a:graphicData uri="http://schemas.openxmlformats.org/drawingml/2006/table">
            <a:tbl>
              <a:tblPr firstRow="1" bandRow="1">
                <a:tableStyleId>{5940675A-B579-460E-94D1-54222C63F5DA}</a:tableStyleId>
              </a:tblPr>
              <a:tblGrid>
                <a:gridCol w="336181">
                  <a:extLst>
                    <a:ext uri="{9D8B030D-6E8A-4147-A177-3AD203B41FA5}">
                      <a16:colId xmlns:a16="http://schemas.microsoft.com/office/drawing/2014/main" val="137894634"/>
                    </a:ext>
                  </a:extLst>
                </a:gridCol>
                <a:gridCol w="336181">
                  <a:extLst>
                    <a:ext uri="{9D8B030D-6E8A-4147-A177-3AD203B41FA5}">
                      <a16:colId xmlns:a16="http://schemas.microsoft.com/office/drawing/2014/main" val="4208329508"/>
                    </a:ext>
                  </a:extLst>
                </a:gridCol>
                <a:gridCol w="336181">
                  <a:extLst>
                    <a:ext uri="{9D8B030D-6E8A-4147-A177-3AD203B41FA5}">
                      <a16:colId xmlns:a16="http://schemas.microsoft.com/office/drawing/2014/main" val="715064436"/>
                    </a:ext>
                  </a:extLst>
                </a:gridCol>
                <a:gridCol w="336181">
                  <a:extLst>
                    <a:ext uri="{9D8B030D-6E8A-4147-A177-3AD203B41FA5}">
                      <a16:colId xmlns:a16="http://schemas.microsoft.com/office/drawing/2014/main" val="757509857"/>
                    </a:ext>
                  </a:extLst>
                </a:gridCol>
                <a:gridCol w="336181">
                  <a:extLst>
                    <a:ext uri="{9D8B030D-6E8A-4147-A177-3AD203B41FA5}">
                      <a16:colId xmlns:a16="http://schemas.microsoft.com/office/drawing/2014/main" val="268347162"/>
                    </a:ext>
                  </a:extLst>
                </a:gridCol>
                <a:gridCol w="336181">
                  <a:extLst>
                    <a:ext uri="{9D8B030D-6E8A-4147-A177-3AD203B41FA5}">
                      <a16:colId xmlns:a16="http://schemas.microsoft.com/office/drawing/2014/main" val="120581769"/>
                    </a:ext>
                  </a:extLst>
                </a:gridCol>
                <a:gridCol w="336181">
                  <a:extLst>
                    <a:ext uri="{9D8B030D-6E8A-4147-A177-3AD203B41FA5}">
                      <a16:colId xmlns:a16="http://schemas.microsoft.com/office/drawing/2014/main" val="2907150964"/>
                    </a:ext>
                  </a:extLst>
                </a:gridCol>
                <a:gridCol w="336181">
                  <a:extLst>
                    <a:ext uri="{9D8B030D-6E8A-4147-A177-3AD203B41FA5}">
                      <a16:colId xmlns:a16="http://schemas.microsoft.com/office/drawing/2014/main" val="3395412735"/>
                    </a:ext>
                  </a:extLst>
                </a:gridCol>
              </a:tblGrid>
              <a:tr h="370840">
                <a:tc>
                  <a:txBody>
                    <a:bodyPr/>
                    <a:lstStyle/>
                    <a:p>
                      <a:pPr algn="ctr"/>
                      <a:r>
                        <a:rPr lang="en-US" sz="2400" b="0" i="0" dirty="0">
                          <a:latin typeface="Gill Sans MT" panose="020B0502020104020203" pitchFamily="34" charset="77"/>
                        </a:rPr>
                        <a:t>1</a:t>
                      </a:r>
                    </a:p>
                  </a:txBody>
                  <a:tcPr>
                    <a:solidFill>
                      <a:schemeClr val="bg2"/>
                    </a:solidFill>
                  </a:tcPr>
                </a:tc>
                <a:tc>
                  <a:txBody>
                    <a:bodyPr/>
                    <a:lstStyle/>
                    <a:p>
                      <a:pPr algn="ctr"/>
                      <a:r>
                        <a:rPr lang="en-US" sz="2400" b="0" i="0" dirty="0">
                          <a:latin typeface="Gill Sans MT" panose="020B0502020104020203" pitchFamily="34" charset="77"/>
                        </a:rPr>
                        <a:t>1</a:t>
                      </a:r>
                    </a:p>
                  </a:txBody>
                  <a:tcPr>
                    <a:solidFill>
                      <a:schemeClr val="bg2"/>
                    </a:solidFill>
                  </a:tcPr>
                </a:tc>
                <a:tc>
                  <a:txBody>
                    <a:bodyPr/>
                    <a:lstStyle/>
                    <a:p>
                      <a:pPr algn="ctr"/>
                      <a:r>
                        <a:rPr lang="en-US" sz="2400" b="0" i="0" dirty="0">
                          <a:latin typeface="Gill Sans MT" panose="020B0502020104020203" pitchFamily="34" charset="77"/>
                        </a:rPr>
                        <a:t>0</a:t>
                      </a:r>
                    </a:p>
                  </a:txBody>
                  <a:tcPr>
                    <a:solidFill>
                      <a:schemeClr val="bg2"/>
                    </a:solidFill>
                  </a:tcPr>
                </a:tc>
                <a:tc>
                  <a:txBody>
                    <a:bodyPr/>
                    <a:lstStyle/>
                    <a:p>
                      <a:pPr algn="ctr"/>
                      <a:r>
                        <a:rPr lang="en-US" sz="2400" b="0" i="0" dirty="0">
                          <a:latin typeface="Gill Sans MT" panose="020B0502020104020203" pitchFamily="34" charset="77"/>
                        </a:rPr>
                        <a:t>1</a:t>
                      </a:r>
                    </a:p>
                  </a:txBody>
                  <a:tcPr>
                    <a:solidFill>
                      <a:schemeClr val="bg2"/>
                    </a:solidFill>
                  </a:tcPr>
                </a:tc>
                <a:tc>
                  <a:txBody>
                    <a:bodyPr/>
                    <a:lstStyle/>
                    <a:p>
                      <a:pPr algn="ctr"/>
                      <a:r>
                        <a:rPr lang="en-US" sz="2400" b="0" i="0" dirty="0">
                          <a:latin typeface="Gill Sans MT" panose="020B0502020104020203" pitchFamily="34" charset="77"/>
                        </a:rPr>
                        <a:t>0</a:t>
                      </a:r>
                    </a:p>
                  </a:txBody>
                  <a:tcPr>
                    <a:solidFill>
                      <a:schemeClr val="bg2"/>
                    </a:solidFill>
                  </a:tcPr>
                </a:tc>
                <a:tc>
                  <a:txBody>
                    <a:bodyPr/>
                    <a:lstStyle/>
                    <a:p>
                      <a:pPr algn="ctr"/>
                      <a:r>
                        <a:rPr lang="en-US" sz="2400" b="0" i="0" dirty="0">
                          <a:latin typeface="Gill Sans MT" panose="020B0502020104020203" pitchFamily="34" charset="77"/>
                        </a:rPr>
                        <a:t>0</a:t>
                      </a:r>
                    </a:p>
                  </a:txBody>
                  <a:tcPr>
                    <a:solidFill>
                      <a:schemeClr val="bg2"/>
                    </a:solidFill>
                  </a:tcPr>
                </a:tc>
                <a:tc>
                  <a:txBody>
                    <a:bodyPr/>
                    <a:lstStyle/>
                    <a:p>
                      <a:pPr algn="ctr"/>
                      <a:r>
                        <a:rPr lang="en-US" sz="2400" b="0" i="0" dirty="0">
                          <a:latin typeface="Gill Sans MT" panose="020B0502020104020203" pitchFamily="34" charset="77"/>
                        </a:rPr>
                        <a:t>0</a:t>
                      </a:r>
                    </a:p>
                  </a:txBody>
                  <a:tcPr>
                    <a:solidFill>
                      <a:schemeClr val="bg2"/>
                    </a:solidFill>
                  </a:tcPr>
                </a:tc>
                <a:tc>
                  <a:txBody>
                    <a:bodyPr/>
                    <a:lstStyle/>
                    <a:p>
                      <a:pPr algn="ctr"/>
                      <a:r>
                        <a:rPr lang="en-US" sz="2400" b="0" i="0" dirty="0">
                          <a:latin typeface="Gill Sans MT" panose="020B0502020104020203" pitchFamily="34" charset="77"/>
                        </a:rPr>
                        <a:t>1</a:t>
                      </a:r>
                    </a:p>
                  </a:txBody>
                  <a:tcPr>
                    <a:solidFill>
                      <a:schemeClr val="bg2"/>
                    </a:solidFill>
                  </a:tcPr>
                </a:tc>
                <a:extLst>
                  <a:ext uri="{0D108BD9-81ED-4DB2-BD59-A6C34878D82A}">
                    <a16:rowId xmlns:a16="http://schemas.microsoft.com/office/drawing/2014/main" val="955868222"/>
                  </a:ext>
                </a:extLst>
              </a:tr>
            </a:tbl>
          </a:graphicData>
        </a:graphic>
      </p:graphicFrame>
      <p:sp>
        <p:nvSpPr>
          <p:cNvPr id="6" name="Rectangle 5">
            <a:extLst>
              <a:ext uri="{FF2B5EF4-FFF2-40B4-BE49-F238E27FC236}">
                <a16:creationId xmlns:a16="http://schemas.microsoft.com/office/drawing/2014/main" id="{AB7021C3-8019-6746-036C-96F0A3593636}"/>
              </a:ext>
            </a:extLst>
          </p:cNvPr>
          <p:cNvSpPr/>
          <p:nvPr/>
        </p:nvSpPr>
        <p:spPr>
          <a:xfrm>
            <a:off x="4705356" y="1964659"/>
            <a:ext cx="4271959" cy="2338105"/>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p:txBody>
      </p:sp>
      <p:sp>
        <p:nvSpPr>
          <p:cNvPr id="7" name="TextBox 6">
            <a:extLst>
              <a:ext uri="{FF2B5EF4-FFF2-40B4-BE49-F238E27FC236}">
                <a16:creationId xmlns:a16="http://schemas.microsoft.com/office/drawing/2014/main" id="{F73971C0-30DF-D63B-BD83-46739FED7AD7}"/>
              </a:ext>
            </a:extLst>
          </p:cNvPr>
          <p:cNvSpPr txBox="1"/>
          <p:nvPr/>
        </p:nvSpPr>
        <p:spPr>
          <a:xfrm>
            <a:off x="7920756" y="3820022"/>
            <a:ext cx="902811" cy="523220"/>
          </a:xfrm>
          <a:prstGeom prst="rect">
            <a:avLst/>
          </a:prstGeom>
          <a:noFill/>
        </p:spPr>
        <p:txBody>
          <a:bodyPr wrap="none" rtlCol="0">
            <a:spAutoFit/>
          </a:bodyPr>
          <a:lstStyle/>
          <a:p>
            <a:r>
              <a:rPr lang="en-US" sz="2800" dirty="0">
                <a:latin typeface="Gill Sans MT" panose="020B0502020104020203" pitchFamily="34" charset="77"/>
              </a:rPr>
              <a:t>PCM</a:t>
            </a:r>
          </a:p>
        </p:txBody>
      </p:sp>
      <p:cxnSp>
        <p:nvCxnSpPr>
          <p:cNvPr id="9" name="Straight Arrow Connector 8">
            <a:extLst>
              <a:ext uri="{FF2B5EF4-FFF2-40B4-BE49-F238E27FC236}">
                <a16:creationId xmlns:a16="http://schemas.microsoft.com/office/drawing/2014/main" id="{6D01DCB9-4995-F077-4BA8-16F1E3073CD3}"/>
              </a:ext>
            </a:extLst>
          </p:cNvPr>
          <p:cNvCxnSpPr>
            <a:cxnSpLocks/>
            <a:stCxn id="5" idx="3"/>
          </p:cNvCxnSpPr>
          <p:nvPr/>
        </p:nvCxnSpPr>
        <p:spPr>
          <a:xfrm>
            <a:off x="3927023" y="2677187"/>
            <a:ext cx="66947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C364AB68-95FF-11FB-B619-EF77FAC21F11}"/>
              </a:ext>
            </a:extLst>
          </p:cNvPr>
          <p:cNvSpPr>
            <a:spLocks noGrp="1"/>
          </p:cNvSpPr>
          <p:nvPr>
            <p:ph type="sldNum" sz="quarter" idx="12"/>
          </p:nvPr>
        </p:nvSpPr>
        <p:spPr/>
        <p:txBody>
          <a:bodyPr/>
          <a:lstStyle/>
          <a:p>
            <a:fld id="{CA914D5E-83D4-7E4C-ABA2-68309E7FC0BF}" type="slidenum">
              <a:rPr lang="en-US" smtClean="0"/>
              <a:t>14</a:t>
            </a:fld>
            <a:endParaRPr lang="en-US" dirty="0"/>
          </a:p>
        </p:txBody>
      </p:sp>
      <p:sp>
        <p:nvSpPr>
          <p:cNvPr id="11" name="TextBox 10">
            <a:extLst>
              <a:ext uri="{FF2B5EF4-FFF2-40B4-BE49-F238E27FC236}">
                <a16:creationId xmlns:a16="http://schemas.microsoft.com/office/drawing/2014/main" id="{25BE9535-98FD-4FEC-36D3-97B247C85821}"/>
              </a:ext>
            </a:extLst>
          </p:cNvPr>
          <p:cNvSpPr txBox="1"/>
          <p:nvPr/>
        </p:nvSpPr>
        <p:spPr>
          <a:xfrm>
            <a:off x="409421" y="4861383"/>
            <a:ext cx="1537603" cy="830997"/>
          </a:xfrm>
          <a:prstGeom prst="rect">
            <a:avLst/>
          </a:prstGeom>
          <a:noFill/>
        </p:spPr>
        <p:txBody>
          <a:bodyPr wrap="square">
            <a:spAutoFit/>
          </a:bodyPr>
          <a:lstStyle/>
          <a:p>
            <a:pPr algn="ctr"/>
            <a:r>
              <a:rPr lang="en-US" sz="2400" dirty="0">
                <a:latin typeface="Gill Sans MT" panose="020B0502020104020203" pitchFamily="34" charset="77"/>
              </a:rPr>
              <a:t>Consumed</a:t>
            </a:r>
          </a:p>
          <a:p>
            <a:pPr algn="ctr"/>
            <a:r>
              <a:rPr lang="en-US" sz="2400" dirty="0">
                <a:latin typeface="Gill Sans MT" panose="020B0502020104020203" pitchFamily="34" charset="77"/>
              </a:rPr>
              <a:t>Energy</a:t>
            </a:r>
          </a:p>
        </p:txBody>
      </p:sp>
      <p:sp>
        <p:nvSpPr>
          <p:cNvPr id="12" name="TextBox 11">
            <a:extLst>
              <a:ext uri="{FF2B5EF4-FFF2-40B4-BE49-F238E27FC236}">
                <a16:creationId xmlns:a16="http://schemas.microsoft.com/office/drawing/2014/main" id="{9B41602E-EC7A-1E8F-2E70-436E1656AB67}"/>
              </a:ext>
            </a:extLst>
          </p:cNvPr>
          <p:cNvSpPr txBox="1"/>
          <p:nvPr/>
        </p:nvSpPr>
        <p:spPr>
          <a:xfrm>
            <a:off x="6175440" y="4883797"/>
            <a:ext cx="1537603" cy="830997"/>
          </a:xfrm>
          <a:prstGeom prst="rect">
            <a:avLst/>
          </a:prstGeom>
          <a:noFill/>
        </p:spPr>
        <p:txBody>
          <a:bodyPr wrap="square">
            <a:spAutoFit/>
          </a:bodyPr>
          <a:lstStyle/>
          <a:p>
            <a:pPr algn="ctr"/>
            <a:r>
              <a:rPr lang="en-US" sz="2400" dirty="0">
                <a:latin typeface="Gill Sans MT" panose="020B0502020104020203" pitchFamily="34" charset="77"/>
              </a:rPr>
              <a:t>NVM </a:t>
            </a:r>
          </a:p>
          <a:p>
            <a:pPr algn="ctr"/>
            <a:r>
              <a:rPr lang="en-US" sz="2400" dirty="0">
                <a:latin typeface="Gill Sans MT" panose="020B0502020104020203" pitchFamily="34" charset="77"/>
              </a:rPr>
              <a:t>Wear out</a:t>
            </a:r>
          </a:p>
        </p:txBody>
      </p:sp>
      <p:sp>
        <p:nvSpPr>
          <p:cNvPr id="15" name="TextBox 14">
            <a:extLst>
              <a:ext uri="{FF2B5EF4-FFF2-40B4-BE49-F238E27FC236}">
                <a16:creationId xmlns:a16="http://schemas.microsoft.com/office/drawing/2014/main" id="{F3158D7C-13A1-229E-720B-00C07AAAE79A}"/>
              </a:ext>
            </a:extLst>
          </p:cNvPr>
          <p:cNvSpPr txBox="1"/>
          <p:nvPr/>
        </p:nvSpPr>
        <p:spPr>
          <a:xfrm>
            <a:off x="9213398" y="1964659"/>
            <a:ext cx="1537603" cy="461665"/>
          </a:xfrm>
          <a:prstGeom prst="rect">
            <a:avLst/>
          </a:prstGeom>
          <a:noFill/>
        </p:spPr>
        <p:txBody>
          <a:bodyPr wrap="square">
            <a:spAutoFit/>
          </a:bodyPr>
          <a:lstStyle/>
          <a:p>
            <a:pPr algn="ctr"/>
            <a:r>
              <a:rPr lang="en-US" sz="2400" dirty="0">
                <a:latin typeface="Gill Sans MT" panose="020B0502020104020203" pitchFamily="34" charset="77"/>
              </a:rPr>
              <a:t>Segment 1</a:t>
            </a:r>
          </a:p>
        </p:txBody>
      </p:sp>
      <p:sp>
        <p:nvSpPr>
          <p:cNvPr id="16" name="TextBox 15">
            <a:extLst>
              <a:ext uri="{FF2B5EF4-FFF2-40B4-BE49-F238E27FC236}">
                <a16:creationId xmlns:a16="http://schemas.microsoft.com/office/drawing/2014/main" id="{8497ECCA-767E-BA6E-9B98-B1967352783F}"/>
              </a:ext>
            </a:extLst>
          </p:cNvPr>
          <p:cNvSpPr txBox="1"/>
          <p:nvPr/>
        </p:nvSpPr>
        <p:spPr>
          <a:xfrm>
            <a:off x="9213395" y="2426324"/>
            <a:ext cx="1537603" cy="461665"/>
          </a:xfrm>
          <a:prstGeom prst="rect">
            <a:avLst/>
          </a:prstGeom>
          <a:noFill/>
        </p:spPr>
        <p:txBody>
          <a:bodyPr wrap="square">
            <a:spAutoFit/>
          </a:bodyPr>
          <a:lstStyle/>
          <a:p>
            <a:pPr algn="ctr"/>
            <a:r>
              <a:rPr lang="en-US" sz="2400" dirty="0">
                <a:latin typeface="Gill Sans MT" panose="020B0502020104020203" pitchFamily="34" charset="77"/>
              </a:rPr>
              <a:t>Segment 2</a:t>
            </a:r>
          </a:p>
        </p:txBody>
      </p:sp>
      <p:sp>
        <p:nvSpPr>
          <p:cNvPr id="17" name="TextBox 16">
            <a:extLst>
              <a:ext uri="{FF2B5EF4-FFF2-40B4-BE49-F238E27FC236}">
                <a16:creationId xmlns:a16="http://schemas.microsoft.com/office/drawing/2014/main" id="{FEE57EE7-49BD-5BD1-5156-508046F9DE35}"/>
              </a:ext>
            </a:extLst>
          </p:cNvPr>
          <p:cNvSpPr txBox="1"/>
          <p:nvPr/>
        </p:nvSpPr>
        <p:spPr>
          <a:xfrm>
            <a:off x="9213396" y="2900442"/>
            <a:ext cx="1537603" cy="461665"/>
          </a:xfrm>
          <a:prstGeom prst="rect">
            <a:avLst/>
          </a:prstGeom>
          <a:noFill/>
        </p:spPr>
        <p:txBody>
          <a:bodyPr wrap="square">
            <a:spAutoFit/>
          </a:bodyPr>
          <a:lstStyle/>
          <a:p>
            <a:pPr algn="ctr"/>
            <a:r>
              <a:rPr lang="en-US" sz="2400" dirty="0">
                <a:latin typeface="Gill Sans MT" panose="020B0502020104020203" pitchFamily="34" charset="77"/>
              </a:rPr>
              <a:t>Segment 3</a:t>
            </a:r>
          </a:p>
        </p:txBody>
      </p:sp>
      <p:sp>
        <p:nvSpPr>
          <p:cNvPr id="18" name="TextBox 17">
            <a:extLst>
              <a:ext uri="{FF2B5EF4-FFF2-40B4-BE49-F238E27FC236}">
                <a16:creationId xmlns:a16="http://schemas.microsoft.com/office/drawing/2014/main" id="{31F52FA6-D7FF-8BB2-56D7-036C1FFF6A4C}"/>
              </a:ext>
            </a:extLst>
          </p:cNvPr>
          <p:cNvSpPr txBox="1"/>
          <p:nvPr/>
        </p:nvSpPr>
        <p:spPr>
          <a:xfrm>
            <a:off x="9213395" y="3349654"/>
            <a:ext cx="1537603" cy="461665"/>
          </a:xfrm>
          <a:prstGeom prst="rect">
            <a:avLst/>
          </a:prstGeom>
          <a:noFill/>
        </p:spPr>
        <p:txBody>
          <a:bodyPr wrap="square">
            <a:spAutoFit/>
          </a:bodyPr>
          <a:lstStyle/>
          <a:p>
            <a:pPr algn="ctr"/>
            <a:r>
              <a:rPr lang="en-US" sz="2400" dirty="0">
                <a:latin typeface="Gill Sans MT" panose="020B0502020104020203" pitchFamily="34" charset="77"/>
              </a:rPr>
              <a:t>Segment 4</a:t>
            </a:r>
          </a:p>
        </p:txBody>
      </p:sp>
      <p:cxnSp>
        <p:nvCxnSpPr>
          <p:cNvPr id="21" name="Straight Arrow Connector 20">
            <a:extLst>
              <a:ext uri="{FF2B5EF4-FFF2-40B4-BE49-F238E27FC236}">
                <a16:creationId xmlns:a16="http://schemas.microsoft.com/office/drawing/2014/main" id="{34A6A627-37C1-18A9-98F2-F7E6CFD2B8C2}"/>
              </a:ext>
            </a:extLst>
          </p:cNvPr>
          <p:cNvCxnSpPr/>
          <p:nvPr/>
        </p:nvCxnSpPr>
        <p:spPr>
          <a:xfrm>
            <a:off x="2067951" y="6538912"/>
            <a:ext cx="25285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AFB818B-024F-FCBF-597F-189026880D9E}"/>
              </a:ext>
            </a:extLst>
          </p:cNvPr>
          <p:cNvCxnSpPr/>
          <p:nvPr/>
        </p:nvCxnSpPr>
        <p:spPr>
          <a:xfrm>
            <a:off x="7713043" y="6492875"/>
            <a:ext cx="25285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975BE31-7CE4-1DD0-A8EF-8ED65A73143C}"/>
              </a:ext>
            </a:extLst>
          </p:cNvPr>
          <p:cNvCxnSpPr>
            <a:cxnSpLocks/>
          </p:cNvCxnSpPr>
          <p:nvPr/>
        </p:nvCxnSpPr>
        <p:spPr>
          <a:xfrm flipV="1">
            <a:off x="2075779" y="4663886"/>
            <a:ext cx="0" cy="18913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186C2E9-C78A-2A8B-AC51-C82F6C310B7E}"/>
              </a:ext>
            </a:extLst>
          </p:cNvPr>
          <p:cNvCxnSpPr>
            <a:cxnSpLocks/>
          </p:cNvCxnSpPr>
          <p:nvPr/>
        </p:nvCxnSpPr>
        <p:spPr>
          <a:xfrm flipV="1">
            <a:off x="7713043" y="4601520"/>
            <a:ext cx="0" cy="18913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013DD87-8654-E1D1-17E9-5D4A74C9855B}"/>
              </a:ext>
            </a:extLst>
          </p:cNvPr>
          <p:cNvSpPr/>
          <p:nvPr/>
        </p:nvSpPr>
        <p:spPr>
          <a:xfrm>
            <a:off x="2075779" y="6447156"/>
            <a:ext cx="506520" cy="4571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9300"/>
              </a:highlight>
            </a:endParaRPr>
          </a:p>
        </p:txBody>
      </p:sp>
      <p:sp>
        <p:nvSpPr>
          <p:cNvPr id="28" name="Rectangle 27">
            <a:extLst>
              <a:ext uri="{FF2B5EF4-FFF2-40B4-BE49-F238E27FC236}">
                <a16:creationId xmlns:a16="http://schemas.microsoft.com/office/drawing/2014/main" id="{DFA74780-4425-EFA7-7203-C577754A7295}"/>
              </a:ext>
            </a:extLst>
          </p:cNvPr>
          <p:cNvSpPr/>
          <p:nvPr/>
        </p:nvSpPr>
        <p:spPr>
          <a:xfrm>
            <a:off x="7748084" y="6401753"/>
            <a:ext cx="506520" cy="4571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9300"/>
              </a:highlight>
            </a:endParaRPr>
          </a:p>
        </p:txBody>
      </p:sp>
      <p:sp>
        <p:nvSpPr>
          <p:cNvPr id="30" name="TextBox 29">
            <a:extLst>
              <a:ext uri="{FF2B5EF4-FFF2-40B4-BE49-F238E27FC236}">
                <a16:creationId xmlns:a16="http://schemas.microsoft.com/office/drawing/2014/main" id="{E4A0780D-89F6-7F55-2548-78AE26A7D62E}"/>
              </a:ext>
            </a:extLst>
          </p:cNvPr>
          <p:cNvSpPr txBox="1"/>
          <p:nvPr/>
        </p:nvSpPr>
        <p:spPr>
          <a:xfrm>
            <a:off x="4436940" y="6492875"/>
            <a:ext cx="1419912" cy="461665"/>
          </a:xfrm>
          <a:prstGeom prst="rect">
            <a:avLst/>
          </a:prstGeom>
          <a:noFill/>
        </p:spPr>
        <p:txBody>
          <a:bodyPr wrap="square">
            <a:spAutoFit/>
          </a:bodyPr>
          <a:lstStyle/>
          <a:p>
            <a:r>
              <a:rPr lang="en-US" sz="2400" dirty="0">
                <a:latin typeface="Gill Sans MT" panose="020B0502020104020203" pitchFamily="34" charset="77"/>
              </a:rPr>
              <a:t>Segment</a:t>
            </a:r>
          </a:p>
        </p:txBody>
      </p:sp>
      <p:sp>
        <p:nvSpPr>
          <p:cNvPr id="31" name="TextBox 30">
            <a:extLst>
              <a:ext uri="{FF2B5EF4-FFF2-40B4-BE49-F238E27FC236}">
                <a16:creationId xmlns:a16="http://schemas.microsoft.com/office/drawing/2014/main" id="{3C75961C-6D97-6251-D902-3EEB95CCF414}"/>
              </a:ext>
            </a:extLst>
          </p:cNvPr>
          <p:cNvSpPr txBox="1"/>
          <p:nvPr/>
        </p:nvSpPr>
        <p:spPr>
          <a:xfrm>
            <a:off x="10074203" y="6470015"/>
            <a:ext cx="1419912" cy="461665"/>
          </a:xfrm>
          <a:prstGeom prst="rect">
            <a:avLst/>
          </a:prstGeom>
          <a:noFill/>
        </p:spPr>
        <p:txBody>
          <a:bodyPr wrap="square">
            <a:spAutoFit/>
          </a:bodyPr>
          <a:lstStyle/>
          <a:p>
            <a:r>
              <a:rPr lang="en-US" sz="2400" dirty="0">
                <a:latin typeface="Gill Sans MT" panose="020B0502020104020203" pitchFamily="34" charset="77"/>
              </a:rPr>
              <a:t>Segment</a:t>
            </a:r>
          </a:p>
        </p:txBody>
      </p:sp>
      <p:sp>
        <p:nvSpPr>
          <p:cNvPr id="32" name="TextBox 31">
            <a:extLst>
              <a:ext uri="{FF2B5EF4-FFF2-40B4-BE49-F238E27FC236}">
                <a16:creationId xmlns:a16="http://schemas.microsoft.com/office/drawing/2014/main" id="{46AEFB0E-41C9-469F-2DF9-B12EB435A0BC}"/>
              </a:ext>
            </a:extLst>
          </p:cNvPr>
          <p:cNvSpPr txBox="1"/>
          <p:nvPr/>
        </p:nvSpPr>
        <p:spPr>
          <a:xfrm>
            <a:off x="2123219" y="6465499"/>
            <a:ext cx="267559" cy="461665"/>
          </a:xfrm>
          <a:prstGeom prst="rect">
            <a:avLst/>
          </a:prstGeom>
          <a:noFill/>
        </p:spPr>
        <p:txBody>
          <a:bodyPr wrap="square">
            <a:spAutoFit/>
          </a:bodyPr>
          <a:lstStyle/>
          <a:p>
            <a:r>
              <a:rPr lang="en-US" sz="2400" dirty="0">
                <a:latin typeface="Gill Sans MT" panose="020B0502020104020203" pitchFamily="34" charset="77"/>
              </a:rPr>
              <a:t>1</a:t>
            </a:r>
          </a:p>
        </p:txBody>
      </p:sp>
      <p:sp>
        <p:nvSpPr>
          <p:cNvPr id="34" name="TextBox 33">
            <a:extLst>
              <a:ext uri="{FF2B5EF4-FFF2-40B4-BE49-F238E27FC236}">
                <a16:creationId xmlns:a16="http://schemas.microsoft.com/office/drawing/2014/main" id="{C4544748-6FC7-1F33-5A3B-3846DA9124C0}"/>
              </a:ext>
            </a:extLst>
          </p:cNvPr>
          <p:cNvSpPr txBox="1"/>
          <p:nvPr/>
        </p:nvSpPr>
        <p:spPr>
          <a:xfrm>
            <a:off x="7831748" y="6458171"/>
            <a:ext cx="267559" cy="461665"/>
          </a:xfrm>
          <a:prstGeom prst="rect">
            <a:avLst/>
          </a:prstGeom>
          <a:noFill/>
        </p:spPr>
        <p:txBody>
          <a:bodyPr wrap="square">
            <a:spAutoFit/>
          </a:bodyPr>
          <a:lstStyle/>
          <a:p>
            <a:r>
              <a:rPr lang="en-US" sz="2400" dirty="0">
                <a:latin typeface="Gill Sans MT" panose="020B0502020104020203" pitchFamily="34" charset="77"/>
              </a:rPr>
              <a:t>1</a:t>
            </a:r>
          </a:p>
        </p:txBody>
      </p:sp>
      <p:sp>
        <p:nvSpPr>
          <p:cNvPr id="3" name="Rectangle 2">
            <a:extLst>
              <a:ext uri="{FF2B5EF4-FFF2-40B4-BE49-F238E27FC236}">
                <a16:creationId xmlns:a16="http://schemas.microsoft.com/office/drawing/2014/main" id="{E2173168-4D8C-665F-77B6-8C4DAA2DE234}"/>
              </a:ext>
            </a:extLst>
          </p:cNvPr>
          <p:cNvSpPr/>
          <p:nvPr/>
        </p:nvSpPr>
        <p:spPr>
          <a:xfrm>
            <a:off x="2630798" y="6196384"/>
            <a:ext cx="506520" cy="302000"/>
          </a:xfrm>
          <a:prstGeom prst="rect">
            <a:avLst/>
          </a:prstGeom>
          <a:solidFill>
            <a:srgbClr val="FFC0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9300"/>
              </a:highlight>
            </a:endParaRPr>
          </a:p>
        </p:txBody>
      </p:sp>
      <p:sp>
        <p:nvSpPr>
          <p:cNvPr id="10" name="Rectangle 9">
            <a:extLst>
              <a:ext uri="{FF2B5EF4-FFF2-40B4-BE49-F238E27FC236}">
                <a16:creationId xmlns:a16="http://schemas.microsoft.com/office/drawing/2014/main" id="{3A7470D6-7FBD-A589-2765-4BF2AD0E8B57}"/>
              </a:ext>
            </a:extLst>
          </p:cNvPr>
          <p:cNvSpPr/>
          <p:nvPr/>
        </p:nvSpPr>
        <p:spPr>
          <a:xfrm>
            <a:off x="8303103" y="6128147"/>
            <a:ext cx="506520" cy="324833"/>
          </a:xfrm>
          <a:prstGeom prst="rect">
            <a:avLst/>
          </a:prstGeom>
          <a:solidFill>
            <a:srgbClr val="FFC0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9300"/>
              </a:highlight>
            </a:endParaRPr>
          </a:p>
        </p:txBody>
      </p:sp>
      <p:sp>
        <p:nvSpPr>
          <p:cNvPr id="13" name="TextBox 12">
            <a:extLst>
              <a:ext uri="{FF2B5EF4-FFF2-40B4-BE49-F238E27FC236}">
                <a16:creationId xmlns:a16="http://schemas.microsoft.com/office/drawing/2014/main" id="{27DA3297-A720-21E2-24F5-12B509B05080}"/>
              </a:ext>
            </a:extLst>
          </p:cNvPr>
          <p:cNvSpPr txBox="1"/>
          <p:nvPr/>
        </p:nvSpPr>
        <p:spPr>
          <a:xfrm>
            <a:off x="2688539" y="6488013"/>
            <a:ext cx="267559" cy="461665"/>
          </a:xfrm>
          <a:prstGeom prst="rect">
            <a:avLst/>
          </a:prstGeom>
          <a:noFill/>
        </p:spPr>
        <p:txBody>
          <a:bodyPr wrap="square">
            <a:spAutoFit/>
          </a:bodyPr>
          <a:lstStyle/>
          <a:p>
            <a:r>
              <a:rPr lang="en-US" sz="2400" dirty="0">
                <a:latin typeface="Gill Sans MT" panose="020B0502020104020203" pitchFamily="34" charset="77"/>
              </a:rPr>
              <a:t>2</a:t>
            </a:r>
          </a:p>
        </p:txBody>
      </p:sp>
      <p:sp>
        <p:nvSpPr>
          <p:cNvPr id="14" name="TextBox 13">
            <a:extLst>
              <a:ext uri="{FF2B5EF4-FFF2-40B4-BE49-F238E27FC236}">
                <a16:creationId xmlns:a16="http://schemas.microsoft.com/office/drawing/2014/main" id="{513D3B86-7932-1EF0-58B9-09869261AAE3}"/>
              </a:ext>
            </a:extLst>
          </p:cNvPr>
          <p:cNvSpPr txBox="1"/>
          <p:nvPr/>
        </p:nvSpPr>
        <p:spPr>
          <a:xfrm>
            <a:off x="8397068" y="6480685"/>
            <a:ext cx="267559" cy="461665"/>
          </a:xfrm>
          <a:prstGeom prst="rect">
            <a:avLst/>
          </a:prstGeom>
          <a:noFill/>
        </p:spPr>
        <p:txBody>
          <a:bodyPr wrap="square">
            <a:spAutoFit/>
          </a:bodyPr>
          <a:lstStyle/>
          <a:p>
            <a:r>
              <a:rPr lang="en-US" sz="2400" dirty="0">
                <a:latin typeface="Gill Sans MT" panose="020B0502020104020203" pitchFamily="34" charset="77"/>
              </a:rPr>
              <a:t>2</a:t>
            </a:r>
          </a:p>
        </p:txBody>
      </p:sp>
    </p:spTree>
    <p:extLst>
      <p:ext uri="{BB962C8B-B14F-4D97-AF65-F5344CB8AC3E}">
        <p14:creationId xmlns:p14="http://schemas.microsoft.com/office/powerpoint/2010/main" val="1744194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2B5A-2631-1F60-665C-C3EB3C7E67E6}"/>
              </a:ext>
            </a:extLst>
          </p:cNvPr>
          <p:cNvSpPr>
            <a:spLocks noGrp="1"/>
          </p:cNvSpPr>
          <p:nvPr>
            <p:ph type="title"/>
          </p:nvPr>
        </p:nvSpPr>
        <p:spPr/>
        <p:txBody>
          <a:bodyPr/>
          <a:lstStyle/>
          <a:p>
            <a:r>
              <a:rPr lang="en-US" sz="4000" dirty="0">
                <a:latin typeface="GillSans" panose="020B0502020104020203" pitchFamily="34" charset="-79"/>
                <a:cs typeface="GillSans" panose="020B0502020104020203" pitchFamily="34" charset="-79"/>
              </a:rPr>
              <a:t>Memory awareness</a:t>
            </a:r>
          </a:p>
        </p:txBody>
      </p:sp>
      <p:graphicFrame>
        <p:nvGraphicFramePr>
          <p:cNvPr id="4" name="Table 5">
            <a:extLst>
              <a:ext uri="{FF2B5EF4-FFF2-40B4-BE49-F238E27FC236}">
                <a16:creationId xmlns:a16="http://schemas.microsoft.com/office/drawing/2014/main" id="{C1715227-E377-B857-A013-A17C8B77D055}"/>
              </a:ext>
            </a:extLst>
          </p:cNvPr>
          <p:cNvGraphicFramePr>
            <a:graphicFrameLocks noGrp="1"/>
          </p:cNvGraphicFramePr>
          <p:nvPr/>
        </p:nvGraphicFramePr>
        <p:xfrm>
          <a:off x="4705356" y="1994639"/>
          <a:ext cx="4271960" cy="1828800"/>
        </p:xfrm>
        <a:graphic>
          <a:graphicData uri="http://schemas.openxmlformats.org/drawingml/2006/table">
            <a:tbl>
              <a:tblPr firstRow="1" bandRow="1">
                <a:tableStyleId>{5940675A-B579-460E-94D1-54222C63F5DA}</a:tableStyleId>
              </a:tblPr>
              <a:tblGrid>
                <a:gridCol w="533995">
                  <a:extLst>
                    <a:ext uri="{9D8B030D-6E8A-4147-A177-3AD203B41FA5}">
                      <a16:colId xmlns:a16="http://schemas.microsoft.com/office/drawing/2014/main" val="137894634"/>
                    </a:ext>
                  </a:extLst>
                </a:gridCol>
                <a:gridCol w="533995">
                  <a:extLst>
                    <a:ext uri="{9D8B030D-6E8A-4147-A177-3AD203B41FA5}">
                      <a16:colId xmlns:a16="http://schemas.microsoft.com/office/drawing/2014/main" val="4208329508"/>
                    </a:ext>
                  </a:extLst>
                </a:gridCol>
                <a:gridCol w="533995">
                  <a:extLst>
                    <a:ext uri="{9D8B030D-6E8A-4147-A177-3AD203B41FA5}">
                      <a16:colId xmlns:a16="http://schemas.microsoft.com/office/drawing/2014/main" val="715064436"/>
                    </a:ext>
                  </a:extLst>
                </a:gridCol>
                <a:gridCol w="533995">
                  <a:extLst>
                    <a:ext uri="{9D8B030D-6E8A-4147-A177-3AD203B41FA5}">
                      <a16:colId xmlns:a16="http://schemas.microsoft.com/office/drawing/2014/main" val="757509857"/>
                    </a:ext>
                  </a:extLst>
                </a:gridCol>
                <a:gridCol w="533995">
                  <a:extLst>
                    <a:ext uri="{9D8B030D-6E8A-4147-A177-3AD203B41FA5}">
                      <a16:colId xmlns:a16="http://schemas.microsoft.com/office/drawing/2014/main" val="268347162"/>
                    </a:ext>
                  </a:extLst>
                </a:gridCol>
                <a:gridCol w="533995">
                  <a:extLst>
                    <a:ext uri="{9D8B030D-6E8A-4147-A177-3AD203B41FA5}">
                      <a16:colId xmlns:a16="http://schemas.microsoft.com/office/drawing/2014/main" val="120581769"/>
                    </a:ext>
                  </a:extLst>
                </a:gridCol>
                <a:gridCol w="533995">
                  <a:extLst>
                    <a:ext uri="{9D8B030D-6E8A-4147-A177-3AD203B41FA5}">
                      <a16:colId xmlns:a16="http://schemas.microsoft.com/office/drawing/2014/main" val="2907150964"/>
                    </a:ext>
                  </a:extLst>
                </a:gridCol>
                <a:gridCol w="533995">
                  <a:extLst>
                    <a:ext uri="{9D8B030D-6E8A-4147-A177-3AD203B41FA5}">
                      <a16:colId xmlns:a16="http://schemas.microsoft.com/office/drawing/2014/main" val="3395412735"/>
                    </a:ext>
                  </a:extLst>
                </a:gridCol>
              </a:tblGrid>
              <a:tr h="370840">
                <a:tc>
                  <a:txBody>
                    <a:bodyPr/>
                    <a:lstStyle/>
                    <a:p>
                      <a:pPr algn="ctr"/>
                      <a:r>
                        <a:rPr lang="en-US" sz="2400" b="0" i="0" dirty="0">
                          <a:latin typeface="Gill Sans MT" panose="020B0502020104020203" pitchFamily="34" charset="77"/>
                        </a:rPr>
                        <a:t>1</a:t>
                      </a:r>
                    </a:p>
                  </a:txBody>
                  <a:tcPr/>
                </a:tc>
                <a:tc>
                  <a:txBody>
                    <a:bodyPr/>
                    <a:lstStyle/>
                    <a:p>
                      <a:pPr algn="ctr"/>
                      <a:r>
                        <a:rPr lang="en-US" sz="2400" b="0" i="0" dirty="0">
                          <a:latin typeface="Gill Sans MT" panose="020B0502020104020203" pitchFamily="34" charset="77"/>
                        </a:rPr>
                        <a:t>1</a:t>
                      </a:r>
                    </a:p>
                  </a:txBody>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extLst>
                  <a:ext uri="{0D108BD9-81ED-4DB2-BD59-A6C34878D82A}">
                    <a16:rowId xmlns:a16="http://schemas.microsoft.com/office/drawing/2014/main" val="955868222"/>
                  </a:ext>
                </a:extLst>
              </a:tr>
              <a:tr h="370840">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extLst>
                  <a:ext uri="{0D108BD9-81ED-4DB2-BD59-A6C34878D82A}">
                    <a16:rowId xmlns:a16="http://schemas.microsoft.com/office/drawing/2014/main" val="1207808613"/>
                  </a:ext>
                </a:extLst>
              </a:tr>
              <a:tr h="370840">
                <a:tc>
                  <a:txBody>
                    <a:bodyPr/>
                    <a:lstStyle/>
                    <a:p>
                      <a:pPr algn="ctr"/>
                      <a:r>
                        <a:rPr lang="en-US" sz="2400" b="0" i="0" dirty="0">
                          <a:latin typeface="Gill Sans MT" panose="020B0502020104020203" pitchFamily="34" charset="77"/>
                        </a:rPr>
                        <a:t>0</a:t>
                      </a:r>
                    </a:p>
                  </a:txBody>
                  <a:tcPr>
                    <a:solidFill>
                      <a:srgbClr val="FFC000"/>
                    </a:solid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1</a:t>
                      </a:r>
                    </a:p>
                  </a:txBody>
                  <a:tcPr>
                    <a:solidFill>
                      <a:srgbClr val="FFC000"/>
                    </a:solid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1</a:t>
                      </a:r>
                    </a:p>
                  </a:txBody>
                  <a:tcPr>
                    <a:solidFill>
                      <a:srgbClr val="FFC000"/>
                    </a:solid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solidFill>
                      <a:srgbClr val="FFC000"/>
                    </a:solidFill>
                  </a:tcPr>
                </a:tc>
                <a:tc>
                  <a:txBody>
                    <a:bodyPr/>
                    <a:lstStyle/>
                    <a:p>
                      <a:pPr algn="ctr"/>
                      <a:r>
                        <a:rPr lang="en-US" sz="2400" b="0" i="0" dirty="0">
                          <a:latin typeface="Gill Sans MT" panose="020B0502020104020203" pitchFamily="34" charset="77"/>
                        </a:rPr>
                        <a:t>1</a:t>
                      </a:r>
                    </a:p>
                  </a:txBody>
                  <a:tcPr>
                    <a:noFill/>
                  </a:tcPr>
                </a:tc>
                <a:extLst>
                  <a:ext uri="{0D108BD9-81ED-4DB2-BD59-A6C34878D82A}">
                    <a16:rowId xmlns:a16="http://schemas.microsoft.com/office/drawing/2014/main" val="2623936961"/>
                  </a:ext>
                </a:extLst>
              </a:tr>
              <a:tr h="370840">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0</a:t>
                      </a:r>
                    </a:p>
                  </a:txBody>
                  <a:tcPr>
                    <a:noFill/>
                  </a:tcPr>
                </a:tc>
                <a:extLst>
                  <a:ext uri="{0D108BD9-81ED-4DB2-BD59-A6C34878D82A}">
                    <a16:rowId xmlns:a16="http://schemas.microsoft.com/office/drawing/2014/main" val="826566305"/>
                  </a:ext>
                </a:extLst>
              </a:tr>
            </a:tbl>
          </a:graphicData>
        </a:graphic>
      </p:graphicFrame>
      <p:graphicFrame>
        <p:nvGraphicFramePr>
          <p:cNvPr id="5" name="Table 5">
            <a:extLst>
              <a:ext uri="{FF2B5EF4-FFF2-40B4-BE49-F238E27FC236}">
                <a16:creationId xmlns:a16="http://schemas.microsoft.com/office/drawing/2014/main" id="{03489CE6-E42D-AA64-9824-EE2970D26C50}"/>
              </a:ext>
            </a:extLst>
          </p:cNvPr>
          <p:cNvGraphicFramePr>
            <a:graphicFrameLocks noGrp="1"/>
          </p:cNvGraphicFramePr>
          <p:nvPr/>
        </p:nvGraphicFramePr>
        <p:xfrm>
          <a:off x="1237575" y="2845089"/>
          <a:ext cx="2689448" cy="457200"/>
        </p:xfrm>
        <a:graphic>
          <a:graphicData uri="http://schemas.openxmlformats.org/drawingml/2006/table">
            <a:tbl>
              <a:tblPr firstRow="1" bandRow="1">
                <a:tableStyleId>{5940675A-B579-460E-94D1-54222C63F5DA}</a:tableStyleId>
              </a:tblPr>
              <a:tblGrid>
                <a:gridCol w="336181">
                  <a:extLst>
                    <a:ext uri="{9D8B030D-6E8A-4147-A177-3AD203B41FA5}">
                      <a16:colId xmlns:a16="http://schemas.microsoft.com/office/drawing/2014/main" val="137894634"/>
                    </a:ext>
                  </a:extLst>
                </a:gridCol>
                <a:gridCol w="336181">
                  <a:extLst>
                    <a:ext uri="{9D8B030D-6E8A-4147-A177-3AD203B41FA5}">
                      <a16:colId xmlns:a16="http://schemas.microsoft.com/office/drawing/2014/main" val="4208329508"/>
                    </a:ext>
                  </a:extLst>
                </a:gridCol>
                <a:gridCol w="336181">
                  <a:extLst>
                    <a:ext uri="{9D8B030D-6E8A-4147-A177-3AD203B41FA5}">
                      <a16:colId xmlns:a16="http://schemas.microsoft.com/office/drawing/2014/main" val="715064436"/>
                    </a:ext>
                  </a:extLst>
                </a:gridCol>
                <a:gridCol w="336181">
                  <a:extLst>
                    <a:ext uri="{9D8B030D-6E8A-4147-A177-3AD203B41FA5}">
                      <a16:colId xmlns:a16="http://schemas.microsoft.com/office/drawing/2014/main" val="757509857"/>
                    </a:ext>
                  </a:extLst>
                </a:gridCol>
                <a:gridCol w="336181">
                  <a:extLst>
                    <a:ext uri="{9D8B030D-6E8A-4147-A177-3AD203B41FA5}">
                      <a16:colId xmlns:a16="http://schemas.microsoft.com/office/drawing/2014/main" val="268347162"/>
                    </a:ext>
                  </a:extLst>
                </a:gridCol>
                <a:gridCol w="336181">
                  <a:extLst>
                    <a:ext uri="{9D8B030D-6E8A-4147-A177-3AD203B41FA5}">
                      <a16:colId xmlns:a16="http://schemas.microsoft.com/office/drawing/2014/main" val="120581769"/>
                    </a:ext>
                  </a:extLst>
                </a:gridCol>
                <a:gridCol w="336181">
                  <a:extLst>
                    <a:ext uri="{9D8B030D-6E8A-4147-A177-3AD203B41FA5}">
                      <a16:colId xmlns:a16="http://schemas.microsoft.com/office/drawing/2014/main" val="2907150964"/>
                    </a:ext>
                  </a:extLst>
                </a:gridCol>
                <a:gridCol w="336181">
                  <a:extLst>
                    <a:ext uri="{9D8B030D-6E8A-4147-A177-3AD203B41FA5}">
                      <a16:colId xmlns:a16="http://schemas.microsoft.com/office/drawing/2014/main" val="3395412735"/>
                    </a:ext>
                  </a:extLst>
                </a:gridCol>
              </a:tblGrid>
              <a:tr h="370840">
                <a:tc>
                  <a:txBody>
                    <a:bodyPr/>
                    <a:lstStyle/>
                    <a:p>
                      <a:pPr algn="ctr"/>
                      <a:r>
                        <a:rPr lang="en-US" sz="2400" b="0" i="0" dirty="0">
                          <a:latin typeface="Gill Sans MT" panose="020B0502020104020203" pitchFamily="34" charset="77"/>
                        </a:rPr>
                        <a:t>1</a:t>
                      </a:r>
                    </a:p>
                  </a:txBody>
                  <a:tcPr>
                    <a:solidFill>
                      <a:schemeClr val="bg2"/>
                    </a:solidFill>
                  </a:tcPr>
                </a:tc>
                <a:tc>
                  <a:txBody>
                    <a:bodyPr/>
                    <a:lstStyle/>
                    <a:p>
                      <a:pPr algn="ctr"/>
                      <a:r>
                        <a:rPr lang="en-US" sz="2400" b="0" i="0" dirty="0">
                          <a:latin typeface="Gill Sans MT" panose="020B0502020104020203" pitchFamily="34" charset="77"/>
                        </a:rPr>
                        <a:t>1</a:t>
                      </a:r>
                    </a:p>
                  </a:txBody>
                  <a:tcPr>
                    <a:solidFill>
                      <a:schemeClr val="bg2"/>
                    </a:solidFill>
                  </a:tcPr>
                </a:tc>
                <a:tc>
                  <a:txBody>
                    <a:bodyPr/>
                    <a:lstStyle/>
                    <a:p>
                      <a:pPr algn="ctr"/>
                      <a:r>
                        <a:rPr lang="en-US" sz="2400" b="0" i="0" dirty="0">
                          <a:latin typeface="Gill Sans MT" panose="020B0502020104020203" pitchFamily="34" charset="77"/>
                        </a:rPr>
                        <a:t>0</a:t>
                      </a:r>
                    </a:p>
                  </a:txBody>
                  <a:tcPr>
                    <a:solidFill>
                      <a:schemeClr val="bg2"/>
                    </a:solidFill>
                  </a:tcPr>
                </a:tc>
                <a:tc>
                  <a:txBody>
                    <a:bodyPr/>
                    <a:lstStyle/>
                    <a:p>
                      <a:pPr algn="ctr"/>
                      <a:r>
                        <a:rPr lang="en-US" sz="2400" b="0" i="0" dirty="0">
                          <a:latin typeface="Gill Sans MT" panose="020B0502020104020203" pitchFamily="34" charset="77"/>
                        </a:rPr>
                        <a:t>1</a:t>
                      </a:r>
                    </a:p>
                  </a:txBody>
                  <a:tcPr>
                    <a:solidFill>
                      <a:schemeClr val="bg2"/>
                    </a:solidFill>
                  </a:tcPr>
                </a:tc>
                <a:tc>
                  <a:txBody>
                    <a:bodyPr/>
                    <a:lstStyle/>
                    <a:p>
                      <a:pPr algn="ctr"/>
                      <a:r>
                        <a:rPr lang="en-US" sz="2400" b="0" i="0" dirty="0">
                          <a:latin typeface="Gill Sans MT" panose="020B0502020104020203" pitchFamily="34" charset="77"/>
                        </a:rPr>
                        <a:t>0</a:t>
                      </a:r>
                    </a:p>
                  </a:txBody>
                  <a:tcPr>
                    <a:solidFill>
                      <a:schemeClr val="bg2"/>
                    </a:solidFill>
                  </a:tcPr>
                </a:tc>
                <a:tc>
                  <a:txBody>
                    <a:bodyPr/>
                    <a:lstStyle/>
                    <a:p>
                      <a:pPr algn="ctr"/>
                      <a:r>
                        <a:rPr lang="en-US" sz="2400" b="0" i="0" dirty="0">
                          <a:latin typeface="Gill Sans MT" panose="020B0502020104020203" pitchFamily="34" charset="77"/>
                        </a:rPr>
                        <a:t>0</a:t>
                      </a:r>
                    </a:p>
                  </a:txBody>
                  <a:tcPr>
                    <a:solidFill>
                      <a:schemeClr val="bg2"/>
                    </a:solidFill>
                  </a:tcPr>
                </a:tc>
                <a:tc>
                  <a:txBody>
                    <a:bodyPr/>
                    <a:lstStyle/>
                    <a:p>
                      <a:pPr algn="ctr"/>
                      <a:r>
                        <a:rPr lang="en-US" sz="2400" b="0" i="0" dirty="0">
                          <a:latin typeface="Gill Sans MT" panose="020B0502020104020203" pitchFamily="34" charset="77"/>
                        </a:rPr>
                        <a:t>0</a:t>
                      </a:r>
                    </a:p>
                  </a:txBody>
                  <a:tcPr>
                    <a:solidFill>
                      <a:schemeClr val="bg2"/>
                    </a:solidFill>
                  </a:tcPr>
                </a:tc>
                <a:tc>
                  <a:txBody>
                    <a:bodyPr/>
                    <a:lstStyle/>
                    <a:p>
                      <a:pPr algn="ctr"/>
                      <a:r>
                        <a:rPr lang="en-US" sz="2400" b="0" i="0" dirty="0">
                          <a:latin typeface="Gill Sans MT" panose="020B0502020104020203" pitchFamily="34" charset="77"/>
                        </a:rPr>
                        <a:t>1</a:t>
                      </a:r>
                    </a:p>
                  </a:txBody>
                  <a:tcPr>
                    <a:solidFill>
                      <a:schemeClr val="bg2"/>
                    </a:solidFill>
                  </a:tcPr>
                </a:tc>
                <a:extLst>
                  <a:ext uri="{0D108BD9-81ED-4DB2-BD59-A6C34878D82A}">
                    <a16:rowId xmlns:a16="http://schemas.microsoft.com/office/drawing/2014/main" val="955868222"/>
                  </a:ext>
                </a:extLst>
              </a:tr>
            </a:tbl>
          </a:graphicData>
        </a:graphic>
      </p:graphicFrame>
      <p:sp>
        <p:nvSpPr>
          <p:cNvPr id="6" name="Rectangle 5">
            <a:extLst>
              <a:ext uri="{FF2B5EF4-FFF2-40B4-BE49-F238E27FC236}">
                <a16:creationId xmlns:a16="http://schemas.microsoft.com/office/drawing/2014/main" id="{AB7021C3-8019-6746-036C-96F0A3593636}"/>
              </a:ext>
            </a:extLst>
          </p:cNvPr>
          <p:cNvSpPr/>
          <p:nvPr/>
        </p:nvSpPr>
        <p:spPr>
          <a:xfrm>
            <a:off x="4705356" y="1964659"/>
            <a:ext cx="4271959" cy="2338105"/>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p:txBody>
      </p:sp>
      <p:sp>
        <p:nvSpPr>
          <p:cNvPr id="7" name="TextBox 6">
            <a:extLst>
              <a:ext uri="{FF2B5EF4-FFF2-40B4-BE49-F238E27FC236}">
                <a16:creationId xmlns:a16="http://schemas.microsoft.com/office/drawing/2014/main" id="{F73971C0-30DF-D63B-BD83-46739FED7AD7}"/>
              </a:ext>
            </a:extLst>
          </p:cNvPr>
          <p:cNvSpPr txBox="1"/>
          <p:nvPr/>
        </p:nvSpPr>
        <p:spPr>
          <a:xfrm>
            <a:off x="7920756" y="3820022"/>
            <a:ext cx="902811" cy="523220"/>
          </a:xfrm>
          <a:prstGeom prst="rect">
            <a:avLst/>
          </a:prstGeom>
          <a:noFill/>
        </p:spPr>
        <p:txBody>
          <a:bodyPr wrap="none" rtlCol="0">
            <a:spAutoFit/>
          </a:bodyPr>
          <a:lstStyle/>
          <a:p>
            <a:r>
              <a:rPr lang="en-US" sz="2800" dirty="0">
                <a:latin typeface="Gill Sans MT" panose="020B0502020104020203" pitchFamily="34" charset="77"/>
              </a:rPr>
              <a:t>PCM</a:t>
            </a:r>
          </a:p>
        </p:txBody>
      </p:sp>
      <p:cxnSp>
        <p:nvCxnSpPr>
          <p:cNvPr id="9" name="Straight Arrow Connector 8">
            <a:extLst>
              <a:ext uri="{FF2B5EF4-FFF2-40B4-BE49-F238E27FC236}">
                <a16:creationId xmlns:a16="http://schemas.microsoft.com/office/drawing/2014/main" id="{6D01DCB9-4995-F077-4BA8-16F1E3073CD3}"/>
              </a:ext>
            </a:extLst>
          </p:cNvPr>
          <p:cNvCxnSpPr>
            <a:cxnSpLocks/>
            <a:stCxn id="5" idx="3"/>
          </p:cNvCxnSpPr>
          <p:nvPr/>
        </p:nvCxnSpPr>
        <p:spPr>
          <a:xfrm>
            <a:off x="3927023" y="3073689"/>
            <a:ext cx="66947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C364AB68-95FF-11FB-B619-EF77FAC21F11}"/>
              </a:ext>
            </a:extLst>
          </p:cNvPr>
          <p:cNvSpPr>
            <a:spLocks noGrp="1"/>
          </p:cNvSpPr>
          <p:nvPr>
            <p:ph type="sldNum" sz="quarter" idx="12"/>
          </p:nvPr>
        </p:nvSpPr>
        <p:spPr/>
        <p:txBody>
          <a:bodyPr/>
          <a:lstStyle/>
          <a:p>
            <a:fld id="{CA914D5E-83D4-7E4C-ABA2-68309E7FC0BF}" type="slidenum">
              <a:rPr lang="en-US" smtClean="0"/>
              <a:t>15</a:t>
            </a:fld>
            <a:endParaRPr lang="en-US" dirty="0"/>
          </a:p>
        </p:txBody>
      </p:sp>
      <p:sp>
        <p:nvSpPr>
          <p:cNvPr id="15" name="TextBox 14">
            <a:extLst>
              <a:ext uri="{FF2B5EF4-FFF2-40B4-BE49-F238E27FC236}">
                <a16:creationId xmlns:a16="http://schemas.microsoft.com/office/drawing/2014/main" id="{F3158D7C-13A1-229E-720B-00C07AAAE79A}"/>
              </a:ext>
            </a:extLst>
          </p:cNvPr>
          <p:cNvSpPr txBox="1"/>
          <p:nvPr/>
        </p:nvSpPr>
        <p:spPr>
          <a:xfrm>
            <a:off x="9213398" y="1964659"/>
            <a:ext cx="1537603" cy="461665"/>
          </a:xfrm>
          <a:prstGeom prst="rect">
            <a:avLst/>
          </a:prstGeom>
          <a:noFill/>
        </p:spPr>
        <p:txBody>
          <a:bodyPr wrap="square">
            <a:spAutoFit/>
          </a:bodyPr>
          <a:lstStyle/>
          <a:p>
            <a:pPr algn="ctr"/>
            <a:r>
              <a:rPr lang="en-US" sz="2400" dirty="0">
                <a:latin typeface="Gill Sans MT" panose="020B0502020104020203" pitchFamily="34" charset="77"/>
              </a:rPr>
              <a:t>Segment 1</a:t>
            </a:r>
          </a:p>
        </p:txBody>
      </p:sp>
      <p:sp>
        <p:nvSpPr>
          <p:cNvPr id="16" name="TextBox 15">
            <a:extLst>
              <a:ext uri="{FF2B5EF4-FFF2-40B4-BE49-F238E27FC236}">
                <a16:creationId xmlns:a16="http://schemas.microsoft.com/office/drawing/2014/main" id="{8497ECCA-767E-BA6E-9B98-B1967352783F}"/>
              </a:ext>
            </a:extLst>
          </p:cNvPr>
          <p:cNvSpPr txBox="1"/>
          <p:nvPr/>
        </p:nvSpPr>
        <p:spPr>
          <a:xfrm>
            <a:off x="9213395" y="2426324"/>
            <a:ext cx="1537603" cy="461665"/>
          </a:xfrm>
          <a:prstGeom prst="rect">
            <a:avLst/>
          </a:prstGeom>
          <a:noFill/>
        </p:spPr>
        <p:txBody>
          <a:bodyPr wrap="square">
            <a:spAutoFit/>
          </a:bodyPr>
          <a:lstStyle/>
          <a:p>
            <a:pPr algn="ctr"/>
            <a:r>
              <a:rPr lang="en-US" sz="2400" dirty="0">
                <a:latin typeface="Gill Sans MT" panose="020B0502020104020203" pitchFamily="34" charset="77"/>
              </a:rPr>
              <a:t>Segment 2</a:t>
            </a:r>
          </a:p>
        </p:txBody>
      </p:sp>
      <p:sp>
        <p:nvSpPr>
          <p:cNvPr id="17" name="TextBox 16">
            <a:extLst>
              <a:ext uri="{FF2B5EF4-FFF2-40B4-BE49-F238E27FC236}">
                <a16:creationId xmlns:a16="http://schemas.microsoft.com/office/drawing/2014/main" id="{FEE57EE7-49BD-5BD1-5156-508046F9DE35}"/>
              </a:ext>
            </a:extLst>
          </p:cNvPr>
          <p:cNvSpPr txBox="1"/>
          <p:nvPr/>
        </p:nvSpPr>
        <p:spPr>
          <a:xfrm>
            <a:off x="9213396" y="2900442"/>
            <a:ext cx="1537603" cy="461665"/>
          </a:xfrm>
          <a:prstGeom prst="rect">
            <a:avLst/>
          </a:prstGeom>
          <a:noFill/>
        </p:spPr>
        <p:txBody>
          <a:bodyPr wrap="square">
            <a:spAutoFit/>
          </a:bodyPr>
          <a:lstStyle/>
          <a:p>
            <a:pPr algn="ctr"/>
            <a:r>
              <a:rPr lang="en-US" sz="2400" dirty="0">
                <a:latin typeface="Gill Sans MT" panose="020B0502020104020203" pitchFamily="34" charset="77"/>
              </a:rPr>
              <a:t>Segment 3</a:t>
            </a:r>
          </a:p>
        </p:txBody>
      </p:sp>
      <p:sp>
        <p:nvSpPr>
          <p:cNvPr id="18" name="TextBox 17">
            <a:extLst>
              <a:ext uri="{FF2B5EF4-FFF2-40B4-BE49-F238E27FC236}">
                <a16:creationId xmlns:a16="http://schemas.microsoft.com/office/drawing/2014/main" id="{31F52FA6-D7FF-8BB2-56D7-036C1FFF6A4C}"/>
              </a:ext>
            </a:extLst>
          </p:cNvPr>
          <p:cNvSpPr txBox="1"/>
          <p:nvPr/>
        </p:nvSpPr>
        <p:spPr>
          <a:xfrm>
            <a:off x="9213395" y="3349654"/>
            <a:ext cx="1537603" cy="461665"/>
          </a:xfrm>
          <a:prstGeom prst="rect">
            <a:avLst/>
          </a:prstGeom>
          <a:noFill/>
        </p:spPr>
        <p:txBody>
          <a:bodyPr wrap="square">
            <a:spAutoFit/>
          </a:bodyPr>
          <a:lstStyle/>
          <a:p>
            <a:pPr algn="ctr"/>
            <a:r>
              <a:rPr lang="en-US" sz="2400" dirty="0">
                <a:latin typeface="Gill Sans MT" panose="020B0502020104020203" pitchFamily="34" charset="77"/>
              </a:rPr>
              <a:t>Segment 4</a:t>
            </a:r>
          </a:p>
        </p:txBody>
      </p:sp>
      <p:sp>
        <p:nvSpPr>
          <p:cNvPr id="3" name="TextBox 2">
            <a:extLst>
              <a:ext uri="{FF2B5EF4-FFF2-40B4-BE49-F238E27FC236}">
                <a16:creationId xmlns:a16="http://schemas.microsoft.com/office/drawing/2014/main" id="{FE5348B2-651D-BD62-161C-54443DE22286}"/>
              </a:ext>
            </a:extLst>
          </p:cNvPr>
          <p:cNvSpPr txBox="1"/>
          <p:nvPr/>
        </p:nvSpPr>
        <p:spPr>
          <a:xfrm>
            <a:off x="409421" y="4861383"/>
            <a:ext cx="1537603" cy="830997"/>
          </a:xfrm>
          <a:prstGeom prst="rect">
            <a:avLst/>
          </a:prstGeom>
          <a:noFill/>
        </p:spPr>
        <p:txBody>
          <a:bodyPr wrap="square">
            <a:spAutoFit/>
          </a:bodyPr>
          <a:lstStyle/>
          <a:p>
            <a:pPr algn="ctr"/>
            <a:r>
              <a:rPr lang="en-US" sz="2400" dirty="0">
                <a:latin typeface="Gill Sans MT" panose="020B0502020104020203" pitchFamily="34" charset="77"/>
              </a:rPr>
              <a:t>Consumed</a:t>
            </a:r>
          </a:p>
          <a:p>
            <a:pPr algn="ctr"/>
            <a:r>
              <a:rPr lang="en-US" sz="2400" dirty="0">
                <a:latin typeface="Gill Sans MT" panose="020B0502020104020203" pitchFamily="34" charset="77"/>
              </a:rPr>
              <a:t>Energy</a:t>
            </a:r>
          </a:p>
        </p:txBody>
      </p:sp>
      <p:sp>
        <p:nvSpPr>
          <p:cNvPr id="10" name="TextBox 9">
            <a:extLst>
              <a:ext uri="{FF2B5EF4-FFF2-40B4-BE49-F238E27FC236}">
                <a16:creationId xmlns:a16="http://schemas.microsoft.com/office/drawing/2014/main" id="{5E749D17-D288-EF44-7458-0343CA430905}"/>
              </a:ext>
            </a:extLst>
          </p:cNvPr>
          <p:cNvSpPr txBox="1"/>
          <p:nvPr/>
        </p:nvSpPr>
        <p:spPr>
          <a:xfrm>
            <a:off x="6175440" y="4883797"/>
            <a:ext cx="1537603" cy="830997"/>
          </a:xfrm>
          <a:prstGeom prst="rect">
            <a:avLst/>
          </a:prstGeom>
          <a:noFill/>
        </p:spPr>
        <p:txBody>
          <a:bodyPr wrap="square">
            <a:spAutoFit/>
          </a:bodyPr>
          <a:lstStyle/>
          <a:p>
            <a:pPr algn="ctr"/>
            <a:r>
              <a:rPr lang="en-US" sz="2400" dirty="0">
                <a:latin typeface="Gill Sans MT" panose="020B0502020104020203" pitchFamily="34" charset="77"/>
              </a:rPr>
              <a:t>NVM </a:t>
            </a:r>
          </a:p>
          <a:p>
            <a:pPr algn="ctr"/>
            <a:r>
              <a:rPr lang="en-US" sz="2400" dirty="0">
                <a:latin typeface="Gill Sans MT" panose="020B0502020104020203" pitchFamily="34" charset="77"/>
              </a:rPr>
              <a:t>Wear out</a:t>
            </a:r>
          </a:p>
        </p:txBody>
      </p:sp>
      <p:cxnSp>
        <p:nvCxnSpPr>
          <p:cNvPr id="13" name="Straight Arrow Connector 12">
            <a:extLst>
              <a:ext uri="{FF2B5EF4-FFF2-40B4-BE49-F238E27FC236}">
                <a16:creationId xmlns:a16="http://schemas.microsoft.com/office/drawing/2014/main" id="{06352C66-8B42-3A81-20E9-F174EF368BBC}"/>
              </a:ext>
            </a:extLst>
          </p:cNvPr>
          <p:cNvCxnSpPr/>
          <p:nvPr/>
        </p:nvCxnSpPr>
        <p:spPr>
          <a:xfrm>
            <a:off x="2067951" y="6538912"/>
            <a:ext cx="25285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D20CC56-6CB2-BD70-C98C-4C93BA04696D}"/>
              </a:ext>
            </a:extLst>
          </p:cNvPr>
          <p:cNvCxnSpPr/>
          <p:nvPr/>
        </p:nvCxnSpPr>
        <p:spPr>
          <a:xfrm>
            <a:off x="7713043" y="6492875"/>
            <a:ext cx="25285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06A3BA7-E431-ADCF-92D1-3C7FB5D6206F}"/>
              </a:ext>
            </a:extLst>
          </p:cNvPr>
          <p:cNvCxnSpPr>
            <a:cxnSpLocks/>
          </p:cNvCxnSpPr>
          <p:nvPr/>
        </p:nvCxnSpPr>
        <p:spPr>
          <a:xfrm flipV="1">
            <a:off x="2075779" y="4663886"/>
            <a:ext cx="0" cy="18913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FA61C91-25A4-6B9E-7C42-5FFB97200DE5}"/>
              </a:ext>
            </a:extLst>
          </p:cNvPr>
          <p:cNvCxnSpPr>
            <a:cxnSpLocks/>
          </p:cNvCxnSpPr>
          <p:nvPr/>
        </p:nvCxnSpPr>
        <p:spPr>
          <a:xfrm flipV="1">
            <a:off x="7713043" y="4601520"/>
            <a:ext cx="0" cy="18913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921136C-4A02-560E-4741-643F09958AEB}"/>
              </a:ext>
            </a:extLst>
          </p:cNvPr>
          <p:cNvSpPr/>
          <p:nvPr/>
        </p:nvSpPr>
        <p:spPr>
          <a:xfrm>
            <a:off x="2075779" y="6447156"/>
            <a:ext cx="506520" cy="4571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9300"/>
              </a:highlight>
            </a:endParaRPr>
          </a:p>
        </p:txBody>
      </p:sp>
      <p:sp>
        <p:nvSpPr>
          <p:cNvPr id="27" name="Rectangle 26">
            <a:extLst>
              <a:ext uri="{FF2B5EF4-FFF2-40B4-BE49-F238E27FC236}">
                <a16:creationId xmlns:a16="http://schemas.microsoft.com/office/drawing/2014/main" id="{AA224768-AC0A-F96F-8315-4D79D37129BD}"/>
              </a:ext>
            </a:extLst>
          </p:cNvPr>
          <p:cNvSpPr/>
          <p:nvPr/>
        </p:nvSpPr>
        <p:spPr>
          <a:xfrm>
            <a:off x="7748084" y="6401753"/>
            <a:ext cx="506520" cy="4571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9300"/>
              </a:highlight>
            </a:endParaRPr>
          </a:p>
        </p:txBody>
      </p:sp>
      <p:sp>
        <p:nvSpPr>
          <p:cNvPr id="29" name="TextBox 28">
            <a:extLst>
              <a:ext uri="{FF2B5EF4-FFF2-40B4-BE49-F238E27FC236}">
                <a16:creationId xmlns:a16="http://schemas.microsoft.com/office/drawing/2014/main" id="{703E448A-F4EA-818B-07E0-8A67F5F72E45}"/>
              </a:ext>
            </a:extLst>
          </p:cNvPr>
          <p:cNvSpPr txBox="1"/>
          <p:nvPr/>
        </p:nvSpPr>
        <p:spPr>
          <a:xfrm>
            <a:off x="10074203" y="6470015"/>
            <a:ext cx="1419912" cy="461665"/>
          </a:xfrm>
          <a:prstGeom prst="rect">
            <a:avLst/>
          </a:prstGeom>
          <a:noFill/>
        </p:spPr>
        <p:txBody>
          <a:bodyPr wrap="square">
            <a:spAutoFit/>
          </a:bodyPr>
          <a:lstStyle/>
          <a:p>
            <a:r>
              <a:rPr lang="en-US" sz="2400" dirty="0">
                <a:latin typeface="Gill Sans MT" panose="020B0502020104020203" pitchFamily="34" charset="77"/>
              </a:rPr>
              <a:t>Segment</a:t>
            </a:r>
          </a:p>
        </p:txBody>
      </p:sp>
      <p:sp>
        <p:nvSpPr>
          <p:cNvPr id="33" name="Rectangle 32">
            <a:extLst>
              <a:ext uri="{FF2B5EF4-FFF2-40B4-BE49-F238E27FC236}">
                <a16:creationId xmlns:a16="http://schemas.microsoft.com/office/drawing/2014/main" id="{4AC0AAFF-6E57-488F-3D94-98C5401A3F29}"/>
              </a:ext>
            </a:extLst>
          </p:cNvPr>
          <p:cNvSpPr/>
          <p:nvPr/>
        </p:nvSpPr>
        <p:spPr>
          <a:xfrm>
            <a:off x="2630798" y="6196384"/>
            <a:ext cx="506520" cy="3020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9300"/>
              </a:highlight>
            </a:endParaRPr>
          </a:p>
        </p:txBody>
      </p:sp>
      <p:sp>
        <p:nvSpPr>
          <p:cNvPr id="35" name="Rectangle 34">
            <a:extLst>
              <a:ext uri="{FF2B5EF4-FFF2-40B4-BE49-F238E27FC236}">
                <a16:creationId xmlns:a16="http://schemas.microsoft.com/office/drawing/2014/main" id="{D3AC4ABE-97B9-E26D-01BA-11041A2A2103}"/>
              </a:ext>
            </a:extLst>
          </p:cNvPr>
          <p:cNvSpPr/>
          <p:nvPr/>
        </p:nvSpPr>
        <p:spPr>
          <a:xfrm>
            <a:off x="8303103" y="6128147"/>
            <a:ext cx="506520" cy="32483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9300"/>
              </a:highlight>
            </a:endParaRPr>
          </a:p>
        </p:txBody>
      </p:sp>
      <p:sp>
        <p:nvSpPr>
          <p:cNvPr id="36" name="TextBox 35">
            <a:extLst>
              <a:ext uri="{FF2B5EF4-FFF2-40B4-BE49-F238E27FC236}">
                <a16:creationId xmlns:a16="http://schemas.microsoft.com/office/drawing/2014/main" id="{91BC0774-CEF8-E4E6-2944-66F46695C26B}"/>
              </a:ext>
            </a:extLst>
          </p:cNvPr>
          <p:cNvSpPr txBox="1"/>
          <p:nvPr/>
        </p:nvSpPr>
        <p:spPr>
          <a:xfrm>
            <a:off x="2189751" y="6480685"/>
            <a:ext cx="267559" cy="461665"/>
          </a:xfrm>
          <a:prstGeom prst="rect">
            <a:avLst/>
          </a:prstGeom>
          <a:noFill/>
        </p:spPr>
        <p:txBody>
          <a:bodyPr wrap="square">
            <a:spAutoFit/>
          </a:bodyPr>
          <a:lstStyle/>
          <a:p>
            <a:r>
              <a:rPr lang="en-US" sz="2400" dirty="0">
                <a:latin typeface="Gill Sans MT" panose="020B0502020104020203" pitchFamily="34" charset="77"/>
              </a:rPr>
              <a:t>1</a:t>
            </a:r>
          </a:p>
        </p:txBody>
      </p:sp>
      <p:sp>
        <p:nvSpPr>
          <p:cNvPr id="37" name="TextBox 36">
            <a:extLst>
              <a:ext uri="{FF2B5EF4-FFF2-40B4-BE49-F238E27FC236}">
                <a16:creationId xmlns:a16="http://schemas.microsoft.com/office/drawing/2014/main" id="{62B77B44-2556-E647-EF2B-B855E7573FFA}"/>
              </a:ext>
            </a:extLst>
          </p:cNvPr>
          <p:cNvSpPr txBox="1"/>
          <p:nvPr/>
        </p:nvSpPr>
        <p:spPr>
          <a:xfrm>
            <a:off x="7831748" y="6458171"/>
            <a:ext cx="267559" cy="461665"/>
          </a:xfrm>
          <a:prstGeom prst="rect">
            <a:avLst/>
          </a:prstGeom>
          <a:noFill/>
        </p:spPr>
        <p:txBody>
          <a:bodyPr wrap="square">
            <a:spAutoFit/>
          </a:bodyPr>
          <a:lstStyle/>
          <a:p>
            <a:r>
              <a:rPr lang="en-US" sz="2400" dirty="0">
                <a:latin typeface="Gill Sans MT" panose="020B0502020104020203" pitchFamily="34" charset="77"/>
              </a:rPr>
              <a:t>1</a:t>
            </a:r>
          </a:p>
        </p:txBody>
      </p:sp>
      <p:sp>
        <p:nvSpPr>
          <p:cNvPr id="38" name="TextBox 37">
            <a:extLst>
              <a:ext uri="{FF2B5EF4-FFF2-40B4-BE49-F238E27FC236}">
                <a16:creationId xmlns:a16="http://schemas.microsoft.com/office/drawing/2014/main" id="{0F0D9321-1D6D-D93D-38AC-E28C1E080A5A}"/>
              </a:ext>
            </a:extLst>
          </p:cNvPr>
          <p:cNvSpPr txBox="1"/>
          <p:nvPr/>
        </p:nvSpPr>
        <p:spPr>
          <a:xfrm>
            <a:off x="2753216" y="6505360"/>
            <a:ext cx="267559" cy="461665"/>
          </a:xfrm>
          <a:prstGeom prst="rect">
            <a:avLst/>
          </a:prstGeom>
          <a:noFill/>
        </p:spPr>
        <p:txBody>
          <a:bodyPr wrap="square">
            <a:spAutoFit/>
          </a:bodyPr>
          <a:lstStyle/>
          <a:p>
            <a:r>
              <a:rPr lang="en-US" sz="2400" dirty="0">
                <a:latin typeface="Gill Sans MT" panose="020B0502020104020203" pitchFamily="34" charset="77"/>
              </a:rPr>
              <a:t>2</a:t>
            </a:r>
          </a:p>
        </p:txBody>
      </p:sp>
      <p:sp>
        <p:nvSpPr>
          <p:cNvPr id="39" name="TextBox 38">
            <a:extLst>
              <a:ext uri="{FF2B5EF4-FFF2-40B4-BE49-F238E27FC236}">
                <a16:creationId xmlns:a16="http://schemas.microsoft.com/office/drawing/2014/main" id="{DF73BFA4-BC7A-3E80-2F53-7F3D9E021BD2}"/>
              </a:ext>
            </a:extLst>
          </p:cNvPr>
          <p:cNvSpPr txBox="1"/>
          <p:nvPr/>
        </p:nvSpPr>
        <p:spPr>
          <a:xfrm>
            <a:off x="8406804" y="6463722"/>
            <a:ext cx="267559" cy="461665"/>
          </a:xfrm>
          <a:prstGeom prst="rect">
            <a:avLst/>
          </a:prstGeom>
          <a:noFill/>
        </p:spPr>
        <p:txBody>
          <a:bodyPr wrap="square">
            <a:spAutoFit/>
          </a:bodyPr>
          <a:lstStyle/>
          <a:p>
            <a:r>
              <a:rPr lang="en-US" sz="2400" dirty="0">
                <a:latin typeface="Gill Sans MT" panose="020B0502020104020203" pitchFamily="34" charset="77"/>
              </a:rPr>
              <a:t>2</a:t>
            </a:r>
          </a:p>
        </p:txBody>
      </p:sp>
      <p:sp>
        <p:nvSpPr>
          <p:cNvPr id="40" name="TextBox 39">
            <a:extLst>
              <a:ext uri="{FF2B5EF4-FFF2-40B4-BE49-F238E27FC236}">
                <a16:creationId xmlns:a16="http://schemas.microsoft.com/office/drawing/2014/main" id="{FBA4D8D1-C484-EB01-D419-3FCC9C30DE68}"/>
              </a:ext>
            </a:extLst>
          </p:cNvPr>
          <p:cNvSpPr txBox="1"/>
          <p:nvPr/>
        </p:nvSpPr>
        <p:spPr>
          <a:xfrm>
            <a:off x="3268002" y="6505360"/>
            <a:ext cx="267559" cy="461665"/>
          </a:xfrm>
          <a:prstGeom prst="rect">
            <a:avLst/>
          </a:prstGeom>
          <a:noFill/>
        </p:spPr>
        <p:txBody>
          <a:bodyPr wrap="square">
            <a:spAutoFit/>
          </a:bodyPr>
          <a:lstStyle/>
          <a:p>
            <a:r>
              <a:rPr lang="en-US" sz="2400" dirty="0">
                <a:latin typeface="Gill Sans MT" panose="020B0502020104020203" pitchFamily="34" charset="77"/>
              </a:rPr>
              <a:t>3</a:t>
            </a:r>
          </a:p>
        </p:txBody>
      </p:sp>
      <p:sp>
        <p:nvSpPr>
          <p:cNvPr id="42" name="Rectangle 41">
            <a:extLst>
              <a:ext uri="{FF2B5EF4-FFF2-40B4-BE49-F238E27FC236}">
                <a16:creationId xmlns:a16="http://schemas.microsoft.com/office/drawing/2014/main" id="{CAB16CFE-5F48-F2D8-F747-3AB5BE2E57D9}"/>
              </a:ext>
            </a:extLst>
          </p:cNvPr>
          <p:cNvSpPr/>
          <p:nvPr/>
        </p:nvSpPr>
        <p:spPr>
          <a:xfrm>
            <a:off x="3191555" y="5603978"/>
            <a:ext cx="506520" cy="897304"/>
          </a:xfrm>
          <a:prstGeom prst="rect">
            <a:avLst/>
          </a:prstGeom>
          <a:solidFill>
            <a:srgbClr val="FFC0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9300"/>
              </a:highlight>
            </a:endParaRPr>
          </a:p>
        </p:txBody>
      </p:sp>
      <p:sp>
        <p:nvSpPr>
          <p:cNvPr id="43" name="Rectangle 42">
            <a:extLst>
              <a:ext uri="{FF2B5EF4-FFF2-40B4-BE49-F238E27FC236}">
                <a16:creationId xmlns:a16="http://schemas.microsoft.com/office/drawing/2014/main" id="{6FE5D201-F480-4324-620A-9EAFC353F2C5}"/>
              </a:ext>
            </a:extLst>
          </p:cNvPr>
          <p:cNvSpPr/>
          <p:nvPr/>
        </p:nvSpPr>
        <p:spPr>
          <a:xfrm>
            <a:off x="8863860" y="5552219"/>
            <a:ext cx="506520" cy="903660"/>
          </a:xfrm>
          <a:prstGeom prst="rect">
            <a:avLst/>
          </a:prstGeom>
          <a:solidFill>
            <a:srgbClr val="FFC0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9300"/>
              </a:highlight>
            </a:endParaRPr>
          </a:p>
        </p:txBody>
      </p:sp>
      <p:sp>
        <p:nvSpPr>
          <p:cNvPr id="44" name="TextBox 43">
            <a:extLst>
              <a:ext uri="{FF2B5EF4-FFF2-40B4-BE49-F238E27FC236}">
                <a16:creationId xmlns:a16="http://schemas.microsoft.com/office/drawing/2014/main" id="{4AB408D9-098A-6384-8659-6A209F991664}"/>
              </a:ext>
            </a:extLst>
          </p:cNvPr>
          <p:cNvSpPr txBox="1"/>
          <p:nvPr/>
        </p:nvSpPr>
        <p:spPr>
          <a:xfrm>
            <a:off x="8983088" y="6487669"/>
            <a:ext cx="267559" cy="461665"/>
          </a:xfrm>
          <a:prstGeom prst="rect">
            <a:avLst/>
          </a:prstGeom>
          <a:noFill/>
        </p:spPr>
        <p:txBody>
          <a:bodyPr wrap="square">
            <a:spAutoFit/>
          </a:bodyPr>
          <a:lstStyle/>
          <a:p>
            <a:r>
              <a:rPr lang="en-US" sz="2400" dirty="0">
                <a:latin typeface="Gill Sans MT" panose="020B0502020104020203" pitchFamily="34" charset="77"/>
              </a:rPr>
              <a:t>3</a:t>
            </a:r>
          </a:p>
        </p:txBody>
      </p:sp>
    </p:spTree>
    <p:extLst>
      <p:ext uri="{BB962C8B-B14F-4D97-AF65-F5344CB8AC3E}">
        <p14:creationId xmlns:p14="http://schemas.microsoft.com/office/powerpoint/2010/main" val="840625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2B5A-2631-1F60-665C-C3EB3C7E67E6}"/>
              </a:ext>
            </a:extLst>
          </p:cNvPr>
          <p:cNvSpPr>
            <a:spLocks noGrp="1"/>
          </p:cNvSpPr>
          <p:nvPr>
            <p:ph type="title"/>
          </p:nvPr>
        </p:nvSpPr>
        <p:spPr/>
        <p:txBody>
          <a:bodyPr/>
          <a:lstStyle/>
          <a:p>
            <a:r>
              <a:rPr lang="en-US" sz="4000" dirty="0">
                <a:latin typeface="GillSans" panose="020B0502020104020203" pitchFamily="34" charset="-79"/>
                <a:cs typeface="GillSans" panose="020B0502020104020203" pitchFamily="34" charset="-79"/>
              </a:rPr>
              <a:t>Memory awareness</a:t>
            </a:r>
          </a:p>
        </p:txBody>
      </p:sp>
      <p:graphicFrame>
        <p:nvGraphicFramePr>
          <p:cNvPr id="4" name="Table 5">
            <a:extLst>
              <a:ext uri="{FF2B5EF4-FFF2-40B4-BE49-F238E27FC236}">
                <a16:creationId xmlns:a16="http://schemas.microsoft.com/office/drawing/2014/main" id="{C1715227-E377-B857-A013-A17C8B77D055}"/>
              </a:ext>
            </a:extLst>
          </p:cNvPr>
          <p:cNvGraphicFramePr>
            <a:graphicFrameLocks noGrp="1"/>
          </p:cNvGraphicFramePr>
          <p:nvPr/>
        </p:nvGraphicFramePr>
        <p:xfrm>
          <a:off x="4705356" y="1994639"/>
          <a:ext cx="4271960" cy="1828800"/>
        </p:xfrm>
        <a:graphic>
          <a:graphicData uri="http://schemas.openxmlformats.org/drawingml/2006/table">
            <a:tbl>
              <a:tblPr firstRow="1" bandRow="1">
                <a:tableStyleId>{5940675A-B579-460E-94D1-54222C63F5DA}</a:tableStyleId>
              </a:tblPr>
              <a:tblGrid>
                <a:gridCol w="533995">
                  <a:extLst>
                    <a:ext uri="{9D8B030D-6E8A-4147-A177-3AD203B41FA5}">
                      <a16:colId xmlns:a16="http://schemas.microsoft.com/office/drawing/2014/main" val="137894634"/>
                    </a:ext>
                  </a:extLst>
                </a:gridCol>
                <a:gridCol w="533995">
                  <a:extLst>
                    <a:ext uri="{9D8B030D-6E8A-4147-A177-3AD203B41FA5}">
                      <a16:colId xmlns:a16="http://schemas.microsoft.com/office/drawing/2014/main" val="4208329508"/>
                    </a:ext>
                  </a:extLst>
                </a:gridCol>
                <a:gridCol w="533995">
                  <a:extLst>
                    <a:ext uri="{9D8B030D-6E8A-4147-A177-3AD203B41FA5}">
                      <a16:colId xmlns:a16="http://schemas.microsoft.com/office/drawing/2014/main" val="715064436"/>
                    </a:ext>
                  </a:extLst>
                </a:gridCol>
                <a:gridCol w="533995">
                  <a:extLst>
                    <a:ext uri="{9D8B030D-6E8A-4147-A177-3AD203B41FA5}">
                      <a16:colId xmlns:a16="http://schemas.microsoft.com/office/drawing/2014/main" val="757509857"/>
                    </a:ext>
                  </a:extLst>
                </a:gridCol>
                <a:gridCol w="533995">
                  <a:extLst>
                    <a:ext uri="{9D8B030D-6E8A-4147-A177-3AD203B41FA5}">
                      <a16:colId xmlns:a16="http://schemas.microsoft.com/office/drawing/2014/main" val="268347162"/>
                    </a:ext>
                  </a:extLst>
                </a:gridCol>
                <a:gridCol w="533995">
                  <a:extLst>
                    <a:ext uri="{9D8B030D-6E8A-4147-A177-3AD203B41FA5}">
                      <a16:colId xmlns:a16="http://schemas.microsoft.com/office/drawing/2014/main" val="120581769"/>
                    </a:ext>
                  </a:extLst>
                </a:gridCol>
                <a:gridCol w="533995">
                  <a:extLst>
                    <a:ext uri="{9D8B030D-6E8A-4147-A177-3AD203B41FA5}">
                      <a16:colId xmlns:a16="http://schemas.microsoft.com/office/drawing/2014/main" val="2907150964"/>
                    </a:ext>
                  </a:extLst>
                </a:gridCol>
                <a:gridCol w="533995">
                  <a:extLst>
                    <a:ext uri="{9D8B030D-6E8A-4147-A177-3AD203B41FA5}">
                      <a16:colId xmlns:a16="http://schemas.microsoft.com/office/drawing/2014/main" val="3395412735"/>
                    </a:ext>
                  </a:extLst>
                </a:gridCol>
              </a:tblGrid>
              <a:tr h="370840">
                <a:tc>
                  <a:txBody>
                    <a:bodyPr/>
                    <a:lstStyle/>
                    <a:p>
                      <a:pPr algn="ctr"/>
                      <a:r>
                        <a:rPr lang="en-US" sz="2400" b="0" i="0" dirty="0">
                          <a:latin typeface="Gill Sans MT" panose="020B0502020104020203" pitchFamily="34" charset="77"/>
                        </a:rPr>
                        <a:t>1</a:t>
                      </a:r>
                    </a:p>
                  </a:txBody>
                  <a:tcPr/>
                </a:tc>
                <a:tc>
                  <a:txBody>
                    <a:bodyPr/>
                    <a:lstStyle/>
                    <a:p>
                      <a:pPr algn="ctr"/>
                      <a:r>
                        <a:rPr lang="en-US" sz="2400" b="0" i="0" dirty="0">
                          <a:latin typeface="Gill Sans MT" panose="020B0502020104020203" pitchFamily="34" charset="77"/>
                        </a:rPr>
                        <a:t>1</a:t>
                      </a:r>
                    </a:p>
                  </a:txBody>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extLst>
                  <a:ext uri="{0D108BD9-81ED-4DB2-BD59-A6C34878D82A}">
                    <a16:rowId xmlns:a16="http://schemas.microsoft.com/office/drawing/2014/main" val="955868222"/>
                  </a:ext>
                </a:extLst>
              </a:tr>
              <a:tr h="370840">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extLst>
                  <a:ext uri="{0D108BD9-81ED-4DB2-BD59-A6C34878D82A}">
                    <a16:rowId xmlns:a16="http://schemas.microsoft.com/office/drawing/2014/main" val="1207808613"/>
                  </a:ext>
                </a:extLst>
              </a:tr>
              <a:tr h="370840">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0</a:t>
                      </a:r>
                    </a:p>
                  </a:txBody>
                  <a:tcPr>
                    <a:noFill/>
                  </a:tcPr>
                </a:tc>
                <a:tc>
                  <a:txBody>
                    <a:bodyPr/>
                    <a:lstStyle/>
                    <a:p>
                      <a:pPr algn="ctr"/>
                      <a:r>
                        <a:rPr lang="en-US" sz="2400" b="0" i="0" dirty="0">
                          <a:latin typeface="Gill Sans MT" panose="020B0502020104020203" pitchFamily="34" charset="77"/>
                        </a:rPr>
                        <a:t>1</a:t>
                      </a:r>
                    </a:p>
                  </a:txBody>
                  <a:tcPr>
                    <a:noFill/>
                  </a:tcPr>
                </a:tc>
                <a:tc>
                  <a:txBody>
                    <a:bodyPr/>
                    <a:lstStyle/>
                    <a:p>
                      <a:pPr algn="ctr"/>
                      <a:r>
                        <a:rPr lang="en-US" sz="2400" b="0" i="0" dirty="0">
                          <a:latin typeface="Gill Sans MT" panose="020B0502020104020203" pitchFamily="34" charset="77"/>
                        </a:rPr>
                        <a:t>1</a:t>
                      </a:r>
                    </a:p>
                  </a:txBody>
                  <a:tcPr>
                    <a:noFill/>
                  </a:tcPr>
                </a:tc>
                <a:extLst>
                  <a:ext uri="{0D108BD9-81ED-4DB2-BD59-A6C34878D82A}">
                    <a16:rowId xmlns:a16="http://schemas.microsoft.com/office/drawing/2014/main" val="2623936961"/>
                  </a:ext>
                </a:extLst>
              </a:tr>
              <a:tr h="370840">
                <a:tc>
                  <a:txBody>
                    <a:bodyPr/>
                    <a:lstStyle/>
                    <a:p>
                      <a:pPr algn="ctr"/>
                      <a:r>
                        <a:rPr lang="en-US" sz="2400" b="0" i="0" dirty="0">
                          <a:latin typeface="Gill Sans MT" panose="020B0502020104020203" pitchFamily="34" charset="77"/>
                        </a:rPr>
                        <a:t>0</a:t>
                      </a:r>
                    </a:p>
                  </a:txBody>
                  <a:tcPr>
                    <a:solidFill>
                      <a:srgbClr val="FFC000"/>
                    </a:solidFill>
                  </a:tcPr>
                </a:tc>
                <a:tc>
                  <a:txBody>
                    <a:bodyPr/>
                    <a:lstStyle/>
                    <a:p>
                      <a:pPr algn="ctr"/>
                      <a:r>
                        <a:rPr lang="en-US" sz="2400" b="0" i="0" dirty="0">
                          <a:latin typeface="Gill Sans MT" panose="020B0502020104020203" pitchFamily="34" charset="77"/>
                        </a:rPr>
                        <a:t>0</a:t>
                      </a:r>
                    </a:p>
                  </a:txBody>
                  <a:tcPr>
                    <a:solidFill>
                      <a:srgbClr val="FFC000"/>
                    </a:solidFill>
                  </a:tcPr>
                </a:tc>
                <a:tc>
                  <a:txBody>
                    <a:bodyPr/>
                    <a:lstStyle/>
                    <a:p>
                      <a:pPr algn="ctr"/>
                      <a:r>
                        <a:rPr lang="en-US" sz="2400" b="0" i="0" dirty="0">
                          <a:latin typeface="Gill Sans MT" panose="020B0502020104020203" pitchFamily="34" charset="77"/>
                        </a:rPr>
                        <a:t>1</a:t>
                      </a:r>
                    </a:p>
                  </a:txBody>
                  <a:tcPr>
                    <a:solidFill>
                      <a:srgbClr val="FFC000"/>
                    </a:solidFill>
                  </a:tcPr>
                </a:tc>
                <a:tc>
                  <a:txBody>
                    <a:bodyPr/>
                    <a:lstStyle/>
                    <a:p>
                      <a:pPr algn="ctr"/>
                      <a:r>
                        <a:rPr lang="en-US" sz="2400" b="0" i="0" dirty="0">
                          <a:latin typeface="Gill Sans MT" panose="020B0502020104020203" pitchFamily="34" charset="77"/>
                        </a:rPr>
                        <a:t>0</a:t>
                      </a:r>
                    </a:p>
                  </a:txBody>
                  <a:tcPr>
                    <a:solidFill>
                      <a:srgbClr val="FFC000"/>
                    </a:solidFill>
                  </a:tcPr>
                </a:tc>
                <a:tc>
                  <a:txBody>
                    <a:bodyPr/>
                    <a:lstStyle/>
                    <a:p>
                      <a:pPr algn="ctr"/>
                      <a:r>
                        <a:rPr lang="en-US" sz="2400" b="0" i="0" dirty="0">
                          <a:latin typeface="Gill Sans MT" panose="020B0502020104020203" pitchFamily="34" charset="77"/>
                        </a:rPr>
                        <a:t>1</a:t>
                      </a:r>
                    </a:p>
                  </a:txBody>
                  <a:tcPr>
                    <a:solidFill>
                      <a:srgbClr val="FFC000"/>
                    </a:solidFill>
                  </a:tcPr>
                </a:tc>
                <a:tc>
                  <a:txBody>
                    <a:bodyPr/>
                    <a:lstStyle/>
                    <a:p>
                      <a:pPr algn="ctr"/>
                      <a:r>
                        <a:rPr lang="en-US" sz="2400" b="0" i="0" dirty="0">
                          <a:latin typeface="Gill Sans MT" panose="020B0502020104020203" pitchFamily="34" charset="77"/>
                        </a:rPr>
                        <a:t>1</a:t>
                      </a:r>
                    </a:p>
                  </a:txBody>
                  <a:tcPr>
                    <a:solidFill>
                      <a:srgbClr val="FFC000"/>
                    </a:solidFill>
                  </a:tcPr>
                </a:tc>
                <a:tc>
                  <a:txBody>
                    <a:bodyPr/>
                    <a:lstStyle/>
                    <a:p>
                      <a:pPr algn="ctr"/>
                      <a:r>
                        <a:rPr lang="en-US" sz="2400" b="0" i="0" dirty="0">
                          <a:latin typeface="Gill Sans MT" panose="020B0502020104020203" pitchFamily="34" charset="77"/>
                        </a:rPr>
                        <a:t>1</a:t>
                      </a:r>
                    </a:p>
                  </a:txBody>
                  <a:tcPr>
                    <a:solidFill>
                      <a:srgbClr val="FFC000"/>
                    </a:solidFill>
                  </a:tcPr>
                </a:tc>
                <a:tc>
                  <a:txBody>
                    <a:bodyPr/>
                    <a:lstStyle/>
                    <a:p>
                      <a:pPr algn="ctr"/>
                      <a:r>
                        <a:rPr lang="en-US" sz="2400" b="0" i="0" dirty="0">
                          <a:latin typeface="Gill Sans MT" panose="020B0502020104020203" pitchFamily="34" charset="77"/>
                        </a:rPr>
                        <a:t>0</a:t>
                      </a:r>
                    </a:p>
                  </a:txBody>
                  <a:tcPr>
                    <a:solidFill>
                      <a:srgbClr val="FFC000"/>
                    </a:solidFill>
                  </a:tcPr>
                </a:tc>
                <a:extLst>
                  <a:ext uri="{0D108BD9-81ED-4DB2-BD59-A6C34878D82A}">
                    <a16:rowId xmlns:a16="http://schemas.microsoft.com/office/drawing/2014/main" val="826566305"/>
                  </a:ext>
                </a:extLst>
              </a:tr>
            </a:tbl>
          </a:graphicData>
        </a:graphic>
      </p:graphicFrame>
      <p:graphicFrame>
        <p:nvGraphicFramePr>
          <p:cNvPr id="5" name="Table 5">
            <a:extLst>
              <a:ext uri="{FF2B5EF4-FFF2-40B4-BE49-F238E27FC236}">
                <a16:creationId xmlns:a16="http://schemas.microsoft.com/office/drawing/2014/main" id="{03489CE6-E42D-AA64-9824-EE2970D26C50}"/>
              </a:ext>
            </a:extLst>
          </p:cNvPr>
          <p:cNvGraphicFramePr>
            <a:graphicFrameLocks noGrp="1"/>
          </p:cNvGraphicFramePr>
          <p:nvPr/>
        </p:nvGraphicFramePr>
        <p:xfrm>
          <a:off x="1237575" y="3359349"/>
          <a:ext cx="2689448" cy="457200"/>
        </p:xfrm>
        <a:graphic>
          <a:graphicData uri="http://schemas.openxmlformats.org/drawingml/2006/table">
            <a:tbl>
              <a:tblPr firstRow="1" bandRow="1">
                <a:tableStyleId>{5940675A-B579-460E-94D1-54222C63F5DA}</a:tableStyleId>
              </a:tblPr>
              <a:tblGrid>
                <a:gridCol w="336181">
                  <a:extLst>
                    <a:ext uri="{9D8B030D-6E8A-4147-A177-3AD203B41FA5}">
                      <a16:colId xmlns:a16="http://schemas.microsoft.com/office/drawing/2014/main" val="137894634"/>
                    </a:ext>
                  </a:extLst>
                </a:gridCol>
                <a:gridCol w="336181">
                  <a:extLst>
                    <a:ext uri="{9D8B030D-6E8A-4147-A177-3AD203B41FA5}">
                      <a16:colId xmlns:a16="http://schemas.microsoft.com/office/drawing/2014/main" val="4208329508"/>
                    </a:ext>
                  </a:extLst>
                </a:gridCol>
                <a:gridCol w="336181">
                  <a:extLst>
                    <a:ext uri="{9D8B030D-6E8A-4147-A177-3AD203B41FA5}">
                      <a16:colId xmlns:a16="http://schemas.microsoft.com/office/drawing/2014/main" val="715064436"/>
                    </a:ext>
                  </a:extLst>
                </a:gridCol>
                <a:gridCol w="336181">
                  <a:extLst>
                    <a:ext uri="{9D8B030D-6E8A-4147-A177-3AD203B41FA5}">
                      <a16:colId xmlns:a16="http://schemas.microsoft.com/office/drawing/2014/main" val="757509857"/>
                    </a:ext>
                  </a:extLst>
                </a:gridCol>
                <a:gridCol w="336181">
                  <a:extLst>
                    <a:ext uri="{9D8B030D-6E8A-4147-A177-3AD203B41FA5}">
                      <a16:colId xmlns:a16="http://schemas.microsoft.com/office/drawing/2014/main" val="268347162"/>
                    </a:ext>
                  </a:extLst>
                </a:gridCol>
                <a:gridCol w="336181">
                  <a:extLst>
                    <a:ext uri="{9D8B030D-6E8A-4147-A177-3AD203B41FA5}">
                      <a16:colId xmlns:a16="http://schemas.microsoft.com/office/drawing/2014/main" val="120581769"/>
                    </a:ext>
                  </a:extLst>
                </a:gridCol>
                <a:gridCol w="336181">
                  <a:extLst>
                    <a:ext uri="{9D8B030D-6E8A-4147-A177-3AD203B41FA5}">
                      <a16:colId xmlns:a16="http://schemas.microsoft.com/office/drawing/2014/main" val="2907150964"/>
                    </a:ext>
                  </a:extLst>
                </a:gridCol>
                <a:gridCol w="336181">
                  <a:extLst>
                    <a:ext uri="{9D8B030D-6E8A-4147-A177-3AD203B41FA5}">
                      <a16:colId xmlns:a16="http://schemas.microsoft.com/office/drawing/2014/main" val="3395412735"/>
                    </a:ext>
                  </a:extLst>
                </a:gridCol>
              </a:tblGrid>
              <a:tr h="370840">
                <a:tc>
                  <a:txBody>
                    <a:bodyPr/>
                    <a:lstStyle/>
                    <a:p>
                      <a:pPr algn="ctr"/>
                      <a:r>
                        <a:rPr lang="en-US" sz="2400" b="0" i="0" dirty="0">
                          <a:latin typeface="Gill Sans MT" panose="020B0502020104020203" pitchFamily="34" charset="77"/>
                        </a:rPr>
                        <a:t>1</a:t>
                      </a:r>
                    </a:p>
                  </a:txBody>
                  <a:tcPr>
                    <a:solidFill>
                      <a:schemeClr val="bg2"/>
                    </a:solidFill>
                  </a:tcPr>
                </a:tc>
                <a:tc>
                  <a:txBody>
                    <a:bodyPr/>
                    <a:lstStyle/>
                    <a:p>
                      <a:pPr algn="ctr"/>
                      <a:r>
                        <a:rPr lang="en-US" sz="2400" b="0" i="0" dirty="0">
                          <a:latin typeface="Gill Sans MT" panose="020B0502020104020203" pitchFamily="34" charset="77"/>
                        </a:rPr>
                        <a:t>1</a:t>
                      </a:r>
                    </a:p>
                  </a:txBody>
                  <a:tcPr>
                    <a:solidFill>
                      <a:schemeClr val="bg2"/>
                    </a:solidFill>
                  </a:tcPr>
                </a:tc>
                <a:tc>
                  <a:txBody>
                    <a:bodyPr/>
                    <a:lstStyle/>
                    <a:p>
                      <a:pPr algn="ctr"/>
                      <a:r>
                        <a:rPr lang="en-US" sz="2400" b="0" i="0" dirty="0">
                          <a:latin typeface="Gill Sans MT" panose="020B0502020104020203" pitchFamily="34" charset="77"/>
                        </a:rPr>
                        <a:t>0</a:t>
                      </a:r>
                    </a:p>
                  </a:txBody>
                  <a:tcPr>
                    <a:solidFill>
                      <a:schemeClr val="bg2"/>
                    </a:solidFill>
                  </a:tcPr>
                </a:tc>
                <a:tc>
                  <a:txBody>
                    <a:bodyPr/>
                    <a:lstStyle/>
                    <a:p>
                      <a:pPr algn="ctr"/>
                      <a:r>
                        <a:rPr lang="en-US" sz="2400" b="0" i="0" dirty="0">
                          <a:latin typeface="Gill Sans MT" panose="020B0502020104020203" pitchFamily="34" charset="77"/>
                        </a:rPr>
                        <a:t>1</a:t>
                      </a:r>
                    </a:p>
                  </a:txBody>
                  <a:tcPr>
                    <a:solidFill>
                      <a:schemeClr val="bg2"/>
                    </a:solidFill>
                  </a:tcPr>
                </a:tc>
                <a:tc>
                  <a:txBody>
                    <a:bodyPr/>
                    <a:lstStyle/>
                    <a:p>
                      <a:pPr algn="ctr"/>
                      <a:r>
                        <a:rPr lang="en-US" sz="2400" b="0" i="0" dirty="0">
                          <a:latin typeface="Gill Sans MT" panose="020B0502020104020203" pitchFamily="34" charset="77"/>
                        </a:rPr>
                        <a:t>0</a:t>
                      </a:r>
                    </a:p>
                  </a:txBody>
                  <a:tcPr>
                    <a:solidFill>
                      <a:schemeClr val="bg2"/>
                    </a:solidFill>
                  </a:tcPr>
                </a:tc>
                <a:tc>
                  <a:txBody>
                    <a:bodyPr/>
                    <a:lstStyle/>
                    <a:p>
                      <a:pPr algn="ctr"/>
                      <a:r>
                        <a:rPr lang="en-US" sz="2400" b="0" i="0" dirty="0">
                          <a:latin typeface="Gill Sans MT" panose="020B0502020104020203" pitchFamily="34" charset="77"/>
                        </a:rPr>
                        <a:t>0</a:t>
                      </a:r>
                    </a:p>
                  </a:txBody>
                  <a:tcPr>
                    <a:solidFill>
                      <a:schemeClr val="bg2"/>
                    </a:solidFill>
                  </a:tcPr>
                </a:tc>
                <a:tc>
                  <a:txBody>
                    <a:bodyPr/>
                    <a:lstStyle/>
                    <a:p>
                      <a:pPr algn="ctr"/>
                      <a:r>
                        <a:rPr lang="en-US" sz="2400" b="0" i="0" dirty="0">
                          <a:latin typeface="Gill Sans MT" panose="020B0502020104020203" pitchFamily="34" charset="77"/>
                        </a:rPr>
                        <a:t>0</a:t>
                      </a:r>
                    </a:p>
                  </a:txBody>
                  <a:tcPr>
                    <a:solidFill>
                      <a:schemeClr val="bg2"/>
                    </a:solidFill>
                  </a:tcPr>
                </a:tc>
                <a:tc>
                  <a:txBody>
                    <a:bodyPr/>
                    <a:lstStyle/>
                    <a:p>
                      <a:pPr algn="ctr"/>
                      <a:r>
                        <a:rPr lang="en-US" sz="2400" b="0" i="0" dirty="0">
                          <a:latin typeface="Gill Sans MT" panose="020B0502020104020203" pitchFamily="34" charset="77"/>
                        </a:rPr>
                        <a:t>1</a:t>
                      </a:r>
                    </a:p>
                  </a:txBody>
                  <a:tcPr>
                    <a:solidFill>
                      <a:schemeClr val="bg2"/>
                    </a:solidFill>
                  </a:tcPr>
                </a:tc>
                <a:extLst>
                  <a:ext uri="{0D108BD9-81ED-4DB2-BD59-A6C34878D82A}">
                    <a16:rowId xmlns:a16="http://schemas.microsoft.com/office/drawing/2014/main" val="955868222"/>
                  </a:ext>
                </a:extLst>
              </a:tr>
            </a:tbl>
          </a:graphicData>
        </a:graphic>
      </p:graphicFrame>
      <p:sp>
        <p:nvSpPr>
          <p:cNvPr id="6" name="Rectangle 5">
            <a:extLst>
              <a:ext uri="{FF2B5EF4-FFF2-40B4-BE49-F238E27FC236}">
                <a16:creationId xmlns:a16="http://schemas.microsoft.com/office/drawing/2014/main" id="{AB7021C3-8019-6746-036C-96F0A3593636}"/>
              </a:ext>
            </a:extLst>
          </p:cNvPr>
          <p:cNvSpPr/>
          <p:nvPr/>
        </p:nvSpPr>
        <p:spPr>
          <a:xfrm>
            <a:off x="4705356" y="1964659"/>
            <a:ext cx="4271959" cy="2338105"/>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p:txBody>
      </p:sp>
      <p:sp>
        <p:nvSpPr>
          <p:cNvPr id="7" name="TextBox 6">
            <a:extLst>
              <a:ext uri="{FF2B5EF4-FFF2-40B4-BE49-F238E27FC236}">
                <a16:creationId xmlns:a16="http://schemas.microsoft.com/office/drawing/2014/main" id="{F73971C0-30DF-D63B-BD83-46739FED7AD7}"/>
              </a:ext>
            </a:extLst>
          </p:cNvPr>
          <p:cNvSpPr txBox="1"/>
          <p:nvPr/>
        </p:nvSpPr>
        <p:spPr>
          <a:xfrm>
            <a:off x="7920756" y="3820022"/>
            <a:ext cx="902811" cy="523220"/>
          </a:xfrm>
          <a:prstGeom prst="rect">
            <a:avLst/>
          </a:prstGeom>
          <a:noFill/>
        </p:spPr>
        <p:txBody>
          <a:bodyPr wrap="none" rtlCol="0">
            <a:spAutoFit/>
          </a:bodyPr>
          <a:lstStyle/>
          <a:p>
            <a:r>
              <a:rPr lang="en-US" sz="2800" dirty="0">
                <a:latin typeface="Gill Sans MT" panose="020B0502020104020203" pitchFamily="34" charset="77"/>
              </a:rPr>
              <a:t>PCM</a:t>
            </a:r>
          </a:p>
        </p:txBody>
      </p:sp>
      <p:cxnSp>
        <p:nvCxnSpPr>
          <p:cNvPr id="9" name="Straight Arrow Connector 8">
            <a:extLst>
              <a:ext uri="{FF2B5EF4-FFF2-40B4-BE49-F238E27FC236}">
                <a16:creationId xmlns:a16="http://schemas.microsoft.com/office/drawing/2014/main" id="{6D01DCB9-4995-F077-4BA8-16F1E3073CD3}"/>
              </a:ext>
            </a:extLst>
          </p:cNvPr>
          <p:cNvCxnSpPr>
            <a:cxnSpLocks/>
            <a:stCxn id="5" idx="3"/>
          </p:cNvCxnSpPr>
          <p:nvPr/>
        </p:nvCxnSpPr>
        <p:spPr>
          <a:xfrm>
            <a:off x="3927023" y="3587949"/>
            <a:ext cx="66947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C364AB68-95FF-11FB-B619-EF77FAC21F11}"/>
              </a:ext>
            </a:extLst>
          </p:cNvPr>
          <p:cNvSpPr>
            <a:spLocks noGrp="1"/>
          </p:cNvSpPr>
          <p:nvPr>
            <p:ph type="sldNum" sz="quarter" idx="12"/>
          </p:nvPr>
        </p:nvSpPr>
        <p:spPr/>
        <p:txBody>
          <a:bodyPr/>
          <a:lstStyle/>
          <a:p>
            <a:fld id="{CA914D5E-83D4-7E4C-ABA2-68309E7FC0BF}" type="slidenum">
              <a:rPr lang="en-US" smtClean="0"/>
              <a:t>16</a:t>
            </a:fld>
            <a:endParaRPr lang="en-US" dirty="0"/>
          </a:p>
        </p:txBody>
      </p:sp>
      <p:sp>
        <p:nvSpPr>
          <p:cNvPr id="15" name="TextBox 14">
            <a:extLst>
              <a:ext uri="{FF2B5EF4-FFF2-40B4-BE49-F238E27FC236}">
                <a16:creationId xmlns:a16="http://schemas.microsoft.com/office/drawing/2014/main" id="{F3158D7C-13A1-229E-720B-00C07AAAE79A}"/>
              </a:ext>
            </a:extLst>
          </p:cNvPr>
          <p:cNvSpPr txBox="1"/>
          <p:nvPr/>
        </p:nvSpPr>
        <p:spPr>
          <a:xfrm>
            <a:off x="9213398" y="1964659"/>
            <a:ext cx="1537603" cy="461665"/>
          </a:xfrm>
          <a:prstGeom prst="rect">
            <a:avLst/>
          </a:prstGeom>
          <a:noFill/>
        </p:spPr>
        <p:txBody>
          <a:bodyPr wrap="square">
            <a:spAutoFit/>
          </a:bodyPr>
          <a:lstStyle/>
          <a:p>
            <a:pPr algn="ctr"/>
            <a:r>
              <a:rPr lang="en-US" sz="2400" dirty="0">
                <a:latin typeface="Gill Sans MT" panose="020B0502020104020203" pitchFamily="34" charset="77"/>
              </a:rPr>
              <a:t>Segment 1</a:t>
            </a:r>
          </a:p>
        </p:txBody>
      </p:sp>
      <p:sp>
        <p:nvSpPr>
          <p:cNvPr id="16" name="TextBox 15">
            <a:extLst>
              <a:ext uri="{FF2B5EF4-FFF2-40B4-BE49-F238E27FC236}">
                <a16:creationId xmlns:a16="http://schemas.microsoft.com/office/drawing/2014/main" id="{8497ECCA-767E-BA6E-9B98-B1967352783F}"/>
              </a:ext>
            </a:extLst>
          </p:cNvPr>
          <p:cNvSpPr txBox="1"/>
          <p:nvPr/>
        </p:nvSpPr>
        <p:spPr>
          <a:xfrm>
            <a:off x="9213395" y="2426324"/>
            <a:ext cx="1537603" cy="461665"/>
          </a:xfrm>
          <a:prstGeom prst="rect">
            <a:avLst/>
          </a:prstGeom>
          <a:noFill/>
        </p:spPr>
        <p:txBody>
          <a:bodyPr wrap="square">
            <a:spAutoFit/>
          </a:bodyPr>
          <a:lstStyle/>
          <a:p>
            <a:pPr algn="ctr"/>
            <a:r>
              <a:rPr lang="en-US" sz="2400" dirty="0">
                <a:latin typeface="Gill Sans MT" panose="020B0502020104020203" pitchFamily="34" charset="77"/>
              </a:rPr>
              <a:t>Segment 2</a:t>
            </a:r>
          </a:p>
        </p:txBody>
      </p:sp>
      <p:sp>
        <p:nvSpPr>
          <p:cNvPr id="17" name="TextBox 16">
            <a:extLst>
              <a:ext uri="{FF2B5EF4-FFF2-40B4-BE49-F238E27FC236}">
                <a16:creationId xmlns:a16="http://schemas.microsoft.com/office/drawing/2014/main" id="{FEE57EE7-49BD-5BD1-5156-508046F9DE35}"/>
              </a:ext>
            </a:extLst>
          </p:cNvPr>
          <p:cNvSpPr txBox="1"/>
          <p:nvPr/>
        </p:nvSpPr>
        <p:spPr>
          <a:xfrm>
            <a:off x="9213396" y="2900442"/>
            <a:ext cx="1537603" cy="461665"/>
          </a:xfrm>
          <a:prstGeom prst="rect">
            <a:avLst/>
          </a:prstGeom>
          <a:noFill/>
        </p:spPr>
        <p:txBody>
          <a:bodyPr wrap="square">
            <a:spAutoFit/>
          </a:bodyPr>
          <a:lstStyle/>
          <a:p>
            <a:pPr algn="ctr"/>
            <a:r>
              <a:rPr lang="en-US" sz="2400" dirty="0">
                <a:latin typeface="Gill Sans MT" panose="020B0502020104020203" pitchFamily="34" charset="77"/>
              </a:rPr>
              <a:t>Segment 3</a:t>
            </a:r>
          </a:p>
        </p:txBody>
      </p:sp>
      <p:sp>
        <p:nvSpPr>
          <p:cNvPr id="18" name="TextBox 17">
            <a:extLst>
              <a:ext uri="{FF2B5EF4-FFF2-40B4-BE49-F238E27FC236}">
                <a16:creationId xmlns:a16="http://schemas.microsoft.com/office/drawing/2014/main" id="{31F52FA6-D7FF-8BB2-56D7-036C1FFF6A4C}"/>
              </a:ext>
            </a:extLst>
          </p:cNvPr>
          <p:cNvSpPr txBox="1"/>
          <p:nvPr/>
        </p:nvSpPr>
        <p:spPr>
          <a:xfrm>
            <a:off x="9213395" y="3349654"/>
            <a:ext cx="1537603" cy="461665"/>
          </a:xfrm>
          <a:prstGeom prst="rect">
            <a:avLst/>
          </a:prstGeom>
          <a:noFill/>
        </p:spPr>
        <p:txBody>
          <a:bodyPr wrap="square">
            <a:spAutoFit/>
          </a:bodyPr>
          <a:lstStyle/>
          <a:p>
            <a:pPr algn="ctr"/>
            <a:r>
              <a:rPr lang="en-US" sz="2400" dirty="0">
                <a:latin typeface="Gill Sans MT" panose="020B0502020104020203" pitchFamily="34" charset="77"/>
              </a:rPr>
              <a:t>Segment 4</a:t>
            </a:r>
          </a:p>
        </p:txBody>
      </p:sp>
      <p:sp>
        <p:nvSpPr>
          <p:cNvPr id="3" name="TextBox 2">
            <a:extLst>
              <a:ext uri="{FF2B5EF4-FFF2-40B4-BE49-F238E27FC236}">
                <a16:creationId xmlns:a16="http://schemas.microsoft.com/office/drawing/2014/main" id="{67805352-721F-1E06-4062-F428657945EC}"/>
              </a:ext>
            </a:extLst>
          </p:cNvPr>
          <p:cNvSpPr txBox="1"/>
          <p:nvPr/>
        </p:nvSpPr>
        <p:spPr>
          <a:xfrm>
            <a:off x="409421" y="4861383"/>
            <a:ext cx="1537603" cy="830997"/>
          </a:xfrm>
          <a:prstGeom prst="rect">
            <a:avLst/>
          </a:prstGeom>
          <a:noFill/>
        </p:spPr>
        <p:txBody>
          <a:bodyPr wrap="square">
            <a:spAutoFit/>
          </a:bodyPr>
          <a:lstStyle/>
          <a:p>
            <a:pPr algn="ctr"/>
            <a:r>
              <a:rPr lang="en-US" sz="2400" dirty="0">
                <a:latin typeface="Gill Sans MT" panose="020B0502020104020203" pitchFamily="34" charset="77"/>
              </a:rPr>
              <a:t>Consumed</a:t>
            </a:r>
          </a:p>
          <a:p>
            <a:pPr algn="ctr"/>
            <a:r>
              <a:rPr lang="en-US" sz="2400" dirty="0">
                <a:latin typeface="Gill Sans MT" panose="020B0502020104020203" pitchFamily="34" charset="77"/>
              </a:rPr>
              <a:t>Energy</a:t>
            </a:r>
          </a:p>
        </p:txBody>
      </p:sp>
      <p:sp>
        <p:nvSpPr>
          <p:cNvPr id="10" name="TextBox 9">
            <a:extLst>
              <a:ext uri="{FF2B5EF4-FFF2-40B4-BE49-F238E27FC236}">
                <a16:creationId xmlns:a16="http://schemas.microsoft.com/office/drawing/2014/main" id="{802F350C-77E4-2BE3-B559-1C41C8764023}"/>
              </a:ext>
            </a:extLst>
          </p:cNvPr>
          <p:cNvSpPr txBox="1"/>
          <p:nvPr/>
        </p:nvSpPr>
        <p:spPr>
          <a:xfrm>
            <a:off x="6175440" y="4883797"/>
            <a:ext cx="1537603" cy="830997"/>
          </a:xfrm>
          <a:prstGeom prst="rect">
            <a:avLst/>
          </a:prstGeom>
          <a:noFill/>
        </p:spPr>
        <p:txBody>
          <a:bodyPr wrap="square">
            <a:spAutoFit/>
          </a:bodyPr>
          <a:lstStyle/>
          <a:p>
            <a:pPr algn="ctr"/>
            <a:r>
              <a:rPr lang="en-US" sz="2400" dirty="0">
                <a:latin typeface="Gill Sans MT" panose="020B0502020104020203" pitchFamily="34" charset="77"/>
              </a:rPr>
              <a:t>NVM </a:t>
            </a:r>
          </a:p>
          <a:p>
            <a:pPr algn="ctr"/>
            <a:r>
              <a:rPr lang="en-US" sz="2400" dirty="0">
                <a:latin typeface="Gill Sans MT" panose="020B0502020104020203" pitchFamily="34" charset="77"/>
              </a:rPr>
              <a:t>Wear out</a:t>
            </a:r>
          </a:p>
        </p:txBody>
      </p:sp>
      <p:cxnSp>
        <p:nvCxnSpPr>
          <p:cNvPr id="13" name="Straight Arrow Connector 12">
            <a:extLst>
              <a:ext uri="{FF2B5EF4-FFF2-40B4-BE49-F238E27FC236}">
                <a16:creationId xmlns:a16="http://schemas.microsoft.com/office/drawing/2014/main" id="{74DAD53E-322E-0DC2-2DDD-764FC51FF158}"/>
              </a:ext>
            </a:extLst>
          </p:cNvPr>
          <p:cNvCxnSpPr/>
          <p:nvPr/>
        </p:nvCxnSpPr>
        <p:spPr>
          <a:xfrm>
            <a:off x="2067951" y="6538912"/>
            <a:ext cx="25285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7E7E3EB-4BAC-D3FE-9D8C-626DCBCD452A}"/>
              </a:ext>
            </a:extLst>
          </p:cNvPr>
          <p:cNvCxnSpPr/>
          <p:nvPr/>
        </p:nvCxnSpPr>
        <p:spPr>
          <a:xfrm>
            <a:off x="7713043" y="6492875"/>
            <a:ext cx="25285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EA43C3F-6D20-7DF1-6308-DD4C3BD7FF39}"/>
              </a:ext>
            </a:extLst>
          </p:cNvPr>
          <p:cNvCxnSpPr>
            <a:cxnSpLocks/>
          </p:cNvCxnSpPr>
          <p:nvPr/>
        </p:nvCxnSpPr>
        <p:spPr>
          <a:xfrm flipV="1">
            <a:off x="2075779" y="4663886"/>
            <a:ext cx="0" cy="18913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7EC43C1-B40D-7091-F446-9EDEA4B66E11}"/>
              </a:ext>
            </a:extLst>
          </p:cNvPr>
          <p:cNvCxnSpPr>
            <a:cxnSpLocks/>
          </p:cNvCxnSpPr>
          <p:nvPr/>
        </p:nvCxnSpPr>
        <p:spPr>
          <a:xfrm flipV="1">
            <a:off x="7713043" y="4601520"/>
            <a:ext cx="0" cy="18913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F4CF542-AEDD-B098-C162-680274885934}"/>
              </a:ext>
            </a:extLst>
          </p:cNvPr>
          <p:cNvSpPr/>
          <p:nvPr/>
        </p:nvSpPr>
        <p:spPr>
          <a:xfrm>
            <a:off x="2075779" y="6447156"/>
            <a:ext cx="506520" cy="4571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9300"/>
              </a:highlight>
            </a:endParaRPr>
          </a:p>
        </p:txBody>
      </p:sp>
      <p:sp>
        <p:nvSpPr>
          <p:cNvPr id="27" name="Rectangle 26">
            <a:extLst>
              <a:ext uri="{FF2B5EF4-FFF2-40B4-BE49-F238E27FC236}">
                <a16:creationId xmlns:a16="http://schemas.microsoft.com/office/drawing/2014/main" id="{7FC447E0-1010-45CD-7B22-0EBC5760269E}"/>
              </a:ext>
            </a:extLst>
          </p:cNvPr>
          <p:cNvSpPr/>
          <p:nvPr/>
        </p:nvSpPr>
        <p:spPr>
          <a:xfrm>
            <a:off x="7748084" y="6401753"/>
            <a:ext cx="506520" cy="4571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9300"/>
              </a:highlight>
            </a:endParaRPr>
          </a:p>
        </p:txBody>
      </p:sp>
      <p:sp>
        <p:nvSpPr>
          <p:cNvPr id="29" name="TextBox 28">
            <a:extLst>
              <a:ext uri="{FF2B5EF4-FFF2-40B4-BE49-F238E27FC236}">
                <a16:creationId xmlns:a16="http://schemas.microsoft.com/office/drawing/2014/main" id="{B8994558-7691-5AF4-2739-5E553EA701E8}"/>
              </a:ext>
            </a:extLst>
          </p:cNvPr>
          <p:cNvSpPr txBox="1"/>
          <p:nvPr/>
        </p:nvSpPr>
        <p:spPr>
          <a:xfrm>
            <a:off x="10074203" y="6470015"/>
            <a:ext cx="1419912" cy="461665"/>
          </a:xfrm>
          <a:prstGeom prst="rect">
            <a:avLst/>
          </a:prstGeom>
          <a:noFill/>
        </p:spPr>
        <p:txBody>
          <a:bodyPr wrap="square">
            <a:spAutoFit/>
          </a:bodyPr>
          <a:lstStyle/>
          <a:p>
            <a:r>
              <a:rPr lang="en-US" sz="2400" dirty="0">
                <a:latin typeface="Gill Sans MT" panose="020B0502020104020203" pitchFamily="34" charset="77"/>
              </a:rPr>
              <a:t>Segment</a:t>
            </a:r>
          </a:p>
        </p:txBody>
      </p:sp>
      <p:sp>
        <p:nvSpPr>
          <p:cNvPr id="33" name="Rectangle 32">
            <a:extLst>
              <a:ext uri="{FF2B5EF4-FFF2-40B4-BE49-F238E27FC236}">
                <a16:creationId xmlns:a16="http://schemas.microsoft.com/office/drawing/2014/main" id="{7EDA70E2-01F9-C598-F37D-29D3E49C17EE}"/>
              </a:ext>
            </a:extLst>
          </p:cNvPr>
          <p:cNvSpPr/>
          <p:nvPr/>
        </p:nvSpPr>
        <p:spPr>
          <a:xfrm>
            <a:off x="2630798" y="6196384"/>
            <a:ext cx="506520" cy="3020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9300"/>
              </a:highlight>
            </a:endParaRPr>
          </a:p>
        </p:txBody>
      </p:sp>
      <p:sp>
        <p:nvSpPr>
          <p:cNvPr id="35" name="Rectangle 34">
            <a:extLst>
              <a:ext uri="{FF2B5EF4-FFF2-40B4-BE49-F238E27FC236}">
                <a16:creationId xmlns:a16="http://schemas.microsoft.com/office/drawing/2014/main" id="{7CA3A0CA-DC2F-CB78-1B3D-6310E868B41C}"/>
              </a:ext>
            </a:extLst>
          </p:cNvPr>
          <p:cNvSpPr/>
          <p:nvPr/>
        </p:nvSpPr>
        <p:spPr>
          <a:xfrm>
            <a:off x="8303103" y="6128147"/>
            <a:ext cx="506520" cy="32483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9300"/>
              </a:highlight>
            </a:endParaRPr>
          </a:p>
        </p:txBody>
      </p:sp>
      <p:sp>
        <p:nvSpPr>
          <p:cNvPr id="36" name="TextBox 35">
            <a:extLst>
              <a:ext uri="{FF2B5EF4-FFF2-40B4-BE49-F238E27FC236}">
                <a16:creationId xmlns:a16="http://schemas.microsoft.com/office/drawing/2014/main" id="{9E675C0A-48A0-AC6C-358C-07557DD99B23}"/>
              </a:ext>
            </a:extLst>
          </p:cNvPr>
          <p:cNvSpPr txBox="1"/>
          <p:nvPr/>
        </p:nvSpPr>
        <p:spPr>
          <a:xfrm>
            <a:off x="2189751" y="6480685"/>
            <a:ext cx="267559" cy="461665"/>
          </a:xfrm>
          <a:prstGeom prst="rect">
            <a:avLst/>
          </a:prstGeom>
          <a:noFill/>
        </p:spPr>
        <p:txBody>
          <a:bodyPr wrap="square">
            <a:spAutoFit/>
          </a:bodyPr>
          <a:lstStyle/>
          <a:p>
            <a:r>
              <a:rPr lang="en-US" sz="2400" dirty="0">
                <a:latin typeface="Gill Sans MT" panose="020B0502020104020203" pitchFamily="34" charset="77"/>
              </a:rPr>
              <a:t>1</a:t>
            </a:r>
          </a:p>
        </p:txBody>
      </p:sp>
      <p:sp>
        <p:nvSpPr>
          <p:cNvPr id="37" name="TextBox 36">
            <a:extLst>
              <a:ext uri="{FF2B5EF4-FFF2-40B4-BE49-F238E27FC236}">
                <a16:creationId xmlns:a16="http://schemas.microsoft.com/office/drawing/2014/main" id="{9D5D555A-BA1A-04C1-4C61-BFF34CBC3619}"/>
              </a:ext>
            </a:extLst>
          </p:cNvPr>
          <p:cNvSpPr txBox="1"/>
          <p:nvPr/>
        </p:nvSpPr>
        <p:spPr>
          <a:xfrm>
            <a:off x="7831748" y="6458171"/>
            <a:ext cx="267559" cy="461665"/>
          </a:xfrm>
          <a:prstGeom prst="rect">
            <a:avLst/>
          </a:prstGeom>
          <a:noFill/>
        </p:spPr>
        <p:txBody>
          <a:bodyPr wrap="square">
            <a:spAutoFit/>
          </a:bodyPr>
          <a:lstStyle/>
          <a:p>
            <a:r>
              <a:rPr lang="en-US" sz="2400" dirty="0">
                <a:latin typeface="Gill Sans MT" panose="020B0502020104020203" pitchFamily="34" charset="77"/>
              </a:rPr>
              <a:t>1</a:t>
            </a:r>
          </a:p>
        </p:txBody>
      </p:sp>
      <p:sp>
        <p:nvSpPr>
          <p:cNvPr id="38" name="TextBox 37">
            <a:extLst>
              <a:ext uri="{FF2B5EF4-FFF2-40B4-BE49-F238E27FC236}">
                <a16:creationId xmlns:a16="http://schemas.microsoft.com/office/drawing/2014/main" id="{9B6116FA-9761-7C15-DA54-3A717C62B2B2}"/>
              </a:ext>
            </a:extLst>
          </p:cNvPr>
          <p:cNvSpPr txBox="1"/>
          <p:nvPr/>
        </p:nvSpPr>
        <p:spPr>
          <a:xfrm>
            <a:off x="2753216" y="6505360"/>
            <a:ext cx="267559" cy="461665"/>
          </a:xfrm>
          <a:prstGeom prst="rect">
            <a:avLst/>
          </a:prstGeom>
          <a:noFill/>
        </p:spPr>
        <p:txBody>
          <a:bodyPr wrap="square">
            <a:spAutoFit/>
          </a:bodyPr>
          <a:lstStyle/>
          <a:p>
            <a:r>
              <a:rPr lang="en-US" sz="2400" dirty="0">
                <a:latin typeface="Gill Sans MT" panose="020B0502020104020203" pitchFamily="34" charset="77"/>
              </a:rPr>
              <a:t>2</a:t>
            </a:r>
          </a:p>
        </p:txBody>
      </p:sp>
      <p:sp>
        <p:nvSpPr>
          <p:cNvPr id="39" name="TextBox 38">
            <a:extLst>
              <a:ext uri="{FF2B5EF4-FFF2-40B4-BE49-F238E27FC236}">
                <a16:creationId xmlns:a16="http://schemas.microsoft.com/office/drawing/2014/main" id="{D3BC4ACC-310F-93AE-14D0-605656A10786}"/>
              </a:ext>
            </a:extLst>
          </p:cNvPr>
          <p:cNvSpPr txBox="1"/>
          <p:nvPr/>
        </p:nvSpPr>
        <p:spPr>
          <a:xfrm>
            <a:off x="8406804" y="6463722"/>
            <a:ext cx="267559" cy="461665"/>
          </a:xfrm>
          <a:prstGeom prst="rect">
            <a:avLst/>
          </a:prstGeom>
          <a:noFill/>
        </p:spPr>
        <p:txBody>
          <a:bodyPr wrap="square">
            <a:spAutoFit/>
          </a:bodyPr>
          <a:lstStyle/>
          <a:p>
            <a:r>
              <a:rPr lang="en-US" sz="2400" dirty="0">
                <a:latin typeface="Gill Sans MT" panose="020B0502020104020203" pitchFamily="34" charset="77"/>
              </a:rPr>
              <a:t>2</a:t>
            </a:r>
          </a:p>
        </p:txBody>
      </p:sp>
      <p:sp>
        <p:nvSpPr>
          <p:cNvPr id="40" name="TextBox 39">
            <a:extLst>
              <a:ext uri="{FF2B5EF4-FFF2-40B4-BE49-F238E27FC236}">
                <a16:creationId xmlns:a16="http://schemas.microsoft.com/office/drawing/2014/main" id="{578106C8-C7A3-37B3-C39F-CBA55BAEF83E}"/>
              </a:ext>
            </a:extLst>
          </p:cNvPr>
          <p:cNvSpPr txBox="1"/>
          <p:nvPr/>
        </p:nvSpPr>
        <p:spPr>
          <a:xfrm>
            <a:off x="3268002" y="6505360"/>
            <a:ext cx="267559" cy="461665"/>
          </a:xfrm>
          <a:prstGeom prst="rect">
            <a:avLst/>
          </a:prstGeom>
          <a:noFill/>
        </p:spPr>
        <p:txBody>
          <a:bodyPr wrap="square">
            <a:spAutoFit/>
          </a:bodyPr>
          <a:lstStyle/>
          <a:p>
            <a:r>
              <a:rPr lang="en-US" sz="2400" dirty="0">
                <a:latin typeface="Gill Sans MT" panose="020B0502020104020203" pitchFamily="34" charset="77"/>
              </a:rPr>
              <a:t>3</a:t>
            </a:r>
          </a:p>
        </p:txBody>
      </p:sp>
      <p:sp>
        <p:nvSpPr>
          <p:cNvPr id="41" name="Rectangle 40">
            <a:extLst>
              <a:ext uri="{FF2B5EF4-FFF2-40B4-BE49-F238E27FC236}">
                <a16:creationId xmlns:a16="http://schemas.microsoft.com/office/drawing/2014/main" id="{BC516928-B25B-65F7-5FBA-C4A556F01155}"/>
              </a:ext>
            </a:extLst>
          </p:cNvPr>
          <p:cNvSpPr/>
          <p:nvPr/>
        </p:nvSpPr>
        <p:spPr>
          <a:xfrm>
            <a:off x="3191555" y="5603978"/>
            <a:ext cx="506520" cy="897304"/>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9300"/>
              </a:highlight>
            </a:endParaRPr>
          </a:p>
        </p:txBody>
      </p:sp>
      <p:sp>
        <p:nvSpPr>
          <p:cNvPr id="42" name="Rectangle 41">
            <a:extLst>
              <a:ext uri="{FF2B5EF4-FFF2-40B4-BE49-F238E27FC236}">
                <a16:creationId xmlns:a16="http://schemas.microsoft.com/office/drawing/2014/main" id="{2C78B86B-44A1-9853-EAC5-ABB9C9D38C22}"/>
              </a:ext>
            </a:extLst>
          </p:cNvPr>
          <p:cNvSpPr/>
          <p:nvPr/>
        </p:nvSpPr>
        <p:spPr>
          <a:xfrm>
            <a:off x="8863860" y="5552219"/>
            <a:ext cx="506520" cy="90366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9300"/>
              </a:highlight>
            </a:endParaRPr>
          </a:p>
        </p:txBody>
      </p:sp>
      <p:sp>
        <p:nvSpPr>
          <p:cNvPr id="43" name="TextBox 42">
            <a:extLst>
              <a:ext uri="{FF2B5EF4-FFF2-40B4-BE49-F238E27FC236}">
                <a16:creationId xmlns:a16="http://schemas.microsoft.com/office/drawing/2014/main" id="{86C143BA-2769-730B-EE0D-18A4FF6CCD1F}"/>
              </a:ext>
            </a:extLst>
          </p:cNvPr>
          <p:cNvSpPr txBox="1"/>
          <p:nvPr/>
        </p:nvSpPr>
        <p:spPr>
          <a:xfrm>
            <a:off x="8983088" y="6487669"/>
            <a:ext cx="267559" cy="461665"/>
          </a:xfrm>
          <a:prstGeom prst="rect">
            <a:avLst/>
          </a:prstGeom>
          <a:noFill/>
        </p:spPr>
        <p:txBody>
          <a:bodyPr wrap="square">
            <a:spAutoFit/>
          </a:bodyPr>
          <a:lstStyle/>
          <a:p>
            <a:r>
              <a:rPr lang="en-US" sz="2400" dirty="0">
                <a:latin typeface="Gill Sans MT" panose="020B0502020104020203" pitchFamily="34" charset="77"/>
              </a:rPr>
              <a:t>3</a:t>
            </a:r>
          </a:p>
        </p:txBody>
      </p:sp>
      <p:sp>
        <p:nvSpPr>
          <p:cNvPr id="44" name="TextBox 43">
            <a:extLst>
              <a:ext uri="{FF2B5EF4-FFF2-40B4-BE49-F238E27FC236}">
                <a16:creationId xmlns:a16="http://schemas.microsoft.com/office/drawing/2014/main" id="{891086EA-7844-7EF1-0469-A9F47878376A}"/>
              </a:ext>
            </a:extLst>
          </p:cNvPr>
          <p:cNvSpPr txBox="1"/>
          <p:nvPr/>
        </p:nvSpPr>
        <p:spPr>
          <a:xfrm>
            <a:off x="3746574" y="6493240"/>
            <a:ext cx="267559" cy="461665"/>
          </a:xfrm>
          <a:prstGeom prst="rect">
            <a:avLst/>
          </a:prstGeom>
          <a:noFill/>
        </p:spPr>
        <p:txBody>
          <a:bodyPr wrap="square">
            <a:spAutoFit/>
          </a:bodyPr>
          <a:lstStyle/>
          <a:p>
            <a:r>
              <a:rPr lang="en-US" sz="2400" dirty="0">
                <a:latin typeface="Gill Sans MT" panose="020B0502020104020203" pitchFamily="34" charset="77"/>
              </a:rPr>
              <a:t>4</a:t>
            </a:r>
          </a:p>
        </p:txBody>
      </p:sp>
      <p:sp>
        <p:nvSpPr>
          <p:cNvPr id="45" name="TextBox 44">
            <a:extLst>
              <a:ext uri="{FF2B5EF4-FFF2-40B4-BE49-F238E27FC236}">
                <a16:creationId xmlns:a16="http://schemas.microsoft.com/office/drawing/2014/main" id="{82FC5DE7-BB61-CEA2-3825-E3142F8C5ECF}"/>
              </a:ext>
            </a:extLst>
          </p:cNvPr>
          <p:cNvSpPr txBox="1"/>
          <p:nvPr/>
        </p:nvSpPr>
        <p:spPr>
          <a:xfrm>
            <a:off x="9461660" y="6475549"/>
            <a:ext cx="267559" cy="461665"/>
          </a:xfrm>
          <a:prstGeom prst="rect">
            <a:avLst/>
          </a:prstGeom>
          <a:noFill/>
        </p:spPr>
        <p:txBody>
          <a:bodyPr wrap="square">
            <a:spAutoFit/>
          </a:bodyPr>
          <a:lstStyle/>
          <a:p>
            <a:r>
              <a:rPr lang="en-US" sz="2400" dirty="0">
                <a:latin typeface="Gill Sans MT" panose="020B0502020104020203" pitchFamily="34" charset="77"/>
              </a:rPr>
              <a:t>4</a:t>
            </a:r>
          </a:p>
        </p:txBody>
      </p:sp>
      <p:sp>
        <p:nvSpPr>
          <p:cNvPr id="46" name="Rectangle 45">
            <a:extLst>
              <a:ext uri="{FF2B5EF4-FFF2-40B4-BE49-F238E27FC236}">
                <a16:creationId xmlns:a16="http://schemas.microsoft.com/office/drawing/2014/main" id="{541A51CB-6075-BB84-7E32-5351CE866ADD}"/>
              </a:ext>
            </a:extLst>
          </p:cNvPr>
          <p:cNvSpPr/>
          <p:nvPr/>
        </p:nvSpPr>
        <p:spPr>
          <a:xfrm>
            <a:off x="3752312" y="4595978"/>
            <a:ext cx="506520" cy="1891762"/>
          </a:xfrm>
          <a:prstGeom prst="rect">
            <a:avLst/>
          </a:prstGeom>
          <a:solidFill>
            <a:srgbClr val="FFC0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9300"/>
              </a:highlight>
            </a:endParaRPr>
          </a:p>
        </p:txBody>
      </p:sp>
      <p:sp>
        <p:nvSpPr>
          <p:cNvPr id="47" name="Rectangle 46">
            <a:extLst>
              <a:ext uri="{FF2B5EF4-FFF2-40B4-BE49-F238E27FC236}">
                <a16:creationId xmlns:a16="http://schemas.microsoft.com/office/drawing/2014/main" id="{77CA9A02-F2AB-3171-2298-48F6EC9C9250}"/>
              </a:ext>
            </a:extLst>
          </p:cNvPr>
          <p:cNvSpPr/>
          <p:nvPr/>
        </p:nvSpPr>
        <p:spPr>
          <a:xfrm>
            <a:off x="9424617" y="4537175"/>
            <a:ext cx="506520" cy="1905162"/>
          </a:xfrm>
          <a:prstGeom prst="rect">
            <a:avLst/>
          </a:prstGeom>
          <a:solidFill>
            <a:srgbClr val="FFC0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9300"/>
              </a:highlight>
            </a:endParaRPr>
          </a:p>
        </p:txBody>
      </p:sp>
    </p:spTree>
    <p:extLst>
      <p:ext uri="{BB962C8B-B14F-4D97-AF65-F5344CB8AC3E}">
        <p14:creationId xmlns:p14="http://schemas.microsoft.com/office/powerpoint/2010/main" val="4109330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2B5A-2631-1F60-665C-C3EB3C7E67E6}"/>
              </a:ext>
            </a:extLst>
          </p:cNvPr>
          <p:cNvSpPr>
            <a:spLocks noGrp="1"/>
          </p:cNvSpPr>
          <p:nvPr>
            <p:ph type="title"/>
          </p:nvPr>
        </p:nvSpPr>
        <p:spPr/>
        <p:txBody>
          <a:bodyPr/>
          <a:lstStyle/>
          <a:p>
            <a:r>
              <a:rPr lang="en-US" sz="4000">
                <a:latin typeface="GillSans" panose="020B0502020104020203" pitchFamily="34" charset="-79"/>
                <a:cs typeface="GillSans" panose="020B0502020104020203" pitchFamily="34" charset="-79"/>
              </a:rPr>
              <a:t>Memory awareness</a:t>
            </a:r>
            <a:endParaRPr lang="en-US" sz="4000" dirty="0">
              <a:latin typeface="GillSans" panose="020B0502020104020203" pitchFamily="34" charset="-79"/>
              <a:cs typeface="GillSans" panose="020B0502020104020203" pitchFamily="34" charset="-79"/>
            </a:endParaRPr>
          </a:p>
        </p:txBody>
      </p:sp>
      <p:sp>
        <p:nvSpPr>
          <p:cNvPr id="11" name="Slide Number Placeholder 10">
            <a:extLst>
              <a:ext uri="{FF2B5EF4-FFF2-40B4-BE49-F238E27FC236}">
                <a16:creationId xmlns:a16="http://schemas.microsoft.com/office/drawing/2014/main" id="{CA703864-7D9C-1D92-49C7-D3723D377184}"/>
              </a:ext>
            </a:extLst>
          </p:cNvPr>
          <p:cNvSpPr>
            <a:spLocks noGrp="1"/>
          </p:cNvSpPr>
          <p:nvPr>
            <p:ph type="sldNum" sz="quarter" idx="12"/>
          </p:nvPr>
        </p:nvSpPr>
        <p:spPr/>
        <p:txBody>
          <a:bodyPr/>
          <a:lstStyle/>
          <a:p>
            <a:fld id="{CA914D5E-83D4-7E4C-ABA2-68309E7FC0BF}" type="slidenum">
              <a:rPr lang="en-US" smtClean="0"/>
              <a:t>17</a:t>
            </a:fld>
            <a:endParaRPr lang="en-US"/>
          </a:p>
        </p:txBody>
      </p:sp>
      <p:pic>
        <p:nvPicPr>
          <p:cNvPr id="4" name="Picture 3" descr="A picture containing text, screenshot, font, line&#10;&#10;Description automatically generated">
            <a:extLst>
              <a:ext uri="{FF2B5EF4-FFF2-40B4-BE49-F238E27FC236}">
                <a16:creationId xmlns:a16="http://schemas.microsoft.com/office/drawing/2014/main" id="{D722614B-B012-AB28-A747-2242F62F9406}"/>
              </a:ext>
            </a:extLst>
          </p:cNvPr>
          <p:cNvPicPr>
            <a:picLocks noChangeAspect="1"/>
          </p:cNvPicPr>
          <p:nvPr/>
        </p:nvPicPr>
        <p:blipFill rotWithShape="1">
          <a:blip r:embed="rId3"/>
          <a:srcRect t="47143"/>
          <a:stretch/>
        </p:blipFill>
        <p:spPr>
          <a:xfrm>
            <a:off x="1496319" y="2061937"/>
            <a:ext cx="8608473" cy="4294413"/>
          </a:xfrm>
          <a:prstGeom prst="rect">
            <a:avLst/>
          </a:prstGeom>
        </p:spPr>
      </p:pic>
    </p:spTree>
    <p:extLst>
      <p:ext uri="{BB962C8B-B14F-4D97-AF65-F5344CB8AC3E}">
        <p14:creationId xmlns:p14="http://schemas.microsoft.com/office/powerpoint/2010/main" val="3473315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E4F7DC-C65C-FC21-92BF-977A3D126F3B}"/>
              </a:ext>
            </a:extLst>
          </p:cNvPr>
          <p:cNvSpPr>
            <a:spLocks noGrp="1"/>
          </p:cNvSpPr>
          <p:nvPr>
            <p:ph idx="1"/>
          </p:nvPr>
        </p:nvSpPr>
        <p:spPr>
          <a:xfrm>
            <a:off x="648194" y="483712"/>
            <a:ext cx="10515600" cy="5572703"/>
          </a:xfrm>
        </p:spPr>
        <p:txBody>
          <a:bodyPr>
            <a:normAutofit/>
          </a:bodyPr>
          <a:lstStyle/>
          <a:p>
            <a:endParaRPr lang="en-US" dirty="0">
              <a:solidFill>
                <a:srgbClr val="212121"/>
              </a:solidFill>
              <a:latin typeface="SuisseIntl"/>
            </a:endParaRPr>
          </a:p>
          <a:p>
            <a:pPr marL="0" indent="0">
              <a:lnSpc>
                <a:spcPct val="120000"/>
              </a:lnSpc>
              <a:buNone/>
            </a:pPr>
            <a:r>
              <a:rPr lang="en-US" sz="5800" b="1" dirty="0">
                <a:effectLst/>
                <a:latin typeface="GillSansMT"/>
              </a:rPr>
              <a:t>Outline </a:t>
            </a:r>
            <a:endParaRPr lang="en-US" sz="5800" dirty="0">
              <a:effectLst/>
            </a:endParaRPr>
          </a:p>
          <a:p>
            <a:pPr>
              <a:lnSpc>
                <a:spcPct val="120000"/>
              </a:lnSpc>
            </a:pPr>
            <a:r>
              <a:rPr lang="en-US" sz="3600" dirty="0">
                <a:solidFill>
                  <a:srgbClr val="7C7C7C"/>
                </a:solidFill>
                <a:latin typeface="GillSansMT"/>
              </a:rPr>
              <a:t>Background on NVM/Phase Change Memory </a:t>
            </a:r>
          </a:p>
          <a:p>
            <a:pPr>
              <a:lnSpc>
                <a:spcPct val="120000"/>
              </a:lnSpc>
            </a:pPr>
            <a:r>
              <a:rPr lang="en-US" sz="3600" dirty="0">
                <a:solidFill>
                  <a:srgbClr val="7C7C7C"/>
                </a:solidFill>
                <a:latin typeface="GillSansMT"/>
              </a:rPr>
              <a:t>Motivation</a:t>
            </a:r>
          </a:p>
          <a:p>
            <a:pPr>
              <a:lnSpc>
                <a:spcPct val="120000"/>
              </a:lnSpc>
            </a:pPr>
            <a:r>
              <a:rPr lang="en-US" sz="3600" dirty="0">
                <a:solidFill>
                  <a:srgbClr val="FF0000"/>
                </a:solidFill>
                <a:latin typeface="GillSansMT"/>
              </a:rPr>
              <a:t>Hamming Tree Design </a:t>
            </a:r>
          </a:p>
          <a:p>
            <a:pPr>
              <a:lnSpc>
                <a:spcPct val="120000"/>
              </a:lnSpc>
            </a:pPr>
            <a:r>
              <a:rPr lang="en-US" sz="3600" dirty="0">
                <a:solidFill>
                  <a:srgbClr val="7C7C7C"/>
                </a:solidFill>
                <a:effectLst/>
                <a:latin typeface="GillSansMT"/>
              </a:rPr>
              <a:t>Evaluation Results</a:t>
            </a:r>
          </a:p>
          <a:p>
            <a:pPr>
              <a:lnSpc>
                <a:spcPct val="120000"/>
              </a:lnSpc>
            </a:pPr>
            <a:r>
              <a:rPr lang="en-US" sz="3600" dirty="0">
                <a:solidFill>
                  <a:srgbClr val="7C7C7C"/>
                </a:solidFill>
                <a:effectLst/>
                <a:latin typeface="GillSansMT"/>
              </a:rPr>
              <a:t>Conclusion </a:t>
            </a:r>
            <a:endParaRPr lang="en-US" sz="3600" dirty="0">
              <a:effectLst/>
            </a:endParaRPr>
          </a:p>
        </p:txBody>
      </p:sp>
      <p:sp>
        <p:nvSpPr>
          <p:cNvPr id="2" name="Slide Number Placeholder 1">
            <a:extLst>
              <a:ext uri="{FF2B5EF4-FFF2-40B4-BE49-F238E27FC236}">
                <a16:creationId xmlns:a16="http://schemas.microsoft.com/office/drawing/2014/main" id="{EE90B239-316A-013C-5425-D2C69B54E95E}"/>
              </a:ext>
            </a:extLst>
          </p:cNvPr>
          <p:cNvSpPr>
            <a:spLocks noGrp="1"/>
          </p:cNvSpPr>
          <p:nvPr>
            <p:ph type="sldNum" sz="quarter" idx="12"/>
          </p:nvPr>
        </p:nvSpPr>
        <p:spPr/>
        <p:txBody>
          <a:bodyPr/>
          <a:lstStyle/>
          <a:p>
            <a:fld id="{CA914D5E-83D4-7E4C-ABA2-68309E7FC0BF}" type="slidenum">
              <a:rPr lang="en-US" smtClean="0"/>
              <a:t>18</a:t>
            </a:fld>
            <a:endParaRPr lang="en-US"/>
          </a:p>
        </p:txBody>
      </p:sp>
    </p:spTree>
    <p:extLst>
      <p:ext uri="{BB962C8B-B14F-4D97-AF65-F5344CB8AC3E}">
        <p14:creationId xmlns:p14="http://schemas.microsoft.com/office/powerpoint/2010/main" val="1871489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07210B4-8944-F453-B0C1-2F5615F430FC}"/>
              </a:ext>
            </a:extLst>
          </p:cNvPr>
          <p:cNvPicPr>
            <a:picLocks noGrp="1" noChangeAspect="1"/>
          </p:cNvPicPr>
          <p:nvPr>
            <p:ph idx="1"/>
          </p:nvPr>
        </p:nvPicPr>
        <p:blipFill>
          <a:blip r:embed="rId3"/>
          <a:stretch>
            <a:fillRect/>
          </a:stretch>
        </p:blipFill>
        <p:spPr>
          <a:xfrm>
            <a:off x="7008005" y="1690688"/>
            <a:ext cx="3775202" cy="4654861"/>
          </a:xfrm>
        </p:spPr>
      </p:pic>
      <p:sp>
        <p:nvSpPr>
          <p:cNvPr id="4" name="Slide Number Placeholder 3">
            <a:extLst>
              <a:ext uri="{FF2B5EF4-FFF2-40B4-BE49-F238E27FC236}">
                <a16:creationId xmlns:a16="http://schemas.microsoft.com/office/drawing/2014/main" id="{8CDDD775-6A2A-BBEB-0E3A-16AF84055262}"/>
              </a:ext>
            </a:extLst>
          </p:cNvPr>
          <p:cNvSpPr>
            <a:spLocks noGrp="1"/>
          </p:cNvSpPr>
          <p:nvPr>
            <p:ph type="sldNum" sz="quarter" idx="12"/>
          </p:nvPr>
        </p:nvSpPr>
        <p:spPr/>
        <p:txBody>
          <a:bodyPr/>
          <a:lstStyle/>
          <a:p>
            <a:fld id="{CA914D5E-83D4-7E4C-ABA2-68309E7FC0BF}" type="slidenum">
              <a:rPr lang="en-US" smtClean="0"/>
              <a:t>19</a:t>
            </a:fld>
            <a:endParaRPr lang="en-US"/>
          </a:p>
        </p:txBody>
      </p:sp>
      <p:sp>
        <p:nvSpPr>
          <p:cNvPr id="7" name="Title 1">
            <a:extLst>
              <a:ext uri="{FF2B5EF4-FFF2-40B4-BE49-F238E27FC236}">
                <a16:creationId xmlns:a16="http://schemas.microsoft.com/office/drawing/2014/main" id="{A732E685-E6DB-EC89-F4E3-A7CFA4674C2A}"/>
              </a:ext>
            </a:extLst>
          </p:cNvPr>
          <p:cNvSpPr>
            <a:spLocks noGrp="1"/>
          </p:cNvSpPr>
          <p:nvPr>
            <p:ph type="title"/>
          </p:nvPr>
        </p:nvSpPr>
        <p:spPr>
          <a:xfrm>
            <a:off x="838200" y="365125"/>
            <a:ext cx="10515600" cy="1325563"/>
          </a:xfrm>
        </p:spPr>
        <p:txBody>
          <a:bodyPr>
            <a:normAutofit/>
          </a:bodyPr>
          <a:lstStyle/>
          <a:p>
            <a:r>
              <a:rPr lang="en-US" sz="4000" dirty="0">
                <a:latin typeface="Gill Sans MT" panose="020B0502020104020203" pitchFamily="34" charset="77"/>
              </a:rPr>
              <a:t>Hamming Tree:  System model</a:t>
            </a:r>
          </a:p>
        </p:txBody>
      </p:sp>
      <p:sp>
        <p:nvSpPr>
          <p:cNvPr id="9" name="TextBox 8">
            <a:extLst>
              <a:ext uri="{FF2B5EF4-FFF2-40B4-BE49-F238E27FC236}">
                <a16:creationId xmlns:a16="http://schemas.microsoft.com/office/drawing/2014/main" id="{7CD707F2-D5F3-46CC-53D9-D87A956E33AC}"/>
              </a:ext>
            </a:extLst>
          </p:cNvPr>
          <p:cNvSpPr txBox="1"/>
          <p:nvPr/>
        </p:nvSpPr>
        <p:spPr>
          <a:xfrm>
            <a:off x="635344" y="1690688"/>
            <a:ext cx="6277519" cy="2554545"/>
          </a:xfrm>
          <a:prstGeom prst="rect">
            <a:avLst/>
          </a:prstGeom>
          <a:noFill/>
        </p:spPr>
        <p:txBody>
          <a:bodyPr wrap="square">
            <a:spAutoFit/>
          </a:bodyPr>
          <a:lstStyle/>
          <a:p>
            <a:pPr marL="457200" indent="-457200">
              <a:buFont typeface="Arial" panose="020B0604020202020204" pitchFamily="34" charset="0"/>
              <a:buChar char="•"/>
            </a:pPr>
            <a:r>
              <a:rPr lang="en-US" sz="3200" dirty="0">
                <a:latin typeface="Gill Sans MT" panose="020B0502020104020203" pitchFamily="34" charset="77"/>
              </a:rPr>
              <a:t>Storage management layer</a:t>
            </a:r>
          </a:p>
          <a:p>
            <a:pPr marL="457200" indent="-457200">
              <a:buFont typeface="Arial" panose="020B0604020202020204" pitchFamily="34" charset="0"/>
              <a:buChar char="•"/>
            </a:pPr>
            <a:r>
              <a:rPr lang="en-US" sz="3200" dirty="0">
                <a:solidFill>
                  <a:srgbClr val="0070C0"/>
                </a:solidFill>
                <a:latin typeface="Gill Sans MT" panose="020B0502020104020203" pitchFamily="34" charset="77"/>
              </a:rPr>
              <a:t>a library </a:t>
            </a:r>
            <a:r>
              <a:rPr lang="en-US" sz="3200" dirty="0">
                <a:latin typeface="Gill Sans MT" panose="020B0502020104020203" pitchFamily="34" charset="77"/>
              </a:rPr>
              <a:t>that can be used by existing applications and data storage systems. </a:t>
            </a:r>
          </a:p>
          <a:p>
            <a:pPr marL="457200" indent="-457200">
              <a:buFont typeface="Arial" panose="020B0604020202020204" pitchFamily="34" charset="0"/>
              <a:buChar char="•"/>
            </a:pPr>
            <a:endParaRPr lang="en-US" sz="3200" dirty="0">
              <a:latin typeface="Gill Sans MT" panose="020B0502020104020203" pitchFamily="34" charset="77"/>
            </a:endParaRPr>
          </a:p>
        </p:txBody>
      </p:sp>
    </p:spTree>
    <p:extLst>
      <p:ext uri="{BB962C8B-B14F-4D97-AF65-F5344CB8AC3E}">
        <p14:creationId xmlns:p14="http://schemas.microsoft.com/office/powerpoint/2010/main" val="3925612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E4F7DC-C65C-FC21-92BF-977A3D126F3B}"/>
              </a:ext>
            </a:extLst>
          </p:cNvPr>
          <p:cNvSpPr>
            <a:spLocks noGrp="1"/>
          </p:cNvSpPr>
          <p:nvPr>
            <p:ph idx="1"/>
          </p:nvPr>
        </p:nvSpPr>
        <p:spPr>
          <a:xfrm>
            <a:off x="648194" y="483712"/>
            <a:ext cx="10515600" cy="5572703"/>
          </a:xfrm>
        </p:spPr>
        <p:txBody>
          <a:bodyPr>
            <a:normAutofit/>
          </a:bodyPr>
          <a:lstStyle/>
          <a:p>
            <a:endParaRPr lang="en-US" dirty="0">
              <a:solidFill>
                <a:srgbClr val="212121"/>
              </a:solidFill>
              <a:latin typeface="SuisseIntl"/>
            </a:endParaRPr>
          </a:p>
          <a:p>
            <a:pPr marL="0" indent="0">
              <a:lnSpc>
                <a:spcPct val="120000"/>
              </a:lnSpc>
              <a:buNone/>
            </a:pPr>
            <a:r>
              <a:rPr lang="en-US" sz="5800" b="1" dirty="0">
                <a:effectLst/>
                <a:latin typeface="GillSansMT"/>
              </a:rPr>
              <a:t>Outline </a:t>
            </a:r>
            <a:endParaRPr lang="en-US" sz="5800" dirty="0">
              <a:effectLst/>
            </a:endParaRPr>
          </a:p>
          <a:p>
            <a:pPr>
              <a:lnSpc>
                <a:spcPct val="120000"/>
              </a:lnSpc>
            </a:pPr>
            <a:r>
              <a:rPr lang="en-US" sz="3600" dirty="0">
                <a:solidFill>
                  <a:srgbClr val="FF0000"/>
                </a:solidFill>
                <a:latin typeface="GillSansMT"/>
              </a:rPr>
              <a:t>Background on NVM</a:t>
            </a:r>
          </a:p>
          <a:p>
            <a:pPr>
              <a:lnSpc>
                <a:spcPct val="120000"/>
              </a:lnSpc>
            </a:pPr>
            <a:r>
              <a:rPr lang="en-US" sz="3600" dirty="0">
                <a:solidFill>
                  <a:srgbClr val="7C7C7C"/>
                </a:solidFill>
                <a:latin typeface="GillSansMT"/>
              </a:rPr>
              <a:t>Motivation</a:t>
            </a:r>
          </a:p>
          <a:p>
            <a:pPr>
              <a:lnSpc>
                <a:spcPct val="120000"/>
              </a:lnSpc>
            </a:pPr>
            <a:r>
              <a:rPr lang="en-US" sz="3600" dirty="0">
                <a:solidFill>
                  <a:srgbClr val="7C7C7C"/>
                </a:solidFill>
                <a:latin typeface="GillSansMT"/>
              </a:rPr>
              <a:t>Hamming Tree Design </a:t>
            </a:r>
          </a:p>
          <a:p>
            <a:pPr>
              <a:lnSpc>
                <a:spcPct val="120000"/>
              </a:lnSpc>
            </a:pPr>
            <a:r>
              <a:rPr lang="en-US" sz="3600" dirty="0">
                <a:solidFill>
                  <a:srgbClr val="7C7C7C"/>
                </a:solidFill>
                <a:effectLst/>
                <a:latin typeface="GillSansMT"/>
              </a:rPr>
              <a:t>Evaluation Results</a:t>
            </a:r>
          </a:p>
          <a:p>
            <a:pPr>
              <a:lnSpc>
                <a:spcPct val="120000"/>
              </a:lnSpc>
            </a:pPr>
            <a:r>
              <a:rPr lang="en-US" sz="3600" dirty="0">
                <a:solidFill>
                  <a:srgbClr val="7C7C7C"/>
                </a:solidFill>
                <a:effectLst/>
                <a:latin typeface="GillSansMT"/>
              </a:rPr>
              <a:t>Conclusion </a:t>
            </a:r>
            <a:endParaRPr lang="en-US" sz="3600" dirty="0">
              <a:effectLst/>
            </a:endParaRPr>
          </a:p>
        </p:txBody>
      </p:sp>
      <p:sp>
        <p:nvSpPr>
          <p:cNvPr id="2" name="Slide Number Placeholder 1">
            <a:extLst>
              <a:ext uri="{FF2B5EF4-FFF2-40B4-BE49-F238E27FC236}">
                <a16:creationId xmlns:a16="http://schemas.microsoft.com/office/drawing/2014/main" id="{52498BEB-ED65-0142-308F-6575FE3FB5B0}"/>
              </a:ext>
            </a:extLst>
          </p:cNvPr>
          <p:cNvSpPr>
            <a:spLocks noGrp="1"/>
          </p:cNvSpPr>
          <p:nvPr>
            <p:ph type="sldNum" sz="quarter" idx="12"/>
          </p:nvPr>
        </p:nvSpPr>
        <p:spPr/>
        <p:txBody>
          <a:bodyPr/>
          <a:lstStyle/>
          <a:p>
            <a:fld id="{CA914D5E-83D4-7E4C-ABA2-68309E7FC0BF}" type="slidenum">
              <a:rPr lang="en-US" smtClean="0"/>
              <a:t>2</a:t>
            </a:fld>
            <a:endParaRPr lang="en-US"/>
          </a:p>
        </p:txBody>
      </p:sp>
    </p:spTree>
    <p:extLst>
      <p:ext uri="{BB962C8B-B14F-4D97-AF65-F5344CB8AC3E}">
        <p14:creationId xmlns:p14="http://schemas.microsoft.com/office/powerpoint/2010/main" val="1542694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0B5B4-D0EF-0B76-C779-AB4CA2EDCAEB}"/>
              </a:ext>
            </a:extLst>
          </p:cNvPr>
          <p:cNvSpPr>
            <a:spLocks noGrp="1"/>
          </p:cNvSpPr>
          <p:nvPr>
            <p:ph type="title"/>
          </p:nvPr>
        </p:nvSpPr>
        <p:spPr/>
        <p:txBody>
          <a:bodyPr>
            <a:normAutofit/>
          </a:bodyPr>
          <a:lstStyle/>
          <a:p>
            <a:r>
              <a:rPr lang="en-US" sz="4000" dirty="0">
                <a:latin typeface="Gill Sans MT" panose="020B0502020104020203" pitchFamily="34" charset="77"/>
              </a:rPr>
              <a:t>Hamming Tree:  A Software-level Memory Aware Technique </a:t>
            </a:r>
          </a:p>
        </p:txBody>
      </p:sp>
      <p:graphicFrame>
        <p:nvGraphicFramePr>
          <p:cNvPr id="8" name="Table 8">
            <a:extLst>
              <a:ext uri="{FF2B5EF4-FFF2-40B4-BE49-F238E27FC236}">
                <a16:creationId xmlns:a16="http://schemas.microsoft.com/office/drawing/2014/main" id="{479CE33D-DE81-5462-C92E-D960404D6716}"/>
              </a:ext>
            </a:extLst>
          </p:cNvPr>
          <p:cNvGraphicFramePr>
            <a:graphicFrameLocks noGrp="1"/>
          </p:cNvGraphicFramePr>
          <p:nvPr/>
        </p:nvGraphicFramePr>
        <p:xfrm>
          <a:off x="160308" y="3075549"/>
          <a:ext cx="2097088" cy="2926080"/>
        </p:xfrm>
        <a:graphic>
          <a:graphicData uri="http://schemas.openxmlformats.org/drawingml/2006/table">
            <a:tbl>
              <a:tblPr firstRow="1" bandRow="1">
                <a:tableStyleId>{5940675A-B579-460E-94D1-54222C63F5DA}</a:tableStyleId>
              </a:tblPr>
              <a:tblGrid>
                <a:gridCol w="299584">
                  <a:extLst>
                    <a:ext uri="{9D8B030D-6E8A-4147-A177-3AD203B41FA5}">
                      <a16:colId xmlns:a16="http://schemas.microsoft.com/office/drawing/2014/main" val="35833206"/>
                    </a:ext>
                  </a:extLst>
                </a:gridCol>
                <a:gridCol w="299584">
                  <a:extLst>
                    <a:ext uri="{9D8B030D-6E8A-4147-A177-3AD203B41FA5}">
                      <a16:colId xmlns:a16="http://schemas.microsoft.com/office/drawing/2014/main" val="3847654683"/>
                    </a:ext>
                  </a:extLst>
                </a:gridCol>
                <a:gridCol w="299584">
                  <a:extLst>
                    <a:ext uri="{9D8B030D-6E8A-4147-A177-3AD203B41FA5}">
                      <a16:colId xmlns:a16="http://schemas.microsoft.com/office/drawing/2014/main" val="2579497792"/>
                    </a:ext>
                  </a:extLst>
                </a:gridCol>
                <a:gridCol w="299584">
                  <a:extLst>
                    <a:ext uri="{9D8B030D-6E8A-4147-A177-3AD203B41FA5}">
                      <a16:colId xmlns:a16="http://schemas.microsoft.com/office/drawing/2014/main" val="3562040400"/>
                    </a:ext>
                  </a:extLst>
                </a:gridCol>
                <a:gridCol w="299584">
                  <a:extLst>
                    <a:ext uri="{9D8B030D-6E8A-4147-A177-3AD203B41FA5}">
                      <a16:colId xmlns:a16="http://schemas.microsoft.com/office/drawing/2014/main" val="2939257406"/>
                    </a:ext>
                  </a:extLst>
                </a:gridCol>
                <a:gridCol w="299584">
                  <a:extLst>
                    <a:ext uri="{9D8B030D-6E8A-4147-A177-3AD203B41FA5}">
                      <a16:colId xmlns:a16="http://schemas.microsoft.com/office/drawing/2014/main" val="551234200"/>
                    </a:ext>
                  </a:extLst>
                </a:gridCol>
                <a:gridCol w="299584">
                  <a:extLst>
                    <a:ext uri="{9D8B030D-6E8A-4147-A177-3AD203B41FA5}">
                      <a16:colId xmlns:a16="http://schemas.microsoft.com/office/drawing/2014/main" val="1378801839"/>
                    </a:ext>
                  </a:extLst>
                </a:gridCol>
              </a:tblGrid>
              <a:tr h="291713">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4">
                        <a:lumMod val="40000"/>
                        <a:lumOff val="60000"/>
                      </a:schemeClr>
                    </a:solidFill>
                  </a:tcPr>
                </a:tc>
                <a:extLst>
                  <a:ext uri="{0D108BD9-81ED-4DB2-BD59-A6C34878D82A}">
                    <a16:rowId xmlns:a16="http://schemas.microsoft.com/office/drawing/2014/main" val="1597232466"/>
                  </a:ext>
                </a:extLst>
              </a:tr>
              <a:tr h="291713">
                <a:tc>
                  <a:txBody>
                    <a:bodyPr/>
                    <a:lstStyle/>
                    <a:p>
                      <a:endParaRPr lang="en-US" dirty="0"/>
                    </a:p>
                  </a:txBody>
                  <a:tcPr>
                    <a:solidFill>
                      <a:schemeClr val="bg2">
                        <a:lumMod val="75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4023828279"/>
                  </a:ext>
                </a:extLst>
              </a:tr>
              <a:tr h="291713">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4">
                        <a:lumMod val="40000"/>
                        <a:lumOff val="60000"/>
                      </a:schemeClr>
                    </a:solidFill>
                  </a:tcPr>
                </a:tc>
                <a:extLst>
                  <a:ext uri="{0D108BD9-81ED-4DB2-BD59-A6C34878D82A}">
                    <a16:rowId xmlns:a16="http://schemas.microsoft.com/office/drawing/2014/main" val="4054329151"/>
                  </a:ext>
                </a:extLst>
              </a:tr>
              <a:tr h="291713">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1">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extLst>
                  <a:ext uri="{0D108BD9-81ED-4DB2-BD59-A6C34878D82A}">
                    <a16:rowId xmlns:a16="http://schemas.microsoft.com/office/drawing/2014/main" val="3509232316"/>
                  </a:ext>
                </a:extLst>
              </a:tr>
              <a:tr h="291713">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1">
                        <a:lumMod val="40000"/>
                        <a:lumOff val="60000"/>
                      </a:schemeClr>
                    </a:solidFill>
                  </a:tcPr>
                </a:tc>
                <a:tc>
                  <a:txBody>
                    <a:bodyPr/>
                    <a:lstStyle/>
                    <a:p>
                      <a:endParaRPr lang="en-US" dirty="0"/>
                    </a:p>
                  </a:txBody>
                  <a:tcPr>
                    <a:solidFill>
                      <a:schemeClr val="accent2">
                        <a:lumMod val="40000"/>
                        <a:lumOff val="60000"/>
                      </a:schemeClr>
                    </a:solidFill>
                  </a:tcPr>
                </a:tc>
                <a:extLst>
                  <a:ext uri="{0D108BD9-81ED-4DB2-BD59-A6C34878D82A}">
                    <a16:rowId xmlns:a16="http://schemas.microsoft.com/office/drawing/2014/main" val="3459651560"/>
                  </a:ext>
                </a:extLst>
              </a:tr>
              <a:tr h="291713">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tx2">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extLst>
                  <a:ext uri="{0D108BD9-81ED-4DB2-BD59-A6C34878D82A}">
                    <a16:rowId xmlns:a16="http://schemas.microsoft.com/office/drawing/2014/main" val="2262930145"/>
                  </a:ext>
                </a:extLst>
              </a:tr>
              <a:tr h="291713">
                <a:tc>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endParaRPr lang="en-US" dirty="0"/>
                    </a:p>
                  </a:txBody>
                  <a:tcPr>
                    <a:solidFill>
                      <a:schemeClr val="tx2">
                        <a:lumMod val="40000"/>
                        <a:lumOff val="60000"/>
                      </a:schemeClr>
                    </a:solidFill>
                  </a:tcPr>
                </a:tc>
                <a:tc>
                  <a:txBody>
                    <a:bodyPr/>
                    <a:lstStyle/>
                    <a:p>
                      <a:endParaRPr lang="en-US" dirty="0"/>
                    </a:p>
                  </a:txBody>
                  <a:tcPr>
                    <a:solidFill>
                      <a:schemeClr val="accent1">
                        <a:lumMod val="40000"/>
                        <a:lumOff val="60000"/>
                      </a:schemeClr>
                    </a:solidFill>
                  </a:tcPr>
                </a:tc>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accent2">
                        <a:lumMod val="40000"/>
                        <a:lumOff val="60000"/>
                      </a:schemeClr>
                    </a:solidFill>
                  </a:tcPr>
                </a:tc>
                <a:extLst>
                  <a:ext uri="{0D108BD9-81ED-4DB2-BD59-A6C34878D82A}">
                    <a16:rowId xmlns:a16="http://schemas.microsoft.com/office/drawing/2014/main" val="3484341264"/>
                  </a:ext>
                </a:extLst>
              </a:tr>
              <a:tr h="291713">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endParaRPr lang="en-US" dirty="0"/>
                    </a:p>
                  </a:txBody>
                  <a:tcPr>
                    <a:solidFill>
                      <a:schemeClr val="bg1">
                        <a:lumMod val="85000"/>
                      </a:schemeClr>
                    </a:solidFill>
                  </a:tcPr>
                </a:tc>
                <a:tc>
                  <a:txBody>
                    <a:bodyPr/>
                    <a:lstStyle/>
                    <a:p>
                      <a:endParaRPr lang="en-US" dirty="0"/>
                    </a:p>
                  </a:txBody>
                  <a:tcPr>
                    <a:solidFill>
                      <a:schemeClr val="accent1">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tx2">
                        <a:lumMod val="40000"/>
                        <a:lumOff val="60000"/>
                      </a:schemeClr>
                    </a:solidFill>
                  </a:tcPr>
                </a:tc>
                <a:extLst>
                  <a:ext uri="{0D108BD9-81ED-4DB2-BD59-A6C34878D82A}">
                    <a16:rowId xmlns:a16="http://schemas.microsoft.com/office/drawing/2014/main" val="1871048828"/>
                  </a:ext>
                </a:extLst>
              </a:tr>
            </a:tbl>
          </a:graphicData>
        </a:graphic>
      </p:graphicFrame>
      <p:sp>
        <p:nvSpPr>
          <p:cNvPr id="9" name="Rectangle 8">
            <a:extLst>
              <a:ext uri="{FF2B5EF4-FFF2-40B4-BE49-F238E27FC236}">
                <a16:creationId xmlns:a16="http://schemas.microsoft.com/office/drawing/2014/main" id="{DF4B1B93-EEDA-0234-644C-C6545DCA9E56}"/>
              </a:ext>
            </a:extLst>
          </p:cNvPr>
          <p:cNvSpPr/>
          <p:nvPr/>
        </p:nvSpPr>
        <p:spPr>
          <a:xfrm>
            <a:off x="160308" y="3089837"/>
            <a:ext cx="2097088" cy="3390982"/>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p:txBody>
      </p:sp>
      <p:sp>
        <p:nvSpPr>
          <p:cNvPr id="10" name="TextBox 9">
            <a:extLst>
              <a:ext uri="{FF2B5EF4-FFF2-40B4-BE49-F238E27FC236}">
                <a16:creationId xmlns:a16="http://schemas.microsoft.com/office/drawing/2014/main" id="{D907E53F-7001-F854-5B6C-62DBE6D40B6D}"/>
              </a:ext>
            </a:extLst>
          </p:cNvPr>
          <p:cNvSpPr txBox="1"/>
          <p:nvPr/>
        </p:nvSpPr>
        <p:spPr>
          <a:xfrm>
            <a:off x="1275445" y="5979614"/>
            <a:ext cx="981951" cy="523220"/>
          </a:xfrm>
          <a:prstGeom prst="rect">
            <a:avLst/>
          </a:prstGeom>
          <a:noFill/>
        </p:spPr>
        <p:txBody>
          <a:bodyPr wrap="square" rtlCol="0">
            <a:spAutoFit/>
          </a:bodyPr>
          <a:lstStyle/>
          <a:p>
            <a:r>
              <a:rPr lang="en-US" sz="2800" dirty="0">
                <a:latin typeface="Gill Sans MT" panose="020B0502020104020203" pitchFamily="34" charset="77"/>
              </a:rPr>
              <a:t>PCM</a:t>
            </a:r>
          </a:p>
        </p:txBody>
      </p:sp>
      <p:sp>
        <p:nvSpPr>
          <p:cNvPr id="122" name="Slide Number Placeholder 121">
            <a:extLst>
              <a:ext uri="{FF2B5EF4-FFF2-40B4-BE49-F238E27FC236}">
                <a16:creationId xmlns:a16="http://schemas.microsoft.com/office/drawing/2014/main" id="{C8335837-4748-EB36-AFB3-19F6D490AC63}"/>
              </a:ext>
            </a:extLst>
          </p:cNvPr>
          <p:cNvSpPr>
            <a:spLocks noGrp="1"/>
          </p:cNvSpPr>
          <p:nvPr>
            <p:ph type="sldNum" sz="quarter" idx="12"/>
          </p:nvPr>
        </p:nvSpPr>
        <p:spPr/>
        <p:txBody>
          <a:bodyPr/>
          <a:lstStyle/>
          <a:p>
            <a:fld id="{CA914D5E-83D4-7E4C-ABA2-68309E7FC0BF}" type="slidenum">
              <a:rPr lang="en-US" smtClean="0"/>
              <a:t>20</a:t>
            </a:fld>
            <a:endParaRPr lang="en-US"/>
          </a:p>
        </p:txBody>
      </p:sp>
      <p:sp>
        <p:nvSpPr>
          <p:cNvPr id="3" name="TextBox 2">
            <a:extLst>
              <a:ext uri="{FF2B5EF4-FFF2-40B4-BE49-F238E27FC236}">
                <a16:creationId xmlns:a16="http://schemas.microsoft.com/office/drawing/2014/main" id="{3BA6D68F-05DA-8512-97A4-9BDE42014930}"/>
              </a:ext>
            </a:extLst>
          </p:cNvPr>
          <p:cNvSpPr txBox="1"/>
          <p:nvPr/>
        </p:nvSpPr>
        <p:spPr>
          <a:xfrm>
            <a:off x="193886" y="1984897"/>
            <a:ext cx="2397126" cy="1015663"/>
          </a:xfrm>
          <a:prstGeom prst="rect">
            <a:avLst/>
          </a:prstGeom>
          <a:noFill/>
        </p:spPr>
        <p:txBody>
          <a:bodyPr wrap="square" rtlCol="0">
            <a:spAutoFit/>
          </a:bodyPr>
          <a:lstStyle/>
          <a:p>
            <a:pPr algn="ctr"/>
            <a:r>
              <a:rPr lang="en-US" sz="2000" dirty="0">
                <a:latin typeface="Gill Sans MT" panose="020B0502020104020203" pitchFamily="34" charset="77"/>
              </a:rPr>
              <a:t>Available/free </a:t>
            </a:r>
          </a:p>
          <a:p>
            <a:pPr algn="ctr"/>
            <a:r>
              <a:rPr lang="en-US" sz="2000" dirty="0">
                <a:latin typeface="Gill Sans MT" panose="020B0502020104020203" pitchFamily="34" charset="77"/>
              </a:rPr>
              <a:t>Memory segments </a:t>
            </a:r>
          </a:p>
          <a:p>
            <a:pPr algn="ctr"/>
            <a:r>
              <a:rPr lang="en-US" sz="2000" dirty="0">
                <a:latin typeface="Gill Sans MT" panose="020B0502020104020203" pitchFamily="34" charset="77"/>
              </a:rPr>
              <a:t>(e.g., 4KB)</a:t>
            </a:r>
          </a:p>
        </p:txBody>
      </p:sp>
    </p:spTree>
    <p:extLst>
      <p:ext uri="{BB962C8B-B14F-4D97-AF65-F5344CB8AC3E}">
        <p14:creationId xmlns:p14="http://schemas.microsoft.com/office/powerpoint/2010/main" val="1188339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0B5B4-D0EF-0B76-C779-AB4CA2EDCAEB}"/>
              </a:ext>
            </a:extLst>
          </p:cNvPr>
          <p:cNvSpPr>
            <a:spLocks noGrp="1"/>
          </p:cNvSpPr>
          <p:nvPr>
            <p:ph type="title"/>
          </p:nvPr>
        </p:nvSpPr>
        <p:spPr/>
        <p:txBody>
          <a:bodyPr>
            <a:normAutofit/>
          </a:bodyPr>
          <a:lstStyle/>
          <a:p>
            <a:r>
              <a:rPr lang="en-US" sz="4000" dirty="0">
                <a:latin typeface="Gill Sans MT" panose="020B0502020104020203" pitchFamily="34" charset="77"/>
              </a:rPr>
              <a:t>Hamming Tree:  A Software-level Memory Aware Technique</a:t>
            </a:r>
          </a:p>
        </p:txBody>
      </p:sp>
      <p:graphicFrame>
        <p:nvGraphicFramePr>
          <p:cNvPr id="8" name="Table 8">
            <a:extLst>
              <a:ext uri="{FF2B5EF4-FFF2-40B4-BE49-F238E27FC236}">
                <a16:creationId xmlns:a16="http://schemas.microsoft.com/office/drawing/2014/main" id="{479CE33D-DE81-5462-C92E-D960404D6716}"/>
              </a:ext>
            </a:extLst>
          </p:cNvPr>
          <p:cNvGraphicFramePr>
            <a:graphicFrameLocks noGrp="1"/>
          </p:cNvGraphicFramePr>
          <p:nvPr/>
        </p:nvGraphicFramePr>
        <p:xfrm>
          <a:off x="160308" y="3075549"/>
          <a:ext cx="2097088" cy="2926080"/>
        </p:xfrm>
        <a:graphic>
          <a:graphicData uri="http://schemas.openxmlformats.org/drawingml/2006/table">
            <a:tbl>
              <a:tblPr firstRow="1" bandRow="1">
                <a:tableStyleId>{5940675A-B579-460E-94D1-54222C63F5DA}</a:tableStyleId>
              </a:tblPr>
              <a:tblGrid>
                <a:gridCol w="299584">
                  <a:extLst>
                    <a:ext uri="{9D8B030D-6E8A-4147-A177-3AD203B41FA5}">
                      <a16:colId xmlns:a16="http://schemas.microsoft.com/office/drawing/2014/main" val="35833206"/>
                    </a:ext>
                  </a:extLst>
                </a:gridCol>
                <a:gridCol w="299584">
                  <a:extLst>
                    <a:ext uri="{9D8B030D-6E8A-4147-A177-3AD203B41FA5}">
                      <a16:colId xmlns:a16="http://schemas.microsoft.com/office/drawing/2014/main" val="3847654683"/>
                    </a:ext>
                  </a:extLst>
                </a:gridCol>
                <a:gridCol w="299584">
                  <a:extLst>
                    <a:ext uri="{9D8B030D-6E8A-4147-A177-3AD203B41FA5}">
                      <a16:colId xmlns:a16="http://schemas.microsoft.com/office/drawing/2014/main" val="2579497792"/>
                    </a:ext>
                  </a:extLst>
                </a:gridCol>
                <a:gridCol w="299584">
                  <a:extLst>
                    <a:ext uri="{9D8B030D-6E8A-4147-A177-3AD203B41FA5}">
                      <a16:colId xmlns:a16="http://schemas.microsoft.com/office/drawing/2014/main" val="3562040400"/>
                    </a:ext>
                  </a:extLst>
                </a:gridCol>
                <a:gridCol w="299584">
                  <a:extLst>
                    <a:ext uri="{9D8B030D-6E8A-4147-A177-3AD203B41FA5}">
                      <a16:colId xmlns:a16="http://schemas.microsoft.com/office/drawing/2014/main" val="2939257406"/>
                    </a:ext>
                  </a:extLst>
                </a:gridCol>
                <a:gridCol w="299584">
                  <a:extLst>
                    <a:ext uri="{9D8B030D-6E8A-4147-A177-3AD203B41FA5}">
                      <a16:colId xmlns:a16="http://schemas.microsoft.com/office/drawing/2014/main" val="551234200"/>
                    </a:ext>
                  </a:extLst>
                </a:gridCol>
                <a:gridCol w="299584">
                  <a:extLst>
                    <a:ext uri="{9D8B030D-6E8A-4147-A177-3AD203B41FA5}">
                      <a16:colId xmlns:a16="http://schemas.microsoft.com/office/drawing/2014/main" val="1378801839"/>
                    </a:ext>
                  </a:extLst>
                </a:gridCol>
              </a:tblGrid>
              <a:tr h="291713">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4">
                        <a:lumMod val="40000"/>
                        <a:lumOff val="60000"/>
                      </a:schemeClr>
                    </a:solidFill>
                  </a:tcPr>
                </a:tc>
                <a:extLst>
                  <a:ext uri="{0D108BD9-81ED-4DB2-BD59-A6C34878D82A}">
                    <a16:rowId xmlns:a16="http://schemas.microsoft.com/office/drawing/2014/main" val="1597232466"/>
                  </a:ext>
                </a:extLst>
              </a:tr>
              <a:tr h="291713">
                <a:tc>
                  <a:txBody>
                    <a:bodyPr/>
                    <a:lstStyle/>
                    <a:p>
                      <a:endParaRPr lang="en-US" dirty="0"/>
                    </a:p>
                  </a:txBody>
                  <a:tcPr>
                    <a:solidFill>
                      <a:schemeClr val="bg2">
                        <a:lumMod val="75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4023828279"/>
                  </a:ext>
                </a:extLst>
              </a:tr>
              <a:tr h="291713">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4">
                        <a:lumMod val="40000"/>
                        <a:lumOff val="60000"/>
                      </a:schemeClr>
                    </a:solidFill>
                  </a:tcPr>
                </a:tc>
                <a:extLst>
                  <a:ext uri="{0D108BD9-81ED-4DB2-BD59-A6C34878D82A}">
                    <a16:rowId xmlns:a16="http://schemas.microsoft.com/office/drawing/2014/main" val="4054329151"/>
                  </a:ext>
                </a:extLst>
              </a:tr>
              <a:tr h="291713">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1">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extLst>
                  <a:ext uri="{0D108BD9-81ED-4DB2-BD59-A6C34878D82A}">
                    <a16:rowId xmlns:a16="http://schemas.microsoft.com/office/drawing/2014/main" val="3509232316"/>
                  </a:ext>
                </a:extLst>
              </a:tr>
              <a:tr h="291713">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1">
                        <a:lumMod val="40000"/>
                        <a:lumOff val="60000"/>
                      </a:schemeClr>
                    </a:solidFill>
                  </a:tcPr>
                </a:tc>
                <a:tc>
                  <a:txBody>
                    <a:bodyPr/>
                    <a:lstStyle/>
                    <a:p>
                      <a:endParaRPr lang="en-US" dirty="0"/>
                    </a:p>
                  </a:txBody>
                  <a:tcPr>
                    <a:solidFill>
                      <a:schemeClr val="accent2">
                        <a:lumMod val="40000"/>
                        <a:lumOff val="60000"/>
                      </a:schemeClr>
                    </a:solidFill>
                  </a:tcPr>
                </a:tc>
                <a:extLst>
                  <a:ext uri="{0D108BD9-81ED-4DB2-BD59-A6C34878D82A}">
                    <a16:rowId xmlns:a16="http://schemas.microsoft.com/office/drawing/2014/main" val="3459651560"/>
                  </a:ext>
                </a:extLst>
              </a:tr>
              <a:tr h="291713">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tx2">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extLst>
                  <a:ext uri="{0D108BD9-81ED-4DB2-BD59-A6C34878D82A}">
                    <a16:rowId xmlns:a16="http://schemas.microsoft.com/office/drawing/2014/main" val="2262930145"/>
                  </a:ext>
                </a:extLst>
              </a:tr>
              <a:tr h="291713">
                <a:tc>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endParaRPr lang="en-US" dirty="0"/>
                    </a:p>
                  </a:txBody>
                  <a:tcPr>
                    <a:solidFill>
                      <a:schemeClr val="tx2">
                        <a:lumMod val="40000"/>
                        <a:lumOff val="60000"/>
                      </a:schemeClr>
                    </a:solidFill>
                  </a:tcPr>
                </a:tc>
                <a:tc>
                  <a:txBody>
                    <a:bodyPr/>
                    <a:lstStyle/>
                    <a:p>
                      <a:endParaRPr lang="en-US" dirty="0"/>
                    </a:p>
                  </a:txBody>
                  <a:tcPr>
                    <a:solidFill>
                      <a:schemeClr val="accent1">
                        <a:lumMod val="40000"/>
                        <a:lumOff val="60000"/>
                      </a:schemeClr>
                    </a:solidFill>
                  </a:tcPr>
                </a:tc>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accent2">
                        <a:lumMod val="40000"/>
                        <a:lumOff val="60000"/>
                      </a:schemeClr>
                    </a:solidFill>
                  </a:tcPr>
                </a:tc>
                <a:extLst>
                  <a:ext uri="{0D108BD9-81ED-4DB2-BD59-A6C34878D82A}">
                    <a16:rowId xmlns:a16="http://schemas.microsoft.com/office/drawing/2014/main" val="3484341264"/>
                  </a:ext>
                </a:extLst>
              </a:tr>
              <a:tr h="291713">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endParaRPr lang="en-US" dirty="0"/>
                    </a:p>
                  </a:txBody>
                  <a:tcPr>
                    <a:solidFill>
                      <a:schemeClr val="bg1">
                        <a:lumMod val="85000"/>
                      </a:schemeClr>
                    </a:solidFill>
                  </a:tcPr>
                </a:tc>
                <a:tc>
                  <a:txBody>
                    <a:bodyPr/>
                    <a:lstStyle/>
                    <a:p>
                      <a:endParaRPr lang="en-US" dirty="0"/>
                    </a:p>
                  </a:txBody>
                  <a:tcPr>
                    <a:solidFill>
                      <a:schemeClr val="accent1">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tx2">
                        <a:lumMod val="40000"/>
                        <a:lumOff val="60000"/>
                      </a:schemeClr>
                    </a:solidFill>
                  </a:tcPr>
                </a:tc>
                <a:extLst>
                  <a:ext uri="{0D108BD9-81ED-4DB2-BD59-A6C34878D82A}">
                    <a16:rowId xmlns:a16="http://schemas.microsoft.com/office/drawing/2014/main" val="1871048828"/>
                  </a:ext>
                </a:extLst>
              </a:tr>
            </a:tbl>
          </a:graphicData>
        </a:graphic>
      </p:graphicFrame>
      <p:sp>
        <p:nvSpPr>
          <p:cNvPr id="9" name="Rectangle 8">
            <a:extLst>
              <a:ext uri="{FF2B5EF4-FFF2-40B4-BE49-F238E27FC236}">
                <a16:creationId xmlns:a16="http://schemas.microsoft.com/office/drawing/2014/main" id="{DF4B1B93-EEDA-0234-644C-C6545DCA9E56}"/>
              </a:ext>
            </a:extLst>
          </p:cNvPr>
          <p:cNvSpPr/>
          <p:nvPr/>
        </p:nvSpPr>
        <p:spPr>
          <a:xfrm>
            <a:off x="160308" y="3089837"/>
            <a:ext cx="2097088" cy="3390982"/>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p:txBody>
      </p:sp>
      <p:sp>
        <p:nvSpPr>
          <p:cNvPr id="10" name="TextBox 9">
            <a:extLst>
              <a:ext uri="{FF2B5EF4-FFF2-40B4-BE49-F238E27FC236}">
                <a16:creationId xmlns:a16="http://schemas.microsoft.com/office/drawing/2014/main" id="{D907E53F-7001-F854-5B6C-62DBE6D40B6D}"/>
              </a:ext>
            </a:extLst>
          </p:cNvPr>
          <p:cNvSpPr txBox="1"/>
          <p:nvPr/>
        </p:nvSpPr>
        <p:spPr>
          <a:xfrm>
            <a:off x="1275445" y="5979614"/>
            <a:ext cx="981951" cy="523220"/>
          </a:xfrm>
          <a:prstGeom prst="rect">
            <a:avLst/>
          </a:prstGeom>
          <a:noFill/>
        </p:spPr>
        <p:txBody>
          <a:bodyPr wrap="square" rtlCol="0">
            <a:spAutoFit/>
          </a:bodyPr>
          <a:lstStyle/>
          <a:p>
            <a:r>
              <a:rPr lang="en-US" sz="2800" dirty="0">
                <a:latin typeface="Gill Sans MT" panose="020B0502020104020203" pitchFamily="34" charset="77"/>
              </a:rPr>
              <a:t>PCM</a:t>
            </a:r>
          </a:p>
        </p:txBody>
      </p:sp>
      <p:sp>
        <p:nvSpPr>
          <p:cNvPr id="12" name="TextBox 11">
            <a:extLst>
              <a:ext uri="{FF2B5EF4-FFF2-40B4-BE49-F238E27FC236}">
                <a16:creationId xmlns:a16="http://schemas.microsoft.com/office/drawing/2014/main" id="{26CD25B2-AE4E-BB2C-474A-D47A009DD76D}"/>
              </a:ext>
            </a:extLst>
          </p:cNvPr>
          <p:cNvSpPr txBox="1"/>
          <p:nvPr/>
        </p:nvSpPr>
        <p:spPr>
          <a:xfrm>
            <a:off x="2557433" y="3429000"/>
            <a:ext cx="1485900" cy="1200329"/>
          </a:xfrm>
          <a:prstGeom prst="rect">
            <a:avLst/>
          </a:prstGeom>
          <a:solidFill>
            <a:schemeClr val="accent5">
              <a:lumMod val="40000"/>
              <a:lumOff val="60000"/>
            </a:schemeClr>
          </a:solidFill>
        </p:spPr>
        <p:txBody>
          <a:bodyPr wrap="square" rtlCol="0">
            <a:spAutoFit/>
          </a:bodyPr>
          <a:lstStyle/>
          <a:p>
            <a:r>
              <a:rPr lang="en-US" dirty="0"/>
              <a:t>10100100101010001111010100101010101010010101</a:t>
            </a:r>
          </a:p>
        </p:txBody>
      </p:sp>
      <p:sp>
        <p:nvSpPr>
          <p:cNvPr id="13" name="TextBox 12">
            <a:extLst>
              <a:ext uri="{FF2B5EF4-FFF2-40B4-BE49-F238E27FC236}">
                <a16:creationId xmlns:a16="http://schemas.microsoft.com/office/drawing/2014/main" id="{34011A68-B815-BF97-0696-65CC7C140012}"/>
              </a:ext>
            </a:extLst>
          </p:cNvPr>
          <p:cNvSpPr txBox="1"/>
          <p:nvPr/>
        </p:nvSpPr>
        <p:spPr>
          <a:xfrm>
            <a:off x="2557433" y="5040895"/>
            <a:ext cx="1485900" cy="1200329"/>
          </a:xfrm>
          <a:prstGeom prst="rect">
            <a:avLst/>
          </a:prstGeom>
          <a:solidFill>
            <a:schemeClr val="accent2">
              <a:lumMod val="40000"/>
              <a:lumOff val="60000"/>
            </a:schemeClr>
          </a:solidFill>
        </p:spPr>
        <p:txBody>
          <a:bodyPr wrap="square" rtlCol="0">
            <a:spAutoFit/>
          </a:bodyPr>
          <a:lstStyle/>
          <a:p>
            <a:r>
              <a:rPr lang="en-US" dirty="0"/>
              <a:t>10001010101010111110101010101010101010010101</a:t>
            </a:r>
          </a:p>
        </p:txBody>
      </p:sp>
      <p:sp>
        <p:nvSpPr>
          <p:cNvPr id="3" name="Slide Number Placeholder 2">
            <a:extLst>
              <a:ext uri="{FF2B5EF4-FFF2-40B4-BE49-F238E27FC236}">
                <a16:creationId xmlns:a16="http://schemas.microsoft.com/office/drawing/2014/main" id="{0CFADA6C-EFE5-1D85-B853-A5E0C6B48836}"/>
              </a:ext>
            </a:extLst>
          </p:cNvPr>
          <p:cNvSpPr>
            <a:spLocks noGrp="1"/>
          </p:cNvSpPr>
          <p:nvPr>
            <p:ph type="sldNum" sz="quarter" idx="12"/>
          </p:nvPr>
        </p:nvSpPr>
        <p:spPr/>
        <p:txBody>
          <a:bodyPr/>
          <a:lstStyle/>
          <a:p>
            <a:fld id="{CA914D5E-83D4-7E4C-ABA2-68309E7FC0BF}" type="slidenum">
              <a:rPr lang="en-US" smtClean="0"/>
              <a:t>21</a:t>
            </a:fld>
            <a:endParaRPr lang="en-US"/>
          </a:p>
        </p:txBody>
      </p:sp>
      <p:cxnSp>
        <p:nvCxnSpPr>
          <p:cNvPr id="5" name="Straight Arrow Connector 4">
            <a:extLst>
              <a:ext uri="{FF2B5EF4-FFF2-40B4-BE49-F238E27FC236}">
                <a16:creationId xmlns:a16="http://schemas.microsoft.com/office/drawing/2014/main" id="{FE351148-12B9-4367-63E9-5E86AFD0FF1A}"/>
              </a:ext>
            </a:extLst>
          </p:cNvPr>
          <p:cNvCxnSpPr>
            <a:cxnSpLocks/>
            <a:endCxn id="12" idx="1"/>
          </p:cNvCxnSpPr>
          <p:nvPr/>
        </p:nvCxnSpPr>
        <p:spPr>
          <a:xfrm flipV="1">
            <a:off x="2128603" y="4029165"/>
            <a:ext cx="428830" cy="332973"/>
          </a:xfrm>
          <a:prstGeom prst="straightConnector1">
            <a:avLst/>
          </a:prstGeom>
          <a:ln w="5715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7" name="Straight Arrow Connector 6">
            <a:extLst>
              <a:ext uri="{FF2B5EF4-FFF2-40B4-BE49-F238E27FC236}">
                <a16:creationId xmlns:a16="http://schemas.microsoft.com/office/drawing/2014/main" id="{B1CB0203-23CF-9B69-49B4-3086F7CB4F8A}"/>
              </a:ext>
            </a:extLst>
          </p:cNvPr>
          <p:cNvCxnSpPr>
            <a:cxnSpLocks/>
          </p:cNvCxnSpPr>
          <p:nvPr/>
        </p:nvCxnSpPr>
        <p:spPr>
          <a:xfrm>
            <a:off x="2128603" y="5421121"/>
            <a:ext cx="428830" cy="200596"/>
          </a:xfrm>
          <a:prstGeom prst="straightConnector1">
            <a:avLst/>
          </a:prstGeom>
          <a:ln w="57150">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176C72C0-404C-F5F7-D41F-0AB50FF64647}"/>
              </a:ext>
            </a:extLst>
          </p:cNvPr>
          <p:cNvSpPr txBox="1"/>
          <p:nvPr/>
        </p:nvSpPr>
        <p:spPr>
          <a:xfrm>
            <a:off x="193886" y="1984897"/>
            <a:ext cx="2397126" cy="1015663"/>
          </a:xfrm>
          <a:prstGeom prst="rect">
            <a:avLst/>
          </a:prstGeom>
          <a:noFill/>
        </p:spPr>
        <p:txBody>
          <a:bodyPr wrap="square" rtlCol="0">
            <a:spAutoFit/>
          </a:bodyPr>
          <a:lstStyle/>
          <a:p>
            <a:pPr algn="ctr"/>
            <a:r>
              <a:rPr lang="en-US" sz="2000" dirty="0">
                <a:latin typeface="Gill Sans MT" panose="020B0502020104020203" pitchFamily="34" charset="77"/>
              </a:rPr>
              <a:t>Available/free </a:t>
            </a:r>
          </a:p>
          <a:p>
            <a:pPr algn="ctr"/>
            <a:r>
              <a:rPr lang="en-US" sz="2000" dirty="0">
                <a:latin typeface="Gill Sans MT" panose="020B0502020104020203" pitchFamily="34" charset="77"/>
              </a:rPr>
              <a:t>Memory segments </a:t>
            </a:r>
          </a:p>
          <a:p>
            <a:pPr algn="ctr"/>
            <a:r>
              <a:rPr lang="en-US" sz="2000" dirty="0">
                <a:latin typeface="Gill Sans MT" panose="020B0502020104020203" pitchFamily="34" charset="77"/>
              </a:rPr>
              <a:t>(e.g., 4KB)</a:t>
            </a:r>
          </a:p>
        </p:txBody>
      </p:sp>
    </p:spTree>
    <p:extLst>
      <p:ext uri="{BB962C8B-B14F-4D97-AF65-F5344CB8AC3E}">
        <p14:creationId xmlns:p14="http://schemas.microsoft.com/office/powerpoint/2010/main" val="2857157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0B5B4-D0EF-0B76-C779-AB4CA2EDCAEB}"/>
              </a:ext>
            </a:extLst>
          </p:cNvPr>
          <p:cNvSpPr>
            <a:spLocks noGrp="1"/>
          </p:cNvSpPr>
          <p:nvPr>
            <p:ph type="title"/>
          </p:nvPr>
        </p:nvSpPr>
        <p:spPr/>
        <p:txBody>
          <a:bodyPr>
            <a:normAutofit/>
          </a:bodyPr>
          <a:lstStyle/>
          <a:p>
            <a:r>
              <a:rPr lang="en-US" sz="4000" dirty="0">
                <a:solidFill>
                  <a:srgbClr val="FF0000"/>
                </a:solidFill>
                <a:latin typeface="Gill Sans MT" panose="020B0502020104020203" pitchFamily="34" charset="77"/>
              </a:rPr>
              <a:t>Hamming Tree:  A Software-level Memory Aware Technique </a:t>
            </a:r>
          </a:p>
        </p:txBody>
      </p:sp>
      <p:graphicFrame>
        <p:nvGraphicFramePr>
          <p:cNvPr id="8" name="Table 8">
            <a:extLst>
              <a:ext uri="{FF2B5EF4-FFF2-40B4-BE49-F238E27FC236}">
                <a16:creationId xmlns:a16="http://schemas.microsoft.com/office/drawing/2014/main" id="{479CE33D-DE81-5462-C92E-D960404D6716}"/>
              </a:ext>
            </a:extLst>
          </p:cNvPr>
          <p:cNvGraphicFramePr>
            <a:graphicFrameLocks noGrp="1"/>
          </p:cNvGraphicFramePr>
          <p:nvPr/>
        </p:nvGraphicFramePr>
        <p:xfrm>
          <a:off x="160308" y="3075549"/>
          <a:ext cx="2097088" cy="2926080"/>
        </p:xfrm>
        <a:graphic>
          <a:graphicData uri="http://schemas.openxmlformats.org/drawingml/2006/table">
            <a:tbl>
              <a:tblPr firstRow="1" bandRow="1">
                <a:tableStyleId>{5940675A-B579-460E-94D1-54222C63F5DA}</a:tableStyleId>
              </a:tblPr>
              <a:tblGrid>
                <a:gridCol w="299584">
                  <a:extLst>
                    <a:ext uri="{9D8B030D-6E8A-4147-A177-3AD203B41FA5}">
                      <a16:colId xmlns:a16="http://schemas.microsoft.com/office/drawing/2014/main" val="35833206"/>
                    </a:ext>
                  </a:extLst>
                </a:gridCol>
                <a:gridCol w="299584">
                  <a:extLst>
                    <a:ext uri="{9D8B030D-6E8A-4147-A177-3AD203B41FA5}">
                      <a16:colId xmlns:a16="http://schemas.microsoft.com/office/drawing/2014/main" val="3847654683"/>
                    </a:ext>
                  </a:extLst>
                </a:gridCol>
                <a:gridCol w="299584">
                  <a:extLst>
                    <a:ext uri="{9D8B030D-6E8A-4147-A177-3AD203B41FA5}">
                      <a16:colId xmlns:a16="http://schemas.microsoft.com/office/drawing/2014/main" val="2579497792"/>
                    </a:ext>
                  </a:extLst>
                </a:gridCol>
                <a:gridCol w="299584">
                  <a:extLst>
                    <a:ext uri="{9D8B030D-6E8A-4147-A177-3AD203B41FA5}">
                      <a16:colId xmlns:a16="http://schemas.microsoft.com/office/drawing/2014/main" val="3562040400"/>
                    </a:ext>
                  </a:extLst>
                </a:gridCol>
                <a:gridCol w="299584">
                  <a:extLst>
                    <a:ext uri="{9D8B030D-6E8A-4147-A177-3AD203B41FA5}">
                      <a16:colId xmlns:a16="http://schemas.microsoft.com/office/drawing/2014/main" val="2939257406"/>
                    </a:ext>
                  </a:extLst>
                </a:gridCol>
                <a:gridCol w="299584">
                  <a:extLst>
                    <a:ext uri="{9D8B030D-6E8A-4147-A177-3AD203B41FA5}">
                      <a16:colId xmlns:a16="http://schemas.microsoft.com/office/drawing/2014/main" val="551234200"/>
                    </a:ext>
                  </a:extLst>
                </a:gridCol>
                <a:gridCol w="299584">
                  <a:extLst>
                    <a:ext uri="{9D8B030D-6E8A-4147-A177-3AD203B41FA5}">
                      <a16:colId xmlns:a16="http://schemas.microsoft.com/office/drawing/2014/main" val="1378801839"/>
                    </a:ext>
                  </a:extLst>
                </a:gridCol>
              </a:tblGrid>
              <a:tr h="291713">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4">
                        <a:lumMod val="40000"/>
                        <a:lumOff val="60000"/>
                      </a:schemeClr>
                    </a:solidFill>
                  </a:tcPr>
                </a:tc>
                <a:extLst>
                  <a:ext uri="{0D108BD9-81ED-4DB2-BD59-A6C34878D82A}">
                    <a16:rowId xmlns:a16="http://schemas.microsoft.com/office/drawing/2014/main" val="1597232466"/>
                  </a:ext>
                </a:extLst>
              </a:tr>
              <a:tr h="291713">
                <a:tc>
                  <a:txBody>
                    <a:bodyPr/>
                    <a:lstStyle/>
                    <a:p>
                      <a:endParaRPr lang="en-US" dirty="0"/>
                    </a:p>
                  </a:txBody>
                  <a:tcPr>
                    <a:solidFill>
                      <a:schemeClr val="bg2">
                        <a:lumMod val="75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4023828279"/>
                  </a:ext>
                </a:extLst>
              </a:tr>
              <a:tr h="291713">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4">
                        <a:lumMod val="40000"/>
                        <a:lumOff val="60000"/>
                      </a:schemeClr>
                    </a:solidFill>
                  </a:tcPr>
                </a:tc>
                <a:extLst>
                  <a:ext uri="{0D108BD9-81ED-4DB2-BD59-A6C34878D82A}">
                    <a16:rowId xmlns:a16="http://schemas.microsoft.com/office/drawing/2014/main" val="4054329151"/>
                  </a:ext>
                </a:extLst>
              </a:tr>
              <a:tr h="291713">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1">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extLst>
                  <a:ext uri="{0D108BD9-81ED-4DB2-BD59-A6C34878D82A}">
                    <a16:rowId xmlns:a16="http://schemas.microsoft.com/office/drawing/2014/main" val="3509232316"/>
                  </a:ext>
                </a:extLst>
              </a:tr>
              <a:tr h="291713">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1">
                        <a:lumMod val="40000"/>
                        <a:lumOff val="60000"/>
                      </a:schemeClr>
                    </a:solidFill>
                  </a:tcPr>
                </a:tc>
                <a:tc>
                  <a:txBody>
                    <a:bodyPr/>
                    <a:lstStyle/>
                    <a:p>
                      <a:endParaRPr lang="en-US" dirty="0"/>
                    </a:p>
                  </a:txBody>
                  <a:tcPr>
                    <a:solidFill>
                      <a:schemeClr val="accent2">
                        <a:lumMod val="40000"/>
                        <a:lumOff val="60000"/>
                      </a:schemeClr>
                    </a:solidFill>
                  </a:tcPr>
                </a:tc>
                <a:extLst>
                  <a:ext uri="{0D108BD9-81ED-4DB2-BD59-A6C34878D82A}">
                    <a16:rowId xmlns:a16="http://schemas.microsoft.com/office/drawing/2014/main" val="3459651560"/>
                  </a:ext>
                </a:extLst>
              </a:tr>
              <a:tr h="291713">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tx2">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extLst>
                  <a:ext uri="{0D108BD9-81ED-4DB2-BD59-A6C34878D82A}">
                    <a16:rowId xmlns:a16="http://schemas.microsoft.com/office/drawing/2014/main" val="2262930145"/>
                  </a:ext>
                </a:extLst>
              </a:tr>
              <a:tr h="291713">
                <a:tc>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endParaRPr lang="en-US" dirty="0"/>
                    </a:p>
                  </a:txBody>
                  <a:tcPr>
                    <a:solidFill>
                      <a:schemeClr val="tx2">
                        <a:lumMod val="40000"/>
                        <a:lumOff val="60000"/>
                      </a:schemeClr>
                    </a:solidFill>
                  </a:tcPr>
                </a:tc>
                <a:tc>
                  <a:txBody>
                    <a:bodyPr/>
                    <a:lstStyle/>
                    <a:p>
                      <a:endParaRPr lang="en-US" dirty="0"/>
                    </a:p>
                  </a:txBody>
                  <a:tcPr>
                    <a:solidFill>
                      <a:schemeClr val="accent1">
                        <a:lumMod val="40000"/>
                        <a:lumOff val="60000"/>
                      </a:schemeClr>
                    </a:solidFill>
                  </a:tcPr>
                </a:tc>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accent2">
                        <a:lumMod val="40000"/>
                        <a:lumOff val="60000"/>
                      </a:schemeClr>
                    </a:solidFill>
                  </a:tcPr>
                </a:tc>
                <a:extLst>
                  <a:ext uri="{0D108BD9-81ED-4DB2-BD59-A6C34878D82A}">
                    <a16:rowId xmlns:a16="http://schemas.microsoft.com/office/drawing/2014/main" val="3484341264"/>
                  </a:ext>
                </a:extLst>
              </a:tr>
              <a:tr h="291713">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endParaRPr lang="en-US" dirty="0"/>
                    </a:p>
                  </a:txBody>
                  <a:tcPr>
                    <a:solidFill>
                      <a:schemeClr val="bg1">
                        <a:lumMod val="85000"/>
                      </a:schemeClr>
                    </a:solidFill>
                  </a:tcPr>
                </a:tc>
                <a:tc>
                  <a:txBody>
                    <a:bodyPr/>
                    <a:lstStyle/>
                    <a:p>
                      <a:endParaRPr lang="en-US" dirty="0"/>
                    </a:p>
                  </a:txBody>
                  <a:tcPr>
                    <a:solidFill>
                      <a:schemeClr val="accent1">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tx2">
                        <a:lumMod val="40000"/>
                        <a:lumOff val="60000"/>
                      </a:schemeClr>
                    </a:solidFill>
                  </a:tcPr>
                </a:tc>
                <a:extLst>
                  <a:ext uri="{0D108BD9-81ED-4DB2-BD59-A6C34878D82A}">
                    <a16:rowId xmlns:a16="http://schemas.microsoft.com/office/drawing/2014/main" val="1871048828"/>
                  </a:ext>
                </a:extLst>
              </a:tr>
            </a:tbl>
          </a:graphicData>
        </a:graphic>
      </p:graphicFrame>
      <p:sp>
        <p:nvSpPr>
          <p:cNvPr id="9" name="Rectangle 8">
            <a:extLst>
              <a:ext uri="{FF2B5EF4-FFF2-40B4-BE49-F238E27FC236}">
                <a16:creationId xmlns:a16="http://schemas.microsoft.com/office/drawing/2014/main" id="{DF4B1B93-EEDA-0234-644C-C6545DCA9E56}"/>
              </a:ext>
            </a:extLst>
          </p:cNvPr>
          <p:cNvSpPr/>
          <p:nvPr/>
        </p:nvSpPr>
        <p:spPr>
          <a:xfrm>
            <a:off x="160308" y="3089837"/>
            <a:ext cx="2097088" cy="3390982"/>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p:txBody>
      </p:sp>
      <p:sp>
        <p:nvSpPr>
          <p:cNvPr id="10" name="TextBox 9">
            <a:extLst>
              <a:ext uri="{FF2B5EF4-FFF2-40B4-BE49-F238E27FC236}">
                <a16:creationId xmlns:a16="http://schemas.microsoft.com/office/drawing/2014/main" id="{D907E53F-7001-F854-5B6C-62DBE6D40B6D}"/>
              </a:ext>
            </a:extLst>
          </p:cNvPr>
          <p:cNvSpPr txBox="1"/>
          <p:nvPr/>
        </p:nvSpPr>
        <p:spPr>
          <a:xfrm>
            <a:off x="1275445" y="5979614"/>
            <a:ext cx="981951" cy="523220"/>
          </a:xfrm>
          <a:prstGeom prst="rect">
            <a:avLst/>
          </a:prstGeom>
          <a:noFill/>
        </p:spPr>
        <p:txBody>
          <a:bodyPr wrap="square" rtlCol="0">
            <a:spAutoFit/>
          </a:bodyPr>
          <a:lstStyle/>
          <a:p>
            <a:r>
              <a:rPr lang="en-US" sz="2800" dirty="0">
                <a:latin typeface="Gill Sans MT" panose="020B0502020104020203" pitchFamily="34" charset="77"/>
              </a:rPr>
              <a:t>PCM</a:t>
            </a:r>
          </a:p>
        </p:txBody>
      </p:sp>
      <p:sp>
        <p:nvSpPr>
          <p:cNvPr id="11" name="TextBox 10">
            <a:extLst>
              <a:ext uri="{FF2B5EF4-FFF2-40B4-BE49-F238E27FC236}">
                <a16:creationId xmlns:a16="http://schemas.microsoft.com/office/drawing/2014/main" id="{8876503C-D0D4-EF3B-044C-D0DBE956353D}"/>
              </a:ext>
            </a:extLst>
          </p:cNvPr>
          <p:cNvSpPr txBox="1"/>
          <p:nvPr/>
        </p:nvSpPr>
        <p:spPr>
          <a:xfrm>
            <a:off x="193886" y="1984897"/>
            <a:ext cx="2397126" cy="1015663"/>
          </a:xfrm>
          <a:prstGeom prst="rect">
            <a:avLst/>
          </a:prstGeom>
          <a:noFill/>
        </p:spPr>
        <p:txBody>
          <a:bodyPr wrap="square" rtlCol="0">
            <a:spAutoFit/>
          </a:bodyPr>
          <a:lstStyle/>
          <a:p>
            <a:pPr algn="ctr"/>
            <a:r>
              <a:rPr lang="en-US" sz="2000" dirty="0">
                <a:latin typeface="Gill Sans MT" panose="020B0502020104020203" pitchFamily="34" charset="77"/>
              </a:rPr>
              <a:t>Available/free </a:t>
            </a:r>
          </a:p>
          <a:p>
            <a:pPr algn="ctr"/>
            <a:r>
              <a:rPr lang="en-US" sz="2000" dirty="0">
                <a:latin typeface="Gill Sans MT" panose="020B0502020104020203" pitchFamily="34" charset="77"/>
              </a:rPr>
              <a:t>Memory segments </a:t>
            </a:r>
          </a:p>
          <a:p>
            <a:pPr algn="ctr"/>
            <a:r>
              <a:rPr lang="en-US" sz="2000" dirty="0">
                <a:latin typeface="Gill Sans MT" panose="020B0502020104020203" pitchFamily="34" charset="77"/>
              </a:rPr>
              <a:t>(e.g., 4KB)</a:t>
            </a:r>
          </a:p>
        </p:txBody>
      </p:sp>
      <p:sp>
        <p:nvSpPr>
          <p:cNvPr id="12" name="TextBox 11">
            <a:extLst>
              <a:ext uri="{FF2B5EF4-FFF2-40B4-BE49-F238E27FC236}">
                <a16:creationId xmlns:a16="http://schemas.microsoft.com/office/drawing/2014/main" id="{26CD25B2-AE4E-BB2C-474A-D47A009DD76D}"/>
              </a:ext>
            </a:extLst>
          </p:cNvPr>
          <p:cNvSpPr txBox="1"/>
          <p:nvPr/>
        </p:nvSpPr>
        <p:spPr>
          <a:xfrm>
            <a:off x="2557433" y="3429000"/>
            <a:ext cx="1485900" cy="1200329"/>
          </a:xfrm>
          <a:prstGeom prst="rect">
            <a:avLst/>
          </a:prstGeom>
          <a:solidFill>
            <a:schemeClr val="accent5">
              <a:lumMod val="40000"/>
              <a:lumOff val="60000"/>
            </a:schemeClr>
          </a:solidFill>
        </p:spPr>
        <p:txBody>
          <a:bodyPr wrap="square" rtlCol="0">
            <a:spAutoFit/>
          </a:bodyPr>
          <a:lstStyle/>
          <a:p>
            <a:r>
              <a:rPr lang="en-US" dirty="0"/>
              <a:t>10100100101010001111010100101010101010010101</a:t>
            </a:r>
          </a:p>
        </p:txBody>
      </p:sp>
      <p:sp>
        <p:nvSpPr>
          <p:cNvPr id="13" name="TextBox 12">
            <a:extLst>
              <a:ext uri="{FF2B5EF4-FFF2-40B4-BE49-F238E27FC236}">
                <a16:creationId xmlns:a16="http://schemas.microsoft.com/office/drawing/2014/main" id="{34011A68-B815-BF97-0696-65CC7C140012}"/>
              </a:ext>
            </a:extLst>
          </p:cNvPr>
          <p:cNvSpPr txBox="1"/>
          <p:nvPr/>
        </p:nvSpPr>
        <p:spPr>
          <a:xfrm>
            <a:off x="2557433" y="5040895"/>
            <a:ext cx="1485900" cy="1200329"/>
          </a:xfrm>
          <a:prstGeom prst="rect">
            <a:avLst/>
          </a:prstGeom>
          <a:solidFill>
            <a:schemeClr val="accent2">
              <a:lumMod val="40000"/>
              <a:lumOff val="60000"/>
            </a:schemeClr>
          </a:solidFill>
        </p:spPr>
        <p:txBody>
          <a:bodyPr wrap="square" rtlCol="0">
            <a:spAutoFit/>
          </a:bodyPr>
          <a:lstStyle/>
          <a:p>
            <a:r>
              <a:rPr lang="en-US" dirty="0"/>
              <a:t>10001010101010111110101010101010101010010101</a:t>
            </a:r>
          </a:p>
        </p:txBody>
      </p:sp>
      <p:cxnSp>
        <p:nvCxnSpPr>
          <p:cNvPr id="118" name="Straight Arrow Connector 117">
            <a:extLst>
              <a:ext uri="{FF2B5EF4-FFF2-40B4-BE49-F238E27FC236}">
                <a16:creationId xmlns:a16="http://schemas.microsoft.com/office/drawing/2014/main" id="{4A118BB4-1F2D-75DC-106A-735E12691CA2}"/>
              </a:ext>
            </a:extLst>
          </p:cNvPr>
          <p:cNvCxnSpPr>
            <a:cxnSpLocks/>
          </p:cNvCxnSpPr>
          <p:nvPr/>
        </p:nvCxnSpPr>
        <p:spPr>
          <a:xfrm>
            <a:off x="3786158" y="4785328"/>
            <a:ext cx="1427347" cy="0"/>
          </a:xfrm>
          <a:prstGeom prst="straightConnector1">
            <a:avLst/>
          </a:prstGeom>
          <a:ln w="57150">
            <a:solidFill>
              <a:schemeClr val="tx1"/>
            </a:solidFill>
            <a:tailEnd type="triangle"/>
          </a:ln>
        </p:spPr>
        <p:style>
          <a:lnRef idx="3">
            <a:schemeClr val="accent2"/>
          </a:lnRef>
          <a:fillRef idx="0">
            <a:schemeClr val="accent2"/>
          </a:fillRef>
          <a:effectRef idx="2">
            <a:schemeClr val="accent2"/>
          </a:effectRef>
          <a:fontRef idx="minor">
            <a:schemeClr val="tx1"/>
          </a:fontRef>
        </p:style>
      </p:cxnSp>
      <p:grpSp>
        <p:nvGrpSpPr>
          <p:cNvPr id="37" name="Group 36">
            <a:extLst>
              <a:ext uri="{FF2B5EF4-FFF2-40B4-BE49-F238E27FC236}">
                <a16:creationId xmlns:a16="http://schemas.microsoft.com/office/drawing/2014/main" id="{0F45A88C-292A-2500-6C6D-27972F033E21}"/>
              </a:ext>
            </a:extLst>
          </p:cNvPr>
          <p:cNvGrpSpPr/>
          <p:nvPr/>
        </p:nvGrpSpPr>
        <p:grpSpPr>
          <a:xfrm>
            <a:off x="5213505" y="2072672"/>
            <a:ext cx="3744758" cy="3785199"/>
            <a:chOff x="5399349" y="2801553"/>
            <a:chExt cx="2075559" cy="3529009"/>
          </a:xfrm>
        </p:grpSpPr>
        <p:sp>
          <p:nvSpPr>
            <p:cNvPr id="38" name="Rounded Rectangle 37">
              <a:extLst>
                <a:ext uri="{FF2B5EF4-FFF2-40B4-BE49-F238E27FC236}">
                  <a16:creationId xmlns:a16="http://schemas.microsoft.com/office/drawing/2014/main" id="{4D33C373-A567-63CC-2F71-80E5E19CF7E9}"/>
                </a:ext>
              </a:extLst>
            </p:cNvPr>
            <p:cNvSpPr/>
            <p:nvPr/>
          </p:nvSpPr>
          <p:spPr>
            <a:xfrm>
              <a:off x="5459346" y="2801553"/>
              <a:ext cx="1955566" cy="3529009"/>
            </a:xfrm>
            <a:prstGeom prst="roundRect">
              <a:avLst/>
            </a:prstGeom>
            <a:solidFill>
              <a:srgbClr val="FFC000">
                <a:alpha val="47126"/>
              </a:srgbClr>
            </a:solidFill>
            <a:ln>
              <a:solidFill>
                <a:schemeClr val="accent1">
                  <a:shade val="50000"/>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D7BA04BC-5191-6938-BA4F-47545A5E5246}"/>
                </a:ext>
              </a:extLst>
            </p:cNvPr>
            <p:cNvSpPr txBox="1"/>
            <p:nvPr/>
          </p:nvSpPr>
          <p:spPr>
            <a:xfrm>
              <a:off x="5399349" y="2947677"/>
              <a:ext cx="2075559" cy="373030"/>
            </a:xfrm>
            <a:prstGeom prst="rect">
              <a:avLst/>
            </a:prstGeom>
            <a:noFill/>
          </p:spPr>
          <p:txBody>
            <a:bodyPr wrap="square" rtlCol="0">
              <a:spAutoFit/>
            </a:bodyPr>
            <a:lstStyle/>
            <a:p>
              <a:pPr algn="ctr"/>
              <a:r>
                <a:rPr lang="en-US" sz="2000" dirty="0">
                  <a:latin typeface="Gill Sans MT" panose="020B0502020104020203" pitchFamily="34" charset="77"/>
                </a:rPr>
                <a:t>A </a:t>
              </a:r>
              <a:r>
                <a:rPr lang="en-US" sz="2000" dirty="0">
                  <a:solidFill>
                    <a:srgbClr val="FF0000"/>
                  </a:solidFill>
                  <a:latin typeface="Gill Sans MT" panose="020B0502020104020203" pitchFamily="34" charset="77"/>
                </a:rPr>
                <a:t>map</a:t>
              </a:r>
              <a:r>
                <a:rPr lang="en-US" sz="2000" dirty="0">
                  <a:latin typeface="Gill Sans MT" panose="020B0502020104020203" pitchFamily="34" charset="77"/>
                </a:rPr>
                <a:t> of free memory segments</a:t>
              </a:r>
            </a:p>
          </p:txBody>
        </p:sp>
      </p:grpSp>
      <p:sp>
        <p:nvSpPr>
          <p:cNvPr id="4" name="Oval 3">
            <a:extLst>
              <a:ext uri="{FF2B5EF4-FFF2-40B4-BE49-F238E27FC236}">
                <a16:creationId xmlns:a16="http://schemas.microsoft.com/office/drawing/2014/main" id="{1D2E9846-6F4E-055C-DDE6-2E4F23E4F8E0}"/>
              </a:ext>
            </a:extLst>
          </p:cNvPr>
          <p:cNvSpPr/>
          <p:nvPr/>
        </p:nvSpPr>
        <p:spPr>
          <a:xfrm>
            <a:off x="6931098" y="2661156"/>
            <a:ext cx="332901" cy="319358"/>
          </a:xfrm>
          <a:prstGeom prst="ellipse">
            <a:avLst/>
          </a:prstGeom>
          <a:solidFill>
            <a:srgbClr val="FFFD78"/>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Oval 4">
            <a:extLst>
              <a:ext uri="{FF2B5EF4-FFF2-40B4-BE49-F238E27FC236}">
                <a16:creationId xmlns:a16="http://schemas.microsoft.com/office/drawing/2014/main" id="{40DD4DAF-2DB7-33D3-0FA4-D65B594A5660}"/>
              </a:ext>
            </a:extLst>
          </p:cNvPr>
          <p:cNvSpPr/>
          <p:nvPr/>
        </p:nvSpPr>
        <p:spPr>
          <a:xfrm>
            <a:off x="5872983" y="3109642"/>
            <a:ext cx="332901" cy="319358"/>
          </a:xfrm>
          <a:prstGeom prst="ellipse">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id="{E3152ED4-D204-BC35-F415-CD60D8F2CB75}"/>
              </a:ext>
            </a:extLst>
          </p:cNvPr>
          <p:cNvSpPr/>
          <p:nvPr/>
        </p:nvSpPr>
        <p:spPr>
          <a:xfrm>
            <a:off x="6931098" y="3109642"/>
            <a:ext cx="332901" cy="319358"/>
          </a:xfrm>
          <a:prstGeom prst="ellipse">
            <a:avLst/>
          </a:prstGeom>
          <a:solidFill>
            <a:srgbClr val="D5FC79"/>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Oval 6">
            <a:extLst>
              <a:ext uri="{FF2B5EF4-FFF2-40B4-BE49-F238E27FC236}">
                <a16:creationId xmlns:a16="http://schemas.microsoft.com/office/drawing/2014/main" id="{C079D741-5C17-689D-1EB9-C136C356B0A2}"/>
              </a:ext>
            </a:extLst>
          </p:cNvPr>
          <p:cNvSpPr/>
          <p:nvPr/>
        </p:nvSpPr>
        <p:spPr>
          <a:xfrm>
            <a:off x="7989213" y="3092838"/>
            <a:ext cx="332901" cy="319358"/>
          </a:xfrm>
          <a:prstGeom prst="ellipse">
            <a:avLst/>
          </a:prstGeom>
          <a:solidFill>
            <a:srgbClr val="FF9300">
              <a:alpha val="94902"/>
            </a:srgb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id="{AAF3817C-ED88-F3C7-A2BD-0000377BE2B6}"/>
              </a:ext>
            </a:extLst>
          </p:cNvPr>
          <p:cNvSpPr/>
          <p:nvPr/>
        </p:nvSpPr>
        <p:spPr>
          <a:xfrm>
            <a:off x="5441686" y="3877405"/>
            <a:ext cx="332901" cy="319358"/>
          </a:xfrm>
          <a:prstGeom prst="ellipse">
            <a:avLst/>
          </a:prstGeom>
          <a:solidFill>
            <a:srgbClr val="521B93"/>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D20E126F-B7B3-C4BB-084C-0CF5829A7356}"/>
              </a:ext>
            </a:extLst>
          </p:cNvPr>
          <p:cNvSpPr/>
          <p:nvPr/>
        </p:nvSpPr>
        <p:spPr>
          <a:xfrm>
            <a:off x="5858695" y="3877405"/>
            <a:ext cx="332901" cy="319358"/>
          </a:xfrm>
          <a:prstGeom prst="ellipse">
            <a:avLst/>
          </a:prstGeom>
          <a:solidFill>
            <a:srgbClr val="521B93"/>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id="{E0B3E68D-3609-2375-16A9-21AB30597663}"/>
              </a:ext>
            </a:extLst>
          </p:cNvPr>
          <p:cNvSpPr/>
          <p:nvPr/>
        </p:nvSpPr>
        <p:spPr>
          <a:xfrm>
            <a:off x="6275704" y="3877405"/>
            <a:ext cx="332901" cy="319358"/>
          </a:xfrm>
          <a:prstGeom prst="ellipse">
            <a:avLst/>
          </a:prstGeom>
          <a:solidFill>
            <a:srgbClr val="9437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Oval 21">
            <a:extLst>
              <a:ext uri="{FF2B5EF4-FFF2-40B4-BE49-F238E27FC236}">
                <a16:creationId xmlns:a16="http://schemas.microsoft.com/office/drawing/2014/main" id="{D66C8B57-9960-639D-B691-78DA35100B70}"/>
              </a:ext>
            </a:extLst>
          </p:cNvPr>
          <p:cNvSpPr/>
          <p:nvPr/>
        </p:nvSpPr>
        <p:spPr>
          <a:xfrm>
            <a:off x="6750943" y="3875591"/>
            <a:ext cx="332901" cy="319358"/>
          </a:xfrm>
          <a:prstGeom prst="ellipse">
            <a:avLst/>
          </a:prstGeom>
          <a:solidFill>
            <a:srgbClr val="00FA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Oval 23">
            <a:extLst>
              <a:ext uri="{FF2B5EF4-FFF2-40B4-BE49-F238E27FC236}">
                <a16:creationId xmlns:a16="http://schemas.microsoft.com/office/drawing/2014/main" id="{71DA448D-32F5-8903-6917-CA987E3C2B18}"/>
              </a:ext>
            </a:extLst>
          </p:cNvPr>
          <p:cNvSpPr/>
          <p:nvPr/>
        </p:nvSpPr>
        <p:spPr>
          <a:xfrm>
            <a:off x="7167952" y="3875591"/>
            <a:ext cx="332901" cy="319358"/>
          </a:xfrm>
          <a:prstGeom prst="ellipse">
            <a:avLst/>
          </a:prstGeom>
          <a:solidFill>
            <a:srgbClr val="00FA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Oval 25">
            <a:extLst>
              <a:ext uri="{FF2B5EF4-FFF2-40B4-BE49-F238E27FC236}">
                <a16:creationId xmlns:a16="http://schemas.microsoft.com/office/drawing/2014/main" id="{5245D882-91B1-767F-1451-1BD53C18689D}"/>
              </a:ext>
            </a:extLst>
          </p:cNvPr>
          <p:cNvSpPr/>
          <p:nvPr/>
        </p:nvSpPr>
        <p:spPr>
          <a:xfrm>
            <a:off x="7819792" y="3875591"/>
            <a:ext cx="332901" cy="319358"/>
          </a:xfrm>
          <a:prstGeom prst="ellipse">
            <a:avLst/>
          </a:prstGeom>
          <a:solidFill>
            <a:srgbClr val="FF9300">
              <a:alpha val="81176"/>
            </a:srgb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Oval 27">
            <a:extLst>
              <a:ext uri="{FF2B5EF4-FFF2-40B4-BE49-F238E27FC236}">
                <a16:creationId xmlns:a16="http://schemas.microsoft.com/office/drawing/2014/main" id="{A792F7A2-F771-D137-CA3C-CF10E5DD04C0}"/>
              </a:ext>
            </a:extLst>
          </p:cNvPr>
          <p:cNvSpPr/>
          <p:nvPr/>
        </p:nvSpPr>
        <p:spPr>
          <a:xfrm>
            <a:off x="8236801" y="3875591"/>
            <a:ext cx="332901" cy="319358"/>
          </a:xfrm>
          <a:prstGeom prst="ellipse">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26D3E372-2708-CD82-44EA-903AE70E01C2}"/>
              </a:ext>
            </a:extLst>
          </p:cNvPr>
          <p:cNvCxnSpPr>
            <a:cxnSpLocks/>
            <a:stCxn id="4" idx="3"/>
            <a:endCxn id="5" idx="0"/>
          </p:cNvCxnSpPr>
          <p:nvPr/>
        </p:nvCxnSpPr>
        <p:spPr>
          <a:xfrm flipH="1">
            <a:off x="6039434" y="2933745"/>
            <a:ext cx="940416" cy="175897"/>
          </a:xfrm>
          <a:prstGeom prst="line">
            <a:avLst/>
          </a:prstGeom>
          <a:ln w="28575">
            <a:solidFill>
              <a:schemeClr val="tx1"/>
            </a:solidFill>
          </a:ln>
        </p:spPr>
        <p:style>
          <a:lnRef idx="3">
            <a:schemeClr val="accent1"/>
          </a:lnRef>
          <a:fillRef idx="0">
            <a:schemeClr val="accent1"/>
          </a:fillRef>
          <a:effectRef idx="2">
            <a:schemeClr val="accent1"/>
          </a:effectRef>
          <a:fontRef idx="minor">
            <a:schemeClr val="tx1"/>
          </a:fontRef>
        </p:style>
      </p:cxnSp>
      <p:cxnSp>
        <p:nvCxnSpPr>
          <p:cNvPr id="52" name="Straight Connector 51">
            <a:extLst>
              <a:ext uri="{FF2B5EF4-FFF2-40B4-BE49-F238E27FC236}">
                <a16:creationId xmlns:a16="http://schemas.microsoft.com/office/drawing/2014/main" id="{A85010CA-DB46-56FF-5588-33DED1F58C1F}"/>
              </a:ext>
            </a:extLst>
          </p:cNvPr>
          <p:cNvCxnSpPr>
            <a:cxnSpLocks/>
            <a:stCxn id="4" idx="4"/>
            <a:endCxn id="6" idx="0"/>
          </p:cNvCxnSpPr>
          <p:nvPr/>
        </p:nvCxnSpPr>
        <p:spPr>
          <a:xfrm>
            <a:off x="7097549" y="2980514"/>
            <a:ext cx="0" cy="129128"/>
          </a:xfrm>
          <a:prstGeom prst="line">
            <a:avLst/>
          </a:prstGeom>
          <a:ln w="28575">
            <a:solidFill>
              <a:schemeClr val="tx1"/>
            </a:solidFill>
          </a:ln>
        </p:spPr>
        <p:style>
          <a:lnRef idx="3">
            <a:schemeClr val="accent1"/>
          </a:lnRef>
          <a:fillRef idx="0">
            <a:schemeClr val="accent1"/>
          </a:fillRef>
          <a:effectRef idx="2">
            <a:schemeClr val="accent1"/>
          </a:effectRef>
          <a:fontRef idx="minor">
            <a:schemeClr val="tx1"/>
          </a:fontRef>
        </p:style>
      </p:cxnSp>
      <p:cxnSp>
        <p:nvCxnSpPr>
          <p:cNvPr id="59" name="Straight Connector 58">
            <a:extLst>
              <a:ext uri="{FF2B5EF4-FFF2-40B4-BE49-F238E27FC236}">
                <a16:creationId xmlns:a16="http://schemas.microsoft.com/office/drawing/2014/main" id="{F8BA03AA-4BA5-ABF2-0F62-D47FD0113D5D}"/>
              </a:ext>
            </a:extLst>
          </p:cNvPr>
          <p:cNvCxnSpPr>
            <a:cxnSpLocks/>
            <a:stCxn id="4" idx="5"/>
            <a:endCxn id="7" idx="0"/>
          </p:cNvCxnSpPr>
          <p:nvPr/>
        </p:nvCxnSpPr>
        <p:spPr>
          <a:xfrm>
            <a:off x="7215247" y="2933745"/>
            <a:ext cx="940417" cy="159093"/>
          </a:xfrm>
          <a:prstGeom prst="line">
            <a:avLst/>
          </a:prstGeom>
          <a:ln w="28575">
            <a:solidFill>
              <a:schemeClr val="tx1"/>
            </a:solidFill>
          </a:ln>
        </p:spPr>
        <p:style>
          <a:lnRef idx="3">
            <a:schemeClr val="accent1"/>
          </a:lnRef>
          <a:fillRef idx="0">
            <a:schemeClr val="accent1"/>
          </a:fillRef>
          <a:effectRef idx="2">
            <a:schemeClr val="accent1"/>
          </a:effectRef>
          <a:fontRef idx="minor">
            <a:schemeClr val="tx1"/>
          </a:fontRef>
        </p:style>
      </p:cxnSp>
      <p:cxnSp>
        <p:nvCxnSpPr>
          <p:cNvPr id="66" name="Straight Connector 65">
            <a:extLst>
              <a:ext uri="{FF2B5EF4-FFF2-40B4-BE49-F238E27FC236}">
                <a16:creationId xmlns:a16="http://schemas.microsoft.com/office/drawing/2014/main" id="{A89480AA-FD72-1CC8-8F24-52ADB3C01D5C}"/>
              </a:ext>
            </a:extLst>
          </p:cNvPr>
          <p:cNvCxnSpPr>
            <a:cxnSpLocks/>
            <a:stCxn id="14" idx="0"/>
            <a:endCxn id="5" idx="4"/>
          </p:cNvCxnSpPr>
          <p:nvPr/>
        </p:nvCxnSpPr>
        <p:spPr>
          <a:xfrm flipV="1">
            <a:off x="5608137" y="3429000"/>
            <a:ext cx="431297" cy="448405"/>
          </a:xfrm>
          <a:prstGeom prst="line">
            <a:avLst/>
          </a:prstGeom>
          <a:ln w="28575">
            <a:solidFill>
              <a:schemeClr val="tx1"/>
            </a:solidFill>
          </a:ln>
        </p:spPr>
        <p:style>
          <a:lnRef idx="3">
            <a:schemeClr val="accent1"/>
          </a:lnRef>
          <a:fillRef idx="0">
            <a:schemeClr val="accent1"/>
          </a:fillRef>
          <a:effectRef idx="2">
            <a:schemeClr val="accent1"/>
          </a:effectRef>
          <a:fontRef idx="minor">
            <a:schemeClr val="tx1"/>
          </a:fontRef>
        </p:style>
      </p:cxnSp>
      <p:cxnSp>
        <p:nvCxnSpPr>
          <p:cNvPr id="75" name="Straight Connector 74">
            <a:extLst>
              <a:ext uri="{FF2B5EF4-FFF2-40B4-BE49-F238E27FC236}">
                <a16:creationId xmlns:a16="http://schemas.microsoft.com/office/drawing/2014/main" id="{363C3CC9-5884-1C5A-53A8-6B64354F2D06}"/>
              </a:ext>
            </a:extLst>
          </p:cNvPr>
          <p:cNvCxnSpPr>
            <a:cxnSpLocks/>
            <a:stCxn id="15" idx="0"/>
            <a:endCxn id="5" idx="4"/>
          </p:cNvCxnSpPr>
          <p:nvPr/>
        </p:nvCxnSpPr>
        <p:spPr>
          <a:xfrm flipV="1">
            <a:off x="6025146" y="3429000"/>
            <a:ext cx="14288" cy="448405"/>
          </a:xfrm>
          <a:prstGeom prst="line">
            <a:avLst/>
          </a:prstGeom>
          <a:ln w="28575">
            <a:solidFill>
              <a:schemeClr val="tx1"/>
            </a:solidFill>
          </a:ln>
        </p:spPr>
        <p:style>
          <a:lnRef idx="3">
            <a:schemeClr val="accent1"/>
          </a:lnRef>
          <a:fillRef idx="0">
            <a:schemeClr val="accent1"/>
          </a:fillRef>
          <a:effectRef idx="2">
            <a:schemeClr val="accent1"/>
          </a:effectRef>
          <a:fontRef idx="minor">
            <a:schemeClr val="tx1"/>
          </a:fontRef>
        </p:style>
      </p:cxnSp>
      <p:cxnSp>
        <p:nvCxnSpPr>
          <p:cNvPr id="78" name="Straight Connector 77">
            <a:extLst>
              <a:ext uri="{FF2B5EF4-FFF2-40B4-BE49-F238E27FC236}">
                <a16:creationId xmlns:a16="http://schemas.microsoft.com/office/drawing/2014/main" id="{5843D758-C57D-4B09-1E56-9372DBCCF580}"/>
              </a:ext>
            </a:extLst>
          </p:cNvPr>
          <p:cNvCxnSpPr>
            <a:cxnSpLocks/>
            <a:stCxn id="17" idx="0"/>
            <a:endCxn id="5" idx="4"/>
          </p:cNvCxnSpPr>
          <p:nvPr/>
        </p:nvCxnSpPr>
        <p:spPr>
          <a:xfrm flipH="1" flipV="1">
            <a:off x="6039434" y="3429000"/>
            <a:ext cx="402721" cy="448405"/>
          </a:xfrm>
          <a:prstGeom prst="line">
            <a:avLst/>
          </a:prstGeom>
          <a:ln w="28575">
            <a:solidFill>
              <a:schemeClr val="tx1"/>
            </a:solidFill>
          </a:ln>
        </p:spPr>
        <p:style>
          <a:lnRef idx="3">
            <a:schemeClr val="accent1"/>
          </a:lnRef>
          <a:fillRef idx="0">
            <a:schemeClr val="accent1"/>
          </a:fillRef>
          <a:effectRef idx="2">
            <a:schemeClr val="accent1"/>
          </a:effectRef>
          <a:fontRef idx="minor">
            <a:schemeClr val="tx1"/>
          </a:fontRef>
        </p:style>
      </p:cxnSp>
      <p:cxnSp>
        <p:nvCxnSpPr>
          <p:cNvPr id="81" name="Straight Connector 80">
            <a:extLst>
              <a:ext uri="{FF2B5EF4-FFF2-40B4-BE49-F238E27FC236}">
                <a16:creationId xmlns:a16="http://schemas.microsoft.com/office/drawing/2014/main" id="{BCB4DD08-5EC5-6405-1093-A64A315E6212}"/>
              </a:ext>
            </a:extLst>
          </p:cNvPr>
          <p:cNvCxnSpPr>
            <a:cxnSpLocks/>
            <a:stCxn id="22" idx="0"/>
            <a:endCxn id="6" idx="4"/>
          </p:cNvCxnSpPr>
          <p:nvPr/>
        </p:nvCxnSpPr>
        <p:spPr>
          <a:xfrm flipV="1">
            <a:off x="6917394" y="3429000"/>
            <a:ext cx="180155" cy="446591"/>
          </a:xfrm>
          <a:prstGeom prst="line">
            <a:avLst/>
          </a:prstGeom>
          <a:ln w="28575">
            <a:solidFill>
              <a:schemeClr val="tx1"/>
            </a:solidFill>
          </a:ln>
        </p:spPr>
        <p:style>
          <a:lnRef idx="3">
            <a:schemeClr val="accent1"/>
          </a:lnRef>
          <a:fillRef idx="0">
            <a:schemeClr val="accent1"/>
          </a:fillRef>
          <a:effectRef idx="2">
            <a:schemeClr val="accent1"/>
          </a:effectRef>
          <a:fontRef idx="minor">
            <a:schemeClr val="tx1"/>
          </a:fontRef>
        </p:style>
      </p:cxnSp>
      <p:cxnSp>
        <p:nvCxnSpPr>
          <p:cNvPr id="85" name="Straight Connector 84">
            <a:extLst>
              <a:ext uri="{FF2B5EF4-FFF2-40B4-BE49-F238E27FC236}">
                <a16:creationId xmlns:a16="http://schemas.microsoft.com/office/drawing/2014/main" id="{E81F8A74-043D-55F2-4883-48A1715E4B96}"/>
              </a:ext>
            </a:extLst>
          </p:cNvPr>
          <p:cNvCxnSpPr>
            <a:cxnSpLocks/>
            <a:stCxn id="24" idx="0"/>
            <a:endCxn id="6" idx="4"/>
          </p:cNvCxnSpPr>
          <p:nvPr/>
        </p:nvCxnSpPr>
        <p:spPr>
          <a:xfrm flipH="1" flipV="1">
            <a:off x="7097549" y="3429000"/>
            <a:ext cx="236854" cy="446591"/>
          </a:xfrm>
          <a:prstGeom prst="line">
            <a:avLst/>
          </a:prstGeom>
          <a:ln w="28575">
            <a:solidFill>
              <a:schemeClr val="tx1"/>
            </a:solidFill>
          </a:ln>
        </p:spPr>
        <p:style>
          <a:lnRef idx="3">
            <a:schemeClr val="accent1"/>
          </a:lnRef>
          <a:fillRef idx="0">
            <a:schemeClr val="accent1"/>
          </a:fillRef>
          <a:effectRef idx="2">
            <a:schemeClr val="accent1"/>
          </a:effectRef>
          <a:fontRef idx="minor">
            <a:schemeClr val="tx1"/>
          </a:fontRef>
        </p:style>
      </p:cxnSp>
      <p:cxnSp>
        <p:nvCxnSpPr>
          <p:cNvPr id="88" name="Straight Connector 87">
            <a:extLst>
              <a:ext uri="{FF2B5EF4-FFF2-40B4-BE49-F238E27FC236}">
                <a16:creationId xmlns:a16="http://schemas.microsoft.com/office/drawing/2014/main" id="{266FA8D8-3FDA-8B56-AAD4-349A044E55CB}"/>
              </a:ext>
            </a:extLst>
          </p:cNvPr>
          <p:cNvCxnSpPr>
            <a:cxnSpLocks/>
            <a:stCxn id="26" idx="0"/>
            <a:endCxn id="7" idx="4"/>
          </p:cNvCxnSpPr>
          <p:nvPr/>
        </p:nvCxnSpPr>
        <p:spPr>
          <a:xfrm flipV="1">
            <a:off x="7986243" y="3412196"/>
            <a:ext cx="169421" cy="463395"/>
          </a:xfrm>
          <a:prstGeom prst="line">
            <a:avLst/>
          </a:prstGeom>
          <a:ln w="28575">
            <a:solidFill>
              <a:schemeClr val="tx1"/>
            </a:solidFill>
          </a:ln>
        </p:spPr>
        <p:style>
          <a:lnRef idx="3">
            <a:schemeClr val="accent1"/>
          </a:lnRef>
          <a:fillRef idx="0">
            <a:schemeClr val="accent1"/>
          </a:fillRef>
          <a:effectRef idx="2">
            <a:schemeClr val="accent1"/>
          </a:effectRef>
          <a:fontRef idx="minor">
            <a:schemeClr val="tx1"/>
          </a:fontRef>
        </p:style>
      </p:cxnSp>
      <p:cxnSp>
        <p:nvCxnSpPr>
          <p:cNvPr id="91" name="Straight Connector 90">
            <a:extLst>
              <a:ext uri="{FF2B5EF4-FFF2-40B4-BE49-F238E27FC236}">
                <a16:creationId xmlns:a16="http://schemas.microsoft.com/office/drawing/2014/main" id="{0113C6D6-093A-07B1-D360-E31876D75100}"/>
              </a:ext>
            </a:extLst>
          </p:cNvPr>
          <p:cNvCxnSpPr>
            <a:cxnSpLocks/>
            <a:stCxn id="28" idx="0"/>
            <a:endCxn id="7" idx="4"/>
          </p:cNvCxnSpPr>
          <p:nvPr/>
        </p:nvCxnSpPr>
        <p:spPr>
          <a:xfrm flipH="1" flipV="1">
            <a:off x="8155664" y="3412196"/>
            <a:ext cx="247588" cy="463395"/>
          </a:xfrm>
          <a:prstGeom prst="line">
            <a:avLst/>
          </a:prstGeom>
          <a:ln w="28575">
            <a:solidFill>
              <a:schemeClr val="tx1"/>
            </a:solidFill>
          </a:ln>
        </p:spPr>
        <p:style>
          <a:lnRef idx="3">
            <a:schemeClr val="accent1"/>
          </a:lnRef>
          <a:fillRef idx="0">
            <a:schemeClr val="accent1"/>
          </a:fillRef>
          <a:effectRef idx="2">
            <a:schemeClr val="accent1"/>
          </a:effectRef>
          <a:fontRef idx="minor">
            <a:schemeClr val="tx1"/>
          </a:fontRef>
        </p:style>
      </p:cxnSp>
      <p:sp>
        <p:nvSpPr>
          <p:cNvPr id="94" name="Oval 93">
            <a:extLst>
              <a:ext uri="{FF2B5EF4-FFF2-40B4-BE49-F238E27FC236}">
                <a16:creationId xmlns:a16="http://schemas.microsoft.com/office/drawing/2014/main" id="{8E941F41-24C2-8B0B-F45C-BA23BBD027C5}"/>
              </a:ext>
            </a:extLst>
          </p:cNvPr>
          <p:cNvSpPr/>
          <p:nvPr/>
        </p:nvSpPr>
        <p:spPr>
          <a:xfrm>
            <a:off x="5680393" y="4587458"/>
            <a:ext cx="332901" cy="319358"/>
          </a:xfrm>
          <a:prstGeom prst="ellipse">
            <a:avLst/>
          </a:prstGeom>
          <a:solidFill>
            <a:srgbClr val="D883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5" name="Oval 94">
            <a:extLst>
              <a:ext uri="{FF2B5EF4-FFF2-40B4-BE49-F238E27FC236}">
                <a16:creationId xmlns:a16="http://schemas.microsoft.com/office/drawing/2014/main" id="{02E65268-96C3-54A1-7474-E70B1178BFB7}"/>
              </a:ext>
            </a:extLst>
          </p:cNvPr>
          <p:cNvSpPr/>
          <p:nvPr/>
        </p:nvSpPr>
        <p:spPr>
          <a:xfrm>
            <a:off x="6044153" y="4587458"/>
            <a:ext cx="332901" cy="319358"/>
          </a:xfrm>
          <a:prstGeom prst="ellipse">
            <a:avLst/>
          </a:prstGeom>
          <a:solidFill>
            <a:srgbClr val="D883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6" name="Oval 95">
            <a:extLst>
              <a:ext uri="{FF2B5EF4-FFF2-40B4-BE49-F238E27FC236}">
                <a16:creationId xmlns:a16="http://schemas.microsoft.com/office/drawing/2014/main" id="{DFF9D746-90C2-B17D-9CE8-CD0DBA4B0243}"/>
              </a:ext>
            </a:extLst>
          </p:cNvPr>
          <p:cNvSpPr/>
          <p:nvPr/>
        </p:nvSpPr>
        <p:spPr>
          <a:xfrm>
            <a:off x="6527062" y="4599769"/>
            <a:ext cx="332901" cy="319358"/>
          </a:xfrm>
          <a:prstGeom prst="ellipse">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7" name="Oval 96">
            <a:extLst>
              <a:ext uri="{FF2B5EF4-FFF2-40B4-BE49-F238E27FC236}">
                <a16:creationId xmlns:a16="http://schemas.microsoft.com/office/drawing/2014/main" id="{E71FEB0C-4238-4EA8-FD77-A3137BC3EF8F}"/>
              </a:ext>
            </a:extLst>
          </p:cNvPr>
          <p:cNvSpPr/>
          <p:nvPr/>
        </p:nvSpPr>
        <p:spPr>
          <a:xfrm>
            <a:off x="6899766" y="4589244"/>
            <a:ext cx="332901" cy="319358"/>
          </a:xfrm>
          <a:prstGeom prst="ellipse">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8" name="Oval 97">
            <a:extLst>
              <a:ext uri="{FF2B5EF4-FFF2-40B4-BE49-F238E27FC236}">
                <a16:creationId xmlns:a16="http://schemas.microsoft.com/office/drawing/2014/main" id="{0447D51E-FC94-F006-DFC4-67BB5647C70B}"/>
              </a:ext>
            </a:extLst>
          </p:cNvPr>
          <p:cNvSpPr/>
          <p:nvPr/>
        </p:nvSpPr>
        <p:spPr>
          <a:xfrm>
            <a:off x="7489023" y="4599769"/>
            <a:ext cx="332901" cy="319358"/>
          </a:xfrm>
          <a:prstGeom prst="ellipse">
            <a:avLst/>
          </a:prstGeom>
          <a:solidFill>
            <a:srgbClr val="FF7E79"/>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9" name="Oval 98">
            <a:extLst>
              <a:ext uri="{FF2B5EF4-FFF2-40B4-BE49-F238E27FC236}">
                <a16:creationId xmlns:a16="http://schemas.microsoft.com/office/drawing/2014/main" id="{CEB1E614-224E-A8D7-C86D-D3D2B57415B3}"/>
              </a:ext>
            </a:extLst>
          </p:cNvPr>
          <p:cNvSpPr/>
          <p:nvPr/>
        </p:nvSpPr>
        <p:spPr>
          <a:xfrm>
            <a:off x="8215427" y="4587458"/>
            <a:ext cx="332901" cy="319358"/>
          </a:xfrm>
          <a:prstGeom prst="ellipse">
            <a:avLst/>
          </a:prstGeom>
          <a:solidFill>
            <a:srgbClr val="FF26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0" name="Oval 99">
            <a:extLst>
              <a:ext uri="{FF2B5EF4-FFF2-40B4-BE49-F238E27FC236}">
                <a16:creationId xmlns:a16="http://schemas.microsoft.com/office/drawing/2014/main" id="{119B271D-873D-436A-D434-2B2982A9B2A5}"/>
              </a:ext>
            </a:extLst>
          </p:cNvPr>
          <p:cNvSpPr/>
          <p:nvPr/>
        </p:nvSpPr>
        <p:spPr>
          <a:xfrm>
            <a:off x="7839244" y="4587458"/>
            <a:ext cx="332901" cy="319358"/>
          </a:xfrm>
          <a:prstGeom prst="ellipse">
            <a:avLst/>
          </a:prstGeom>
          <a:solidFill>
            <a:srgbClr val="FF2600">
              <a:alpha val="81961"/>
            </a:srgb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01" name="Straight Connector 100">
            <a:extLst>
              <a:ext uri="{FF2B5EF4-FFF2-40B4-BE49-F238E27FC236}">
                <a16:creationId xmlns:a16="http://schemas.microsoft.com/office/drawing/2014/main" id="{2C1E4E85-FAA2-44EE-03AE-5711DC03A1DA}"/>
              </a:ext>
            </a:extLst>
          </p:cNvPr>
          <p:cNvCxnSpPr>
            <a:cxnSpLocks/>
            <a:stCxn id="94" idx="0"/>
            <a:endCxn id="15" idx="4"/>
          </p:cNvCxnSpPr>
          <p:nvPr/>
        </p:nvCxnSpPr>
        <p:spPr>
          <a:xfrm flipV="1">
            <a:off x="5846844" y="4196763"/>
            <a:ext cx="178302" cy="390695"/>
          </a:xfrm>
          <a:prstGeom prst="line">
            <a:avLst/>
          </a:prstGeom>
          <a:ln w="28575">
            <a:solidFill>
              <a:schemeClr val="tx1"/>
            </a:solidFill>
          </a:ln>
        </p:spPr>
        <p:style>
          <a:lnRef idx="3">
            <a:schemeClr val="accent1"/>
          </a:lnRef>
          <a:fillRef idx="0">
            <a:schemeClr val="accent1"/>
          </a:fillRef>
          <a:effectRef idx="2">
            <a:schemeClr val="accent1"/>
          </a:effectRef>
          <a:fontRef idx="minor">
            <a:schemeClr val="tx1"/>
          </a:fontRef>
        </p:style>
      </p:cxnSp>
      <p:cxnSp>
        <p:nvCxnSpPr>
          <p:cNvPr id="104" name="Straight Connector 103">
            <a:extLst>
              <a:ext uri="{FF2B5EF4-FFF2-40B4-BE49-F238E27FC236}">
                <a16:creationId xmlns:a16="http://schemas.microsoft.com/office/drawing/2014/main" id="{919D481D-4E52-35C9-172B-A7329B3FD3B6}"/>
              </a:ext>
            </a:extLst>
          </p:cNvPr>
          <p:cNvCxnSpPr>
            <a:cxnSpLocks/>
            <a:stCxn id="15" idx="4"/>
            <a:endCxn id="95" idx="0"/>
          </p:cNvCxnSpPr>
          <p:nvPr/>
        </p:nvCxnSpPr>
        <p:spPr>
          <a:xfrm>
            <a:off x="6025146" y="4196763"/>
            <a:ext cx="185458" cy="390695"/>
          </a:xfrm>
          <a:prstGeom prst="line">
            <a:avLst/>
          </a:prstGeom>
          <a:ln w="28575">
            <a:solidFill>
              <a:schemeClr val="tx1"/>
            </a:solidFill>
          </a:ln>
        </p:spPr>
        <p:style>
          <a:lnRef idx="3">
            <a:schemeClr val="accent1"/>
          </a:lnRef>
          <a:fillRef idx="0">
            <a:schemeClr val="accent1"/>
          </a:fillRef>
          <a:effectRef idx="2">
            <a:schemeClr val="accent1"/>
          </a:effectRef>
          <a:fontRef idx="minor">
            <a:schemeClr val="tx1"/>
          </a:fontRef>
        </p:style>
      </p:cxnSp>
      <p:cxnSp>
        <p:nvCxnSpPr>
          <p:cNvPr id="110" name="Straight Connector 109">
            <a:extLst>
              <a:ext uri="{FF2B5EF4-FFF2-40B4-BE49-F238E27FC236}">
                <a16:creationId xmlns:a16="http://schemas.microsoft.com/office/drawing/2014/main" id="{F6191069-F75E-D562-6E6C-015DFDEAC291}"/>
              </a:ext>
            </a:extLst>
          </p:cNvPr>
          <p:cNvCxnSpPr>
            <a:cxnSpLocks/>
            <a:stCxn id="96" idx="0"/>
            <a:endCxn id="22" idx="4"/>
          </p:cNvCxnSpPr>
          <p:nvPr/>
        </p:nvCxnSpPr>
        <p:spPr>
          <a:xfrm flipV="1">
            <a:off x="6693513" y="4194949"/>
            <a:ext cx="223881" cy="404820"/>
          </a:xfrm>
          <a:prstGeom prst="line">
            <a:avLst/>
          </a:prstGeom>
          <a:ln w="28575">
            <a:solidFill>
              <a:schemeClr val="tx1"/>
            </a:solidFill>
          </a:ln>
        </p:spPr>
        <p:style>
          <a:lnRef idx="3">
            <a:schemeClr val="accent1"/>
          </a:lnRef>
          <a:fillRef idx="0">
            <a:schemeClr val="accent1"/>
          </a:fillRef>
          <a:effectRef idx="2">
            <a:schemeClr val="accent1"/>
          </a:effectRef>
          <a:fontRef idx="minor">
            <a:schemeClr val="tx1"/>
          </a:fontRef>
        </p:style>
      </p:cxnSp>
      <p:cxnSp>
        <p:nvCxnSpPr>
          <p:cNvPr id="120" name="Straight Connector 119">
            <a:extLst>
              <a:ext uri="{FF2B5EF4-FFF2-40B4-BE49-F238E27FC236}">
                <a16:creationId xmlns:a16="http://schemas.microsoft.com/office/drawing/2014/main" id="{6D00D225-5955-436F-96DF-F20F1AEBFF37}"/>
              </a:ext>
            </a:extLst>
          </p:cNvPr>
          <p:cNvCxnSpPr>
            <a:cxnSpLocks/>
            <a:stCxn id="97" idx="0"/>
            <a:endCxn id="22" idx="4"/>
          </p:cNvCxnSpPr>
          <p:nvPr/>
        </p:nvCxnSpPr>
        <p:spPr>
          <a:xfrm flipH="1" flipV="1">
            <a:off x="6917394" y="4194949"/>
            <a:ext cx="148823" cy="394295"/>
          </a:xfrm>
          <a:prstGeom prst="line">
            <a:avLst/>
          </a:prstGeom>
          <a:ln w="28575">
            <a:solidFill>
              <a:schemeClr val="tx1"/>
            </a:solidFill>
          </a:ln>
        </p:spPr>
        <p:style>
          <a:lnRef idx="3">
            <a:schemeClr val="accent1"/>
          </a:lnRef>
          <a:fillRef idx="0">
            <a:schemeClr val="accent1"/>
          </a:fillRef>
          <a:effectRef idx="2">
            <a:schemeClr val="accent1"/>
          </a:effectRef>
          <a:fontRef idx="minor">
            <a:schemeClr val="tx1"/>
          </a:fontRef>
        </p:style>
      </p:cxnSp>
      <p:cxnSp>
        <p:nvCxnSpPr>
          <p:cNvPr id="126" name="Straight Connector 125">
            <a:extLst>
              <a:ext uri="{FF2B5EF4-FFF2-40B4-BE49-F238E27FC236}">
                <a16:creationId xmlns:a16="http://schemas.microsoft.com/office/drawing/2014/main" id="{05F08548-1684-AC19-FDDC-9FD0E4315F3E}"/>
              </a:ext>
            </a:extLst>
          </p:cNvPr>
          <p:cNvCxnSpPr>
            <a:cxnSpLocks/>
            <a:stCxn id="98" idx="0"/>
            <a:endCxn id="26" idx="4"/>
          </p:cNvCxnSpPr>
          <p:nvPr/>
        </p:nvCxnSpPr>
        <p:spPr>
          <a:xfrm flipV="1">
            <a:off x="7655474" y="4194949"/>
            <a:ext cx="330769" cy="404820"/>
          </a:xfrm>
          <a:prstGeom prst="line">
            <a:avLst/>
          </a:prstGeom>
          <a:ln w="28575">
            <a:solidFill>
              <a:schemeClr val="tx1"/>
            </a:solidFill>
          </a:ln>
        </p:spPr>
        <p:style>
          <a:lnRef idx="3">
            <a:schemeClr val="accent1"/>
          </a:lnRef>
          <a:fillRef idx="0">
            <a:schemeClr val="accent1"/>
          </a:fillRef>
          <a:effectRef idx="2">
            <a:schemeClr val="accent1"/>
          </a:effectRef>
          <a:fontRef idx="minor">
            <a:schemeClr val="tx1"/>
          </a:fontRef>
        </p:style>
      </p:cxnSp>
      <p:cxnSp>
        <p:nvCxnSpPr>
          <p:cNvPr id="129" name="Straight Connector 128">
            <a:extLst>
              <a:ext uri="{FF2B5EF4-FFF2-40B4-BE49-F238E27FC236}">
                <a16:creationId xmlns:a16="http://schemas.microsoft.com/office/drawing/2014/main" id="{E3FD78CD-C591-4E62-2B1A-5B5E2412F85F}"/>
              </a:ext>
            </a:extLst>
          </p:cNvPr>
          <p:cNvCxnSpPr>
            <a:cxnSpLocks/>
            <a:stCxn id="100" idx="0"/>
          </p:cNvCxnSpPr>
          <p:nvPr/>
        </p:nvCxnSpPr>
        <p:spPr>
          <a:xfrm flipH="1" flipV="1">
            <a:off x="7939873" y="4184452"/>
            <a:ext cx="65822" cy="403006"/>
          </a:xfrm>
          <a:prstGeom prst="line">
            <a:avLst/>
          </a:prstGeom>
          <a:ln w="28575">
            <a:solidFill>
              <a:schemeClr val="tx1"/>
            </a:solidFill>
          </a:ln>
        </p:spPr>
        <p:style>
          <a:lnRef idx="3">
            <a:schemeClr val="accent1"/>
          </a:lnRef>
          <a:fillRef idx="0">
            <a:schemeClr val="accent1"/>
          </a:fillRef>
          <a:effectRef idx="2">
            <a:schemeClr val="accent1"/>
          </a:effectRef>
          <a:fontRef idx="minor">
            <a:schemeClr val="tx1"/>
          </a:fontRef>
        </p:style>
      </p:cxnSp>
      <p:cxnSp>
        <p:nvCxnSpPr>
          <p:cNvPr id="150" name="Straight Connector 149">
            <a:extLst>
              <a:ext uri="{FF2B5EF4-FFF2-40B4-BE49-F238E27FC236}">
                <a16:creationId xmlns:a16="http://schemas.microsoft.com/office/drawing/2014/main" id="{44F0C1E9-F4B1-FBC6-2A2B-096B038C3653}"/>
              </a:ext>
            </a:extLst>
          </p:cNvPr>
          <p:cNvCxnSpPr>
            <a:cxnSpLocks/>
            <a:stCxn id="99" idx="0"/>
            <a:endCxn id="26" idx="4"/>
          </p:cNvCxnSpPr>
          <p:nvPr/>
        </p:nvCxnSpPr>
        <p:spPr>
          <a:xfrm flipH="1" flipV="1">
            <a:off x="7986243" y="4194949"/>
            <a:ext cx="395635" cy="392509"/>
          </a:xfrm>
          <a:prstGeom prst="line">
            <a:avLst/>
          </a:prstGeom>
          <a:ln w="28575">
            <a:solidFill>
              <a:schemeClr val="tx1"/>
            </a:solidFill>
          </a:ln>
        </p:spPr>
        <p:style>
          <a:lnRef idx="3">
            <a:schemeClr val="accent1"/>
          </a:lnRef>
          <a:fillRef idx="0">
            <a:schemeClr val="accent1"/>
          </a:fillRef>
          <a:effectRef idx="2">
            <a:schemeClr val="accent1"/>
          </a:effectRef>
          <a:fontRef idx="minor">
            <a:schemeClr val="tx1"/>
          </a:fontRef>
        </p:style>
      </p:cxnSp>
      <p:cxnSp>
        <p:nvCxnSpPr>
          <p:cNvPr id="3" name="Straight Arrow Connector 2">
            <a:extLst>
              <a:ext uri="{FF2B5EF4-FFF2-40B4-BE49-F238E27FC236}">
                <a16:creationId xmlns:a16="http://schemas.microsoft.com/office/drawing/2014/main" id="{7AF69EE0-DE91-16EC-2490-C99989DF3F46}"/>
              </a:ext>
            </a:extLst>
          </p:cNvPr>
          <p:cNvCxnSpPr>
            <a:cxnSpLocks/>
          </p:cNvCxnSpPr>
          <p:nvPr/>
        </p:nvCxnSpPr>
        <p:spPr>
          <a:xfrm flipV="1">
            <a:off x="2128603" y="4029165"/>
            <a:ext cx="428830" cy="332973"/>
          </a:xfrm>
          <a:prstGeom prst="straightConnector1">
            <a:avLst/>
          </a:prstGeom>
          <a:ln w="5715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457CCD47-658E-89CC-56CE-5A94AB90FA8A}"/>
              </a:ext>
            </a:extLst>
          </p:cNvPr>
          <p:cNvCxnSpPr>
            <a:cxnSpLocks/>
          </p:cNvCxnSpPr>
          <p:nvPr/>
        </p:nvCxnSpPr>
        <p:spPr>
          <a:xfrm>
            <a:off x="2128603" y="5421121"/>
            <a:ext cx="428830" cy="200596"/>
          </a:xfrm>
          <a:prstGeom prst="straightConnector1">
            <a:avLst/>
          </a:prstGeom>
          <a:ln w="57150">
            <a:solidFill>
              <a:schemeClr val="tx1"/>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20377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0B5B4-D0EF-0B76-C779-AB4CA2EDCAEB}"/>
              </a:ext>
            </a:extLst>
          </p:cNvPr>
          <p:cNvSpPr>
            <a:spLocks noGrp="1"/>
          </p:cNvSpPr>
          <p:nvPr>
            <p:ph type="title"/>
          </p:nvPr>
        </p:nvSpPr>
        <p:spPr/>
        <p:txBody>
          <a:bodyPr>
            <a:normAutofit/>
          </a:bodyPr>
          <a:lstStyle/>
          <a:p>
            <a:r>
              <a:rPr lang="en-US" sz="4000" dirty="0">
                <a:latin typeface="Gill Sans MT" panose="020B0502020104020203" pitchFamily="34" charset="77"/>
              </a:rPr>
              <a:t>Hamming Tree:  A Software-level Memory Aware Technique </a:t>
            </a:r>
          </a:p>
        </p:txBody>
      </p:sp>
      <p:graphicFrame>
        <p:nvGraphicFramePr>
          <p:cNvPr id="8" name="Table 8">
            <a:extLst>
              <a:ext uri="{FF2B5EF4-FFF2-40B4-BE49-F238E27FC236}">
                <a16:creationId xmlns:a16="http://schemas.microsoft.com/office/drawing/2014/main" id="{479CE33D-DE81-5462-C92E-D960404D6716}"/>
              </a:ext>
            </a:extLst>
          </p:cNvPr>
          <p:cNvGraphicFramePr>
            <a:graphicFrameLocks noGrp="1"/>
          </p:cNvGraphicFramePr>
          <p:nvPr/>
        </p:nvGraphicFramePr>
        <p:xfrm>
          <a:off x="1465219" y="2174941"/>
          <a:ext cx="2097088" cy="2926080"/>
        </p:xfrm>
        <a:graphic>
          <a:graphicData uri="http://schemas.openxmlformats.org/drawingml/2006/table">
            <a:tbl>
              <a:tblPr firstRow="1" bandRow="1">
                <a:tableStyleId>{5940675A-B579-460E-94D1-54222C63F5DA}</a:tableStyleId>
              </a:tblPr>
              <a:tblGrid>
                <a:gridCol w="299584">
                  <a:extLst>
                    <a:ext uri="{9D8B030D-6E8A-4147-A177-3AD203B41FA5}">
                      <a16:colId xmlns:a16="http://schemas.microsoft.com/office/drawing/2014/main" val="35833206"/>
                    </a:ext>
                  </a:extLst>
                </a:gridCol>
                <a:gridCol w="299584">
                  <a:extLst>
                    <a:ext uri="{9D8B030D-6E8A-4147-A177-3AD203B41FA5}">
                      <a16:colId xmlns:a16="http://schemas.microsoft.com/office/drawing/2014/main" val="3847654683"/>
                    </a:ext>
                  </a:extLst>
                </a:gridCol>
                <a:gridCol w="299584">
                  <a:extLst>
                    <a:ext uri="{9D8B030D-6E8A-4147-A177-3AD203B41FA5}">
                      <a16:colId xmlns:a16="http://schemas.microsoft.com/office/drawing/2014/main" val="2579497792"/>
                    </a:ext>
                  </a:extLst>
                </a:gridCol>
                <a:gridCol w="299584">
                  <a:extLst>
                    <a:ext uri="{9D8B030D-6E8A-4147-A177-3AD203B41FA5}">
                      <a16:colId xmlns:a16="http://schemas.microsoft.com/office/drawing/2014/main" val="3562040400"/>
                    </a:ext>
                  </a:extLst>
                </a:gridCol>
                <a:gridCol w="299584">
                  <a:extLst>
                    <a:ext uri="{9D8B030D-6E8A-4147-A177-3AD203B41FA5}">
                      <a16:colId xmlns:a16="http://schemas.microsoft.com/office/drawing/2014/main" val="2939257406"/>
                    </a:ext>
                  </a:extLst>
                </a:gridCol>
                <a:gridCol w="299584">
                  <a:extLst>
                    <a:ext uri="{9D8B030D-6E8A-4147-A177-3AD203B41FA5}">
                      <a16:colId xmlns:a16="http://schemas.microsoft.com/office/drawing/2014/main" val="551234200"/>
                    </a:ext>
                  </a:extLst>
                </a:gridCol>
                <a:gridCol w="299584">
                  <a:extLst>
                    <a:ext uri="{9D8B030D-6E8A-4147-A177-3AD203B41FA5}">
                      <a16:colId xmlns:a16="http://schemas.microsoft.com/office/drawing/2014/main" val="1378801839"/>
                    </a:ext>
                  </a:extLst>
                </a:gridCol>
              </a:tblGrid>
              <a:tr h="291713">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4">
                        <a:lumMod val="40000"/>
                        <a:lumOff val="60000"/>
                      </a:schemeClr>
                    </a:solidFill>
                  </a:tcPr>
                </a:tc>
                <a:extLst>
                  <a:ext uri="{0D108BD9-81ED-4DB2-BD59-A6C34878D82A}">
                    <a16:rowId xmlns:a16="http://schemas.microsoft.com/office/drawing/2014/main" val="1597232466"/>
                  </a:ext>
                </a:extLst>
              </a:tr>
              <a:tr h="291713">
                <a:tc>
                  <a:txBody>
                    <a:bodyPr/>
                    <a:lstStyle/>
                    <a:p>
                      <a:endParaRPr lang="en-US" dirty="0"/>
                    </a:p>
                  </a:txBody>
                  <a:tcPr>
                    <a:solidFill>
                      <a:schemeClr val="bg2">
                        <a:lumMod val="75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4023828279"/>
                  </a:ext>
                </a:extLst>
              </a:tr>
              <a:tr h="291713">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4">
                        <a:lumMod val="40000"/>
                        <a:lumOff val="60000"/>
                      </a:schemeClr>
                    </a:solidFill>
                  </a:tcPr>
                </a:tc>
                <a:extLst>
                  <a:ext uri="{0D108BD9-81ED-4DB2-BD59-A6C34878D82A}">
                    <a16:rowId xmlns:a16="http://schemas.microsoft.com/office/drawing/2014/main" val="4054329151"/>
                  </a:ext>
                </a:extLst>
              </a:tr>
              <a:tr h="291713">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1">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extLst>
                  <a:ext uri="{0D108BD9-81ED-4DB2-BD59-A6C34878D82A}">
                    <a16:rowId xmlns:a16="http://schemas.microsoft.com/office/drawing/2014/main" val="3509232316"/>
                  </a:ext>
                </a:extLst>
              </a:tr>
              <a:tr h="291713">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1">
                        <a:lumMod val="40000"/>
                        <a:lumOff val="60000"/>
                      </a:schemeClr>
                    </a:solidFill>
                  </a:tcPr>
                </a:tc>
                <a:tc>
                  <a:txBody>
                    <a:bodyPr/>
                    <a:lstStyle/>
                    <a:p>
                      <a:endParaRPr lang="en-US" dirty="0"/>
                    </a:p>
                  </a:txBody>
                  <a:tcPr>
                    <a:solidFill>
                      <a:schemeClr val="accent2">
                        <a:lumMod val="40000"/>
                        <a:lumOff val="60000"/>
                      </a:schemeClr>
                    </a:solidFill>
                  </a:tcPr>
                </a:tc>
                <a:extLst>
                  <a:ext uri="{0D108BD9-81ED-4DB2-BD59-A6C34878D82A}">
                    <a16:rowId xmlns:a16="http://schemas.microsoft.com/office/drawing/2014/main" val="3459651560"/>
                  </a:ext>
                </a:extLst>
              </a:tr>
              <a:tr h="291713">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tx2">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extLst>
                  <a:ext uri="{0D108BD9-81ED-4DB2-BD59-A6C34878D82A}">
                    <a16:rowId xmlns:a16="http://schemas.microsoft.com/office/drawing/2014/main" val="2262930145"/>
                  </a:ext>
                </a:extLst>
              </a:tr>
              <a:tr h="291713">
                <a:tc>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endParaRPr lang="en-US" dirty="0"/>
                    </a:p>
                  </a:txBody>
                  <a:tcPr>
                    <a:solidFill>
                      <a:schemeClr val="tx2">
                        <a:lumMod val="40000"/>
                        <a:lumOff val="60000"/>
                      </a:schemeClr>
                    </a:solidFill>
                  </a:tcPr>
                </a:tc>
                <a:tc>
                  <a:txBody>
                    <a:bodyPr/>
                    <a:lstStyle/>
                    <a:p>
                      <a:endParaRPr lang="en-US" dirty="0"/>
                    </a:p>
                  </a:txBody>
                  <a:tcPr>
                    <a:solidFill>
                      <a:schemeClr val="accent1">
                        <a:lumMod val="40000"/>
                        <a:lumOff val="60000"/>
                      </a:schemeClr>
                    </a:solidFill>
                  </a:tcPr>
                </a:tc>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accent2">
                        <a:lumMod val="40000"/>
                        <a:lumOff val="60000"/>
                      </a:schemeClr>
                    </a:solidFill>
                  </a:tcPr>
                </a:tc>
                <a:extLst>
                  <a:ext uri="{0D108BD9-81ED-4DB2-BD59-A6C34878D82A}">
                    <a16:rowId xmlns:a16="http://schemas.microsoft.com/office/drawing/2014/main" val="3484341264"/>
                  </a:ext>
                </a:extLst>
              </a:tr>
              <a:tr h="291713">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endParaRPr lang="en-US" dirty="0"/>
                    </a:p>
                  </a:txBody>
                  <a:tcPr>
                    <a:solidFill>
                      <a:schemeClr val="bg1">
                        <a:lumMod val="85000"/>
                      </a:schemeClr>
                    </a:solidFill>
                  </a:tcPr>
                </a:tc>
                <a:tc>
                  <a:txBody>
                    <a:bodyPr/>
                    <a:lstStyle/>
                    <a:p>
                      <a:endParaRPr lang="en-US" dirty="0"/>
                    </a:p>
                  </a:txBody>
                  <a:tcPr>
                    <a:solidFill>
                      <a:schemeClr val="accent1">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tx2">
                        <a:lumMod val="40000"/>
                        <a:lumOff val="60000"/>
                      </a:schemeClr>
                    </a:solidFill>
                  </a:tcPr>
                </a:tc>
                <a:extLst>
                  <a:ext uri="{0D108BD9-81ED-4DB2-BD59-A6C34878D82A}">
                    <a16:rowId xmlns:a16="http://schemas.microsoft.com/office/drawing/2014/main" val="1871048828"/>
                  </a:ext>
                </a:extLst>
              </a:tr>
            </a:tbl>
          </a:graphicData>
        </a:graphic>
      </p:graphicFrame>
      <p:sp>
        <p:nvSpPr>
          <p:cNvPr id="9" name="Rectangle 8">
            <a:extLst>
              <a:ext uri="{FF2B5EF4-FFF2-40B4-BE49-F238E27FC236}">
                <a16:creationId xmlns:a16="http://schemas.microsoft.com/office/drawing/2014/main" id="{DF4B1B93-EEDA-0234-644C-C6545DCA9E56}"/>
              </a:ext>
            </a:extLst>
          </p:cNvPr>
          <p:cNvSpPr/>
          <p:nvPr/>
        </p:nvSpPr>
        <p:spPr>
          <a:xfrm>
            <a:off x="1465219" y="2189229"/>
            <a:ext cx="2097088" cy="3390982"/>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p:txBody>
      </p:sp>
      <p:sp>
        <p:nvSpPr>
          <p:cNvPr id="10" name="TextBox 9">
            <a:extLst>
              <a:ext uri="{FF2B5EF4-FFF2-40B4-BE49-F238E27FC236}">
                <a16:creationId xmlns:a16="http://schemas.microsoft.com/office/drawing/2014/main" id="{D907E53F-7001-F854-5B6C-62DBE6D40B6D}"/>
              </a:ext>
            </a:extLst>
          </p:cNvPr>
          <p:cNvSpPr txBox="1"/>
          <p:nvPr/>
        </p:nvSpPr>
        <p:spPr>
          <a:xfrm>
            <a:off x="2580356" y="5079006"/>
            <a:ext cx="981951" cy="523220"/>
          </a:xfrm>
          <a:prstGeom prst="rect">
            <a:avLst/>
          </a:prstGeom>
          <a:noFill/>
        </p:spPr>
        <p:txBody>
          <a:bodyPr wrap="square" rtlCol="0">
            <a:spAutoFit/>
          </a:bodyPr>
          <a:lstStyle/>
          <a:p>
            <a:r>
              <a:rPr lang="en-US" sz="2800" dirty="0">
                <a:latin typeface="Gill Sans MT" panose="020B0502020104020203" pitchFamily="34" charset="77"/>
              </a:rPr>
              <a:t>PCM</a:t>
            </a:r>
          </a:p>
        </p:txBody>
      </p:sp>
      <p:grpSp>
        <p:nvGrpSpPr>
          <p:cNvPr id="18" name="Group 17">
            <a:extLst>
              <a:ext uri="{FF2B5EF4-FFF2-40B4-BE49-F238E27FC236}">
                <a16:creationId xmlns:a16="http://schemas.microsoft.com/office/drawing/2014/main" id="{24B20DB8-7F29-8EAB-A030-73DE48C79230}"/>
              </a:ext>
            </a:extLst>
          </p:cNvPr>
          <p:cNvGrpSpPr/>
          <p:nvPr/>
        </p:nvGrpSpPr>
        <p:grpSpPr>
          <a:xfrm>
            <a:off x="6445405" y="2189229"/>
            <a:ext cx="4070195" cy="3318404"/>
            <a:chOff x="1759105" y="2167318"/>
            <a:chExt cx="4942095" cy="3404429"/>
          </a:xfrm>
        </p:grpSpPr>
        <p:grpSp>
          <p:nvGrpSpPr>
            <p:cNvPr id="19" name="Group 18">
              <a:extLst>
                <a:ext uri="{FF2B5EF4-FFF2-40B4-BE49-F238E27FC236}">
                  <a16:creationId xmlns:a16="http://schemas.microsoft.com/office/drawing/2014/main" id="{A9C6B213-E4BB-EA0A-E9CD-5A7D94C2DEB4}"/>
                </a:ext>
              </a:extLst>
            </p:cNvPr>
            <p:cNvGrpSpPr/>
            <p:nvPr/>
          </p:nvGrpSpPr>
          <p:grpSpPr>
            <a:xfrm>
              <a:off x="3644783" y="2167318"/>
              <a:ext cx="905600" cy="885275"/>
              <a:chOff x="3644783" y="2167318"/>
              <a:chExt cx="905600" cy="885275"/>
            </a:xfrm>
          </p:grpSpPr>
          <p:pic>
            <p:nvPicPr>
              <p:cNvPr id="77" name="Picture 76" descr="Shape, square&#10;&#10;Description automatically generated">
                <a:extLst>
                  <a:ext uri="{FF2B5EF4-FFF2-40B4-BE49-F238E27FC236}">
                    <a16:creationId xmlns:a16="http://schemas.microsoft.com/office/drawing/2014/main" id="{45700EBE-8E1A-471B-FB76-1F55B0418BA1}"/>
                  </a:ext>
                </a:extLst>
              </p:cNvPr>
              <p:cNvPicPr>
                <a:picLocks noChangeAspect="1"/>
              </p:cNvPicPr>
              <p:nvPr/>
            </p:nvPicPr>
            <p:blipFill>
              <a:blip r:embed="rId3"/>
              <a:stretch>
                <a:fillRect/>
              </a:stretch>
            </p:blipFill>
            <p:spPr>
              <a:xfrm>
                <a:off x="3968130" y="2456316"/>
                <a:ext cx="309645" cy="302444"/>
              </a:xfrm>
              <a:prstGeom prst="rect">
                <a:avLst/>
              </a:prstGeom>
            </p:spPr>
          </p:pic>
          <p:pic>
            <p:nvPicPr>
              <p:cNvPr id="79" name="Picture 78" descr="Shape, square&#10;&#10;Description automatically generated">
                <a:extLst>
                  <a:ext uri="{FF2B5EF4-FFF2-40B4-BE49-F238E27FC236}">
                    <a16:creationId xmlns:a16="http://schemas.microsoft.com/office/drawing/2014/main" id="{0F3E39A5-3EB7-69F4-C1A0-1FCBE8A6E5AD}"/>
                  </a:ext>
                </a:extLst>
              </p:cNvPr>
              <p:cNvPicPr>
                <a:picLocks noChangeAspect="1"/>
              </p:cNvPicPr>
              <p:nvPr/>
            </p:nvPicPr>
            <p:blipFill>
              <a:blip r:embed="rId3"/>
              <a:stretch>
                <a:fillRect/>
              </a:stretch>
            </p:blipFill>
            <p:spPr>
              <a:xfrm>
                <a:off x="3775356" y="2714415"/>
                <a:ext cx="309645" cy="302444"/>
              </a:xfrm>
              <a:prstGeom prst="rect">
                <a:avLst/>
              </a:prstGeom>
            </p:spPr>
          </p:pic>
          <p:pic>
            <p:nvPicPr>
              <p:cNvPr id="80" name="Picture 79" descr="Shape, square&#10;&#10;Description automatically generated">
                <a:extLst>
                  <a:ext uri="{FF2B5EF4-FFF2-40B4-BE49-F238E27FC236}">
                    <a16:creationId xmlns:a16="http://schemas.microsoft.com/office/drawing/2014/main" id="{4B3780FB-04E1-E6F6-DD0F-A0F856C421C8}"/>
                  </a:ext>
                </a:extLst>
              </p:cNvPr>
              <p:cNvPicPr>
                <a:picLocks noChangeAspect="1"/>
              </p:cNvPicPr>
              <p:nvPr/>
            </p:nvPicPr>
            <p:blipFill>
              <a:blip r:embed="rId3"/>
              <a:stretch>
                <a:fillRect/>
              </a:stretch>
            </p:blipFill>
            <p:spPr>
              <a:xfrm>
                <a:off x="3787072" y="2282698"/>
                <a:ext cx="309645" cy="302444"/>
              </a:xfrm>
              <a:prstGeom prst="rect">
                <a:avLst/>
              </a:prstGeom>
            </p:spPr>
          </p:pic>
          <p:pic>
            <p:nvPicPr>
              <p:cNvPr id="82" name="Picture 81" descr="Shape, square&#10;&#10;Description automatically generated">
                <a:extLst>
                  <a:ext uri="{FF2B5EF4-FFF2-40B4-BE49-F238E27FC236}">
                    <a16:creationId xmlns:a16="http://schemas.microsoft.com/office/drawing/2014/main" id="{258780A2-6946-55C1-40A0-ACEA2A03ECF8}"/>
                  </a:ext>
                </a:extLst>
              </p:cNvPr>
              <p:cNvPicPr>
                <a:picLocks noChangeAspect="1"/>
              </p:cNvPicPr>
              <p:nvPr/>
            </p:nvPicPr>
            <p:blipFill>
              <a:blip r:embed="rId3"/>
              <a:stretch>
                <a:fillRect/>
              </a:stretch>
            </p:blipFill>
            <p:spPr>
              <a:xfrm>
                <a:off x="4139539" y="2305094"/>
                <a:ext cx="309645" cy="302444"/>
              </a:xfrm>
              <a:prstGeom prst="rect">
                <a:avLst/>
              </a:prstGeom>
            </p:spPr>
          </p:pic>
          <p:sp>
            <p:nvSpPr>
              <p:cNvPr id="83" name="Oval 82">
                <a:extLst>
                  <a:ext uri="{FF2B5EF4-FFF2-40B4-BE49-F238E27FC236}">
                    <a16:creationId xmlns:a16="http://schemas.microsoft.com/office/drawing/2014/main" id="{236DFB9C-00AC-B48F-38C8-532BFB319474}"/>
                  </a:ext>
                </a:extLst>
              </p:cNvPr>
              <p:cNvSpPr/>
              <p:nvPr/>
            </p:nvSpPr>
            <p:spPr>
              <a:xfrm>
                <a:off x="3644783" y="2167318"/>
                <a:ext cx="905600" cy="885275"/>
              </a:xfrm>
              <a:prstGeom prst="ellipse">
                <a:avLst/>
              </a:prstGeom>
              <a:noFill/>
              <a:ln w="28575">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2F4F16D9-38EC-F62A-F94E-4B15325D2648}"/>
                </a:ext>
              </a:extLst>
            </p:cNvPr>
            <p:cNvGrpSpPr/>
            <p:nvPr/>
          </p:nvGrpSpPr>
          <p:grpSpPr>
            <a:xfrm>
              <a:off x="1759105" y="4613768"/>
              <a:ext cx="905600" cy="885275"/>
              <a:chOff x="3024387" y="4438841"/>
              <a:chExt cx="905600" cy="885275"/>
            </a:xfrm>
          </p:grpSpPr>
          <p:pic>
            <p:nvPicPr>
              <p:cNvPr id="70" name="Picture 69" descr="Shape, square&#10;&#10;Description automatically generated">
                <a:extLst>
                  <a:ext uri="{FF2B5EF4-FFF2-40B4-BE49-F238E27FC236}">
                    <a16:creationId xmlns:a16="http://schemas.microsoft.com/office/drawing/2014/main" id="{F8BC5491-5A7D-120E-42C7-40BFE80E6603}"/>
                  </a:ext>
                </a:extLst>
              </p:cNvPr>
              <p:cNvPicPr>
                <a:picLocks noChangeAspect="1"/>
              </p:cNvPicPr>
              <p:nvPr/>
            </p:nvPicPr>
            <p:blipFill>
              <a:blip r:embed="rId4"/>
              <a:stretch>
                <a:fillRect/>
              </a:stretch>
            </p:blipFill>
            <p:spPr>
              <a:xfrm>
                <a:off x="3277062" y="4497789"/>
                <a:ext cx="327887" cy="320262"/>
              </a:xfrm>
              <a:prstGeom prst="rect">
                <a:avLst/>
              </a:prstGeom>
            </p:spPr>
          </p:pic>
          <p:pic>
            <p:nvPicPr>
              <p:cNvPr id="71" name="Picture 70" descr="Shape, square&#10;&#10;Description automatically generated">
                <a:extLst>
                  <a:ext uri="{FF2B5EF4-FFF2-40B4-BE49-F238E27FC236}">
                    <a16:creationId xmlns:a16="http://schemas.microsoft.com/office/drawing/2014/main" id="{08B6EC43-F1AF-20E0-6182-B8176E786B73}"/>
                  </a:ext>
                </a:extLst>
              </p:cNvPr>
              <p:cNvPicPr>
                <a:picLocks noChangeAspect="1"/>
              </p:cNvPicPr>
              <p:nvPr/>
            </p:nvPicPr>
            <p:blipFill>
              <a:blip r:embed="rId4"/>
              <a:stretch>
                <a:fillRect/>
              </a:stretch>
            </p:blipFill>
            <p:spPr>
              <a:xfrm>
                <a:off x="3441005" y="4664492"/>
                <a:ext cx="327887" cy="320262"/>
              </a:xfrm>
              <a:prstGeom prst="rect">
                <a:avLst/>
              </a:prstGeom>
            </p:spPr>
          </p:pic>
          <p:pic>
            <p:nvPicPr>
              <p:cNvPr id="72" name="Picture 71" descr="Shape, square&#10;&#10;Description automatically generated">
                <a:extLst>
                  <a:ext uri="{FF2B5EF4-FFF2-40B4-BE49-F238E27FC236}">
                    <a16:creationId xmlns:a16="http://schemas.microsoft.com/office/drawing/2014/main" id="{80CDE914-79C4-BCD3-2BEA-FB3CA9C8B2B3}"/>
                  </a:ext>
                </a:extLst>
              </p:cNvPr>
              <p:cNvPicPr>
                <a:picLocks noChangeAspect="1"/>
              </p:cNvPicPr>
              <p:nvPr/>
            </p:nvPicPr>
            <p:blipFill>
              <a:blip r:embed="rId4"/>
              <a:stretch>
                <a:fillRect/>
              </a:stretch>
            </p:blipFill>
            <p:spPr>
              <a:xfrm>
                <a:off x="3063391" y="4657920"/>
                <a:ext cx="327887" cy="320262"/>
              </a:xfrm>
              <a:prstGeom prst="rect">
                <a:avLst/>
              </a:prstGeom>
            </p:spPr>
          </p:pic>
          <p:pic>
            <p:nvPicPr>
              <p:cNvPr id="73" name="Picture 72" descr="Shape, square&#10;&#10;Description automatically generated">
                <a:extLst>
                  <a:ext uri="{FF2B5EF4-FFF2-40B4-BE49-F238E27FC236}">
                    <a16:creationId xmlns:a16="http://schemas.microsoft.com/office/drawing/2014/main" id="{B8051D14-BA27-8C72-0A64-71AA303CFD9D}"/>
                  </a:ext>
                </a:extLst>
              </p:cNvPr>
              <p:cNvPicPr>
                <a:picLocks noChangeAspect="1"/>
              </p:cNvPicPr>
              <p:nvPr/>
            </p:nvPicPr>
            <p:blipFill>
              <a:blip r:embed="rId4"/>
              <a:stretch>
                <a:fillRect/>
              </a:stretch>
            </p:blipFill>
            <p:spPr>
              <a:xfrm>
                <a:off x="3482820" y="4934531"/>
                <a:ext cx="327887" cy="320262"/>
              </a:xfrm>
              <a:prstGeom prst="rect">
                <a:avLst/>
              </a:prstGeom>
            </p:spPr>
          </p:pic>
          <p:pic>
            <p:nvPicPr>
              <p:cNvPr id="74" name="Picture 73" descr="Shape, square&#10;&#10;Description automatically generated">
                <a:extLst>
                  <a:ext uri="{FF2B5EF4-FFF2-40B4-BE49-F238E27FC236}">
                    <a16:creationId xmlns:a16="http://schemas.microsoft.com/office/drawing/2014/main" id="{6CE7100C-641C-69A9-BCCF-0EFE9D87C8EA}"/>
                  </a:ext>
                </a:extLst>
              </p:cNvPr>
              <p:cNvPicPr>
                <a:picLocks noChangeAspect="1"/>
              </p:cNvPicPr>
              <p:nvPr/>
            </p:nvPicPr>
            <p:blipFill>
              <a:blip r:embed="rId4"/>
              <a:stretch>
                <a:fillRect/>
              </a:stretch>
            </p:blipFill>
            <p:spPr>
              <a:xfrm>
                <a:off x="3234987" y="4846802"/>
                <a:ext cx="327887" cy="320262"/>
              </a:xfrm>
              <a:prstGeom prst="rect">
                <a:avLst/>
              </a:prstGeom>
            </p:spPr>
          </p:pic>
          <p:sp>
            <p:nvSpPr>
              <p:cNvPr id="76" name="Oval 75">
                <a:extLst>
                  <a:ext uri="{FF2B5EF4-FFF2-40B4-BE49-F238E27FC236}">
                    <a16:creationId xmlns:a16="http://schemas.microsoft.com/office/drawing/2014/main" id="{75CC1EA9-CF13-F088-CE44-C84ABCE5117D}"/>
                  </a:ext>
                </a:extLst>
              </p:cNvPr>
              <p:cNvSpPr/>
              <p:nvPr/>
            </p:nvSpPr>
            <p:spPr>
              <a:xfrm>
                <a:off x="3024387" y="4438841"/>
                <a:ext cx="905600" cy="885275"/>
              </a:xfrm>
              <a:prstGeom prst="ellipse">
                <a:avLst/>
              </a:prstGeom>
              <a:noFill/>
              <a:ln w="28575">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43F996B-F65E-B4B5-F2FE-88287B170098}"/>
                </a:ext>
              </a:extLst>
            </p:cNvPr>
            <p:cNvGrpSpPr/>
            <p:nvPr/>
          </p:nvGrpSpPr>
          <p:grpSpPr>
            <a:xfrm>
              <a:off x="4269140" y="4678131"/>
              <a:ext cx="902400" cy="885275"/>
              <a:chOff x="4451253" y="3429000"/>
              <a:chExt cx="902400" cy="885275"/>
            </a:xfrm>
          </p:grpSpPr>
          <p:pic>
            <p:nvPicPr>
              <p:cNvPr id="65" name="Picture 64" descr="Shape, square&#10;&#10;Description automatically generated">
                <a:extLst>
                  <a:ext uri="{FF2B5EF4-FFF2-40B4-BE49-F238E27FC236}">
                    <a16:creationId xmlns:a16="http://schemas.microsoft.com/office/drawing/2014/main" id="{3C4344A1-271D-68E9-F1DA-FFDA49D3634C}"/>
                  </a:ext>
                </a:extLst>
              </p:cNvPr>
              <p:cNvPicPr>
                <a:picLocks noChangeAspect="1"/>
              </p:cNvPicPr>
              <p:nvPr/>
            </p:nvPicPr>
            <p:blipFill>
              <a:blip r:embed="rId5"/>
              <a:stretch>
                <a:fillRect/>
              </a:stretch>
            </p:blipFill>
            <p:spPr>
              <a:xfrm>
                <a:off x="4550339" y="3688074"/>
                <a:ext cx="352114" cy="343925"/>
              </a:xfrm>
              <a:prstGeom prst="rect">
                <a:avLst/>
              </a:prstGeom>
            </p:spPr>
          </p:pic>
          <p:pic>
            <p:nvPicPr>
              <p:cNvPr id="67" name="Picture 66" descr="Shape, square&#10;&#10;Description automatically generated">
                <a:extLst>
                  <a:ext uri="{FF2B5EF4-FFF2-40B4-BE49-F238E27FC236}">
                    <a16:creationId xmlns:a16="http://schemas.microsoft.com/office/drawing/2014/main" id="{11AE9E94-D13E-3D58-8D4A-BE04C3AAD618}"/>
                  </a:ext>
                </a:extLst>
              </p:cNvPr>
              <p:cNvPicPr>
                <a:picLocks noChangeAspect="1"/>
              </p:cNvPicPr>
              <p:nvPr/>
            </p:nvPicPr>
            <p:blipFill>
              <a:blip r:embed="rId5"/>
              <a:stretch>
                <a:fillRect/>
              </a:stretch>
            </p:blipFill>
            <p:spPr>
              <a:xfrm>
                <a:off x="4925576" y="3653244"/>
                <a:ext cx="352114" cy="343925"/>
              </a:xfrm>
              <a:prstGeom prst="rect">
                <a:avLst/>
              </a:prstGeom>
            </p:spPr>
          </p:pic>
          <p:pic>
            <p:nvPicPr>
              <p:cNvPr id="68" name="Picture 67" descr="Shape, square&#10;&#10;Description automatically generated">
                <a:extLst>
                  <a:ext uri="{FF2B5EF4-FFF2-40B4-BE49-F238E27FC236}">
                    <a16:creationId xmlns:a16="http://schemas.microsoft.com/office/drawing/2014/main" id="{77F29885-BAEF-849A-42F7-37EEEF095890}"/>
                  </a:ext>
                </a:extLst>
              </p:cNvPr>
              <p:cNvPicPr>
                <a:picLocks noChangeAspect="1"/>
              </p:cNvPicPr>
              <p:nvPr/>
            </p:nvPicPr>
            <p:blipFill>
              <a:blip r:embed="rId5"/>
              <a:stretch>
                <a:fillRect/>
              </a:stretch>
            </p:blipFill>
            <p:spPr>
              <a:xfrm>
                <a:off x="4726396" y="3860036"/>
                <a:ext cx="352114" cy="343925"/>
              </a:xfrm>
              <a:prstGeom prst="rect">
                <a:avLst/>
              </a:prstGeom>
            </p:spPr>
          </p:pic>
          <p:sp>
            <p:nvSpPr>
              <p:cNvPr id="69" name="Oval 68">
                <a:extLst>
                  <a:ext uri="{FF2B5EF4-FFF2-40B4-BE49-F238E27FC236}">
                    <a16:creationId xmlns:a16="http://schemas.microsoft.com/office/drawing/2014/main" id="{46C16A4C-D629-875F-2138-534A20A093D7}"/>
                  </a:ext>
                </a:extLst>
              </p:cNvPr>
              <p:cNvSpPr/>
              <p:nvPr/>
            </p:nvSpPr>
            <p:spPr>
              <a:xfrm>
                <a:off x="4451253" y="3429000"/>
                <a:ext cx="902400" cy="885275"/>
              </a:xfrm>
              <a:prstGeom prst="ellipse">
                <a:avLst/>
              </a:prstGeom>
              <a:noFill/>
              <a:ln w="28575">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CF2A1950-5731-8DA7-14A6-13E39F9E4B8B}"/>
                </a:ext>
              </a:extLst>
            </p:cNvPr>
            <p:cNvGrpSpPr/>
            <p:nvPr/>
          </p:nvGrpSpPr>
          <p:grpSpPr>
            <a:xfrm>
              <a:off x="5795600" y="4686471"/>
              <a:ext cx="905600" cy="885276"/>
              <a:chOff x="5554172" y="4786661"/>
              <a:chExt cx="905600" cy="885276"/>
            </a:xfrm>
          </p:grpSpPr>
          <p:pic>
            <p:nvPicPr>
              <p:cNvPr id="60" name="Picture 59" descr="Shape, square&#10;&#10;Description automatically generated">
                <a:extLst>
                  <a:ext uri="{FF2B5EF4-FFF2-40B4-BE49-F238E27FC236}">
                    <a16:creationId xmlns:a16="http://schemas.microsoft.com/office/drawing/2014/main" id="{BA9391F1-0ABC-B2B2-3B83-0B589191E542}"/>
                  </a:ext>
                </a:extLst>
              </p:cNvPr>
              <p:cNvPicPr>
                <a:picLocks noChangeAspect="1"/>
              </p:cNvPicPr>
              <p:nvPr/>
            </p:nvPicPr>
            <p:blipFill>
              <a:blip r:embed="rId6"/>
              <a:stretch>
                <a:fillRect/>
              </a:stretch>
            </p:blipFill>
            <p:spPr>
              <a:xfrm>
                <a:off x="5669576" y="5179276"/>
                <a:ext cx="348018" cy="343924"/>
              </a:xfrm>
              <a:prstGeom prst="rect">
                <a:avLst/>
              </a:prstGeom>
            </p:spPr>
          </p:pic>
          <p:pic>
            <p:nvPicPr>
              <p:cNvPr id="61" name="Picture 60" descr="Shape, square&#10;&#10;Description automatically generated">
                <a:extLst>
                  <a:ext uri="{FF2B5EF4-FFF2-40B4-BE49-F238E27FC236}">
                    <a16:creationId xmlns:a16="http://schemas.microsoft.com/office/drawing/2014/main" id="{336EE03A-8303-9DEF-4E6B-ACBC9075D9C8}"/>
                  </a:ext>
                </a:extLst>
              </p:cNvPr>
              <p:cNvPicPr>
                <a:picLocks noChangeAspect="1"/>
              </p:cNvPicPr>
              <p:nvPr/>
            </p:nvPicPr>
            <p:blipFill>
              <a:blip r:embed="rId6"/>
              <a:stretch>
                <a:fillRect/>
              </a:stretch>
            </p:blipFill>
            <p:spPr>
              <a:xfrm>
                <a:off x="5854914" y="5271467"/>
                <a:ext cx="348018" cy="343924"/>
              </a:xfrm>
              <a:prstGeom prst="rect">
                <a:avLst/>
              </a:prstGeom>
            </p:spPr>
          </p:pic>
          <p:pic>
            <p:nvPicPr>
              <p:cNvPr id="62" name="Picture 61" descr="Shape, square&#10;&#10;Description automatically generated">
                <a:extLst>
                  <a:ext uri="{FF2B5EF4-FFF2-40B4-BE49-F238E27FC236}">
                    <a16:creationId xmlns:a16="http://schemas.microsoft.com/office/drawing/2014/main" id="{2941426F-47DF-6ED9-FD8A-8D00D36DCDFC}"/>
                  </a:ext>
                </a:extLst>
              </p:cNvPr>
              <p:cNvPicPr>
                <a:picLocks noChangeAspect="1"/>
              </p:cNvPicPr>
              <p:nvPr/>
            </p:nvPicPr>
            <p:blipFill>
              <a:blip r:embed="rId6"/>
              <a:stretch>
                <a:fillRect/>
              </a:stretch>
            </p:blipFill>
            <p:spPr>
              <a:xfrm>
                <a:off x="5946092" y="4982969"/>
                <a:ext cx="348018" cy="343924"/>
              </a:xfrm>
              <a:prstGeom prst="rect">
                <a:avLst/>
              </a:prstGeom>
            </p:spPr>
          </p:pic>
          <p:pic>
            <p:nvPicPr>
              <p:cNvPr id="63" name="Picture 62" descr="Shape, square&#10;&#10;Description automatically generated">
                <a:extLst>
                  <a:ext uri="{FF2B5EF4-FFF2-40B4-BE49-F238E27FC236}">
                    <a16:creationId xmlns:a16="http://schemas.microsoft.com/office/drawing/2014/main" id="{B5AE70A8-0AE2-A486-C683-C68547A2EDED}"/>
                  </a:ext>
                </a:extLst>
              </p:cNvPr>
              <p:cNvPicPr>
                <a:picLocks noChangeAspect="1"/>
              </p:cNvPicPr>
              <p:nvPr/>
            </p:nvPicPr>
            <p:blipFill>
              <a:blip r:embed="rId6"/>
              <a:stretch>
                <a:fillRect/>
              </a:stretch>
            </p:blipFill>
            <p:spPr>
              <a:xfrm>
                <a:off x="5807834" y="4866433"/>
                <a:ext cx="348018" cy="343924"/>
              </a:xfrm>
              <a:prstGeom prst="rect">
                <a:avLst/>
              </a:prstGeom>
            </p:spPr>
          </p:pic>
          <p:sp>
            <p:nvSpPr>
              <p:cNvPr id="64" name="Oval 63">
                <a:extLst>
                  <a:ext uri="{FF2B5EF4-FFF2-40B4-BE49-F238E27FC236}">
                    <a16:creationId xmlns:a16="http://schemas.microsoft.com/office/drawing/2014/main" id="{92F0F8A9-1FAB-4A13-B72E-CE44FC65CE5B}"/>
                  </a:ext>
                </a:extLst>
              </p:cNvPr>
              <p:cNvSpPr/>
              <p:nvPr/>
            </p:nvSpPr>
            <p:spPr>
              <a:xfrm>
                <a:off x="5554172" y="4786661"/>
                <a:ext cx="905600" cy="885276"/>
              </a:xfrm>
              <a:prstGeom prst="ellipse">
                <a:avLst/>
              </a:prstGeom>
              <a:noFill/>
              <a:ln w="28575">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20FED188-0C81-DA6E-670F-29F96DE6A83B}"/>
                </a:ext>
              </a:extLst>
            </p:cNvPr>
            <p:cNvGrpSpPr/>
            <p:nvPr/>
          </p:nvGrpSpPr>
          <p:grpSpPr>
            <a:xfrm>
              <a:off x="2381481" y="3402428"/>
              <a:ext cx="905601" cy="885276"/>
              <a:chOff x="2267747" y="2898914"/>
              <a:chExt cx="905601" cy="885276"/>
            </a:xfrm>
          </p:grpSpPr>
          <p:pic>
            <p:nvPicPr>
              <p:cNvPr id="54" name="Picture 53" descr="Shape, square&#10;&#10;Description automatically generated">
                <a:extLst>
                  <a:ext uri="{FF2B5EF4-FFF2-40B4-BE49-F238E27FC236}">
                    <a16:creationId xmlns:a16="http://schemas.microsoft.com/office/drawing/2014/main" id="{011ADE4C-AEB0-1EAB-FFEF-DFC12CD3B2A1}"/>
                  </a:ext>
                </a:extLst>
              </p:cNvPr>
              <p:cNvPicPr>
                <a:picLocks noChangeAspect="1"/>
              </p:cNvPicPr>
              <p:nvPr/>
            </p:nvPicPr>
            <p:blipFill>
              <a:blip r:embed="rId7"/>
              <a:stretch>
                <a:fillRect/>
              </a:stretch>
            </p:blipFill>
            <p:spPr>
              <a:xfrm>
                <a:off x="2464478" y="3344519"/>
                <a:ext cx="352114" cy="343925"/>
              </a:xfrm>
              <a:prstGeom prst="rect">
                <a:avLst/>
              </a:prstGeom>
            </p:spPr>
          </p:pic>
          <p:pic>
            <p:nvPicPr>
              <p:cNvPr id="55" name="Picture 54" descr="Shape, square&#10;&#10;Description automatically generated">
                <a:extLst>
                  <a:ext uri="{FF2B5EF4-FFF2-40B4-BE49-F238E27FC236}">
                    <a16:creationId xmlns:a16="http://schemas.microsoft.com/office/drawing/2014/main" id="{EDB55656-371C-51A9-F767-C51EE9E25A02}"/>
                  </a:ext>
                </a:extLst>
              </p:cNvPr>
              <p:cNvPicPr>
                <a:picLocks noChangeAspect="1"/>
              </p:cNvPicPr>
              <p:nvPr/>
            </p:nvPicPr>
            <p:blipFill>
              <a:blip r:embed="rId7"/>
              <a:stretch>
                <a:fillRect/>
              </a:stretch>
            </p:blipFill>
            <p:spPr>
              <a:xfrm>
                <a:off x="2672273" y="3218283"/>
                <a:ext cx="352114" cy="343925"/>
              </a:xfrm>
              <a:prstGeom prst="rect">
                <a:avLst/>
              </a:prstGeom>
            </p:spPr>
          </p:pic>
          <p:pic>
            <p:nvPicPr>
              <p:cNvPr id="56" name="Picture 55" descr="Shape, square&#10;&#10;Description automatically generated">
                <a:extLst>
                  <a:ext uri="{FF2B5EF4-FFF2-40B4-BE49-F238E27FC236}">
                    <a16:creationId xmlns:a16="http://schemas.microsoft.com/office/drawing/2014/main" id="{12EA6A07-EAC2-D0AC-5508-7D47CBB8D8D8}"/>
                  </a:ext>
                </a:extLst>
              </p:cNvPr>
              <p:cNvPicPr>
                <a:picLocks noChangeAspect="1"/>
              </p:cNvPicPr>
              <p:nvPr/>
            </p:nvPicPr>
            <p:blipFill>
              <a:blip r:embed="rId7"/>
              <a:stretch>
                <a:fillRect/>
              </a:stretch>
            </p:blipFill>
            <p:spPr>
              <a:xfrm>
                <a:off x="2727256" y="3087488"/>
                <a:ext cx="352114" cy="343925"/>
              </a:xfrm>
              <a:prstGeom prst="rect">
                <a:avLst/>
              </a:prstGeom>
            </p:spPr>
          </p:pic>
          <p:pic>
            <p:nvPicPr>
              <p:cNvPr id="57" name="Picture 56" descr="Shape, square&#10;&#10;Description automatically generated">
                <a:extLst>
                  <a:ext uri="{FF2B5EF4-FFF2-40B4-BE49-F238E27FC236}">
                    <a16:creationId xmlns:a16="http://schemas.microsoft.com/office/drawing/2014/main" id="{A1DE3684-4CD0-F445-9453-C24500BD41C5}"/>
                  </a:ext>
                </a:extLst>
              </p:cNvPr>
              <p:cNvPicPr>
                <a:picLocks noChangeAspect="1"/>
              </p:cNvPicPr>
              <p:nvPr/>
            </p:nvPicPr>
            <p:blipFill>
              <a:blip r:embed="rId7"/>
              <a:stretch>
                <a:fillRect/>
              </a:stretch>
            </p:blipFill>
            <p:spPr>
              <a:xfrm>
                <a:off x="2417056" y="2993047"/>
                <a:ext cx="352114" cy="343925"/>
              </a:xfrm>
              <a:prstGeom prst="rect">
                <a:avLst/>
              </a:prstGeom>
            </p:spPr>
          </p:pic>
          <p:sp>
            <p:nvSpPr>
              <p:cNvPr id="58" name="Oval 57">
                <a:extLst>
                  <a:ext uri="{FF2B5EF4-FFF2-40B4-BE49-F238E27FC236}">
                    <a16:creationId xmlns:a16="http://schemas.microsoft.com/office/drawing/2014/main" id="{164E5475-B904-97FB-2B8F-F2ACBCD739BD}"/>
                  </a:ext>
                </a:extLst>
              </p:cNvPr>
              <p:cNvSpPr/>
              <p:nvPr/>
            </p:nvSpPr>
            <p:spPr>
              <a:xfrm>
                <a:off x="2267747" y="2898914"/>
                <a:ext cx="905601" cy="885276"/>
              </a:xfrm>
              <a:prstGeom prst="ellipse">
                <a:avLst/>
              </a:prstGeom>
              <a:noFill/>
              <a:ln w="28575">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79DE4569-016F-37A0-B6F1-FBB6F6EF18CA}"/>
                </a:ext>
              </a:extLst>
            </p:cNvPr>
            <p:cNvGrpSpPr/>
            <p:nvPr/>
          </p:nvGrpSpPr>
          <p:grpSpPr>
            <a:xfrm>
              <a:off x="5101255" y="3354506"/>
              <a:ext cx="905600" cy="885276"/>
              <a:chOff x="4863824" y="2402973"/>
              <a:chExt cx="905600" cy="885276"/>
            </a:xfrm>
          </p:grpSpPr>
          <p:pic>
            <p:nvPicPr>
              <p:cNvPr id="46" name="Picture 45" descr="Shape, square&#10;&#10;Description automatically generated">
                <a:extLst>
                  <a:ext uri="{FF2B5EF4-FFF2-40B4-BE49-F238E27FC236}">
                    <a16:creationId xmlns:a16="http://schemas.microsoft.com/office/drawing/2014/main" id="{616EE039-95D4-E062-F2E6-7686C1AE249C}"/>
                  </a:ext>
                </a:extLst>
              </p:cNvPr>
              <p:cNvPicPr>
                <a:picLocks noChangeAspect="1"/>
              </p:cNvPicPr>
              <p:nvPr/>
            </p:nvPicPr>
            <p:blipFill>
              <a:blip r:embed="rId8"/>
              <a:stretch>
                <a:fillRect/>
              </a:stretch>
            </p:blipFill>
            <p:spPr>
              <a:xfrm>
                <a:off x="5101142" y="2650625"/>
                <a:ext cx="352112" cy="343923"/>
              </a:xfrm>
              <a:prstGeom prst="rect">
                <a:avLst/>
              </a:prstGeom>
            </p:spPr>
          </p:pic>
          <p:pic>
            <p:nvPicPr>
              <p:cNvPr id="47" name="Picture 46" descr="Shape, square&#10;&#10;Description automatically generated">
                <a:extLst>
                  <a:ext uri="{FF2B5EF4-FFF2-40B4-BE49-F238E27FC236}">
                    <a16:creationId xmlns:a16="http://schemas.microsoft.com/office/drawing/2014/main" id="{A2D2FD9C-FC7A-3F0D-4610-D9B326B640C2}"/>
                  </a:ext>
                </a:extLst>
              </p:cNvPr>
              <p:cNvPicPr>
                <a:picLocks noChangeAspect="1"/>
              </p:cNvPicPr>
              <p:nvPr/>
            </p:nvPicPr>
            <p:blipFill>
              <a:blip r:embed="rId8"/>
              <a:stretch>
                <a:fillRect/>
              </a:stretch>
            </p:blipFill>
            <p:spPr>
              <a:xfrm>
                <a:off x="5158084" y="2915527"/>
                <a:ext cx="352112" cy="343923"/>
              </a:xfrm>
              <a:prstGeom prst="rect">
                <a:avLst/>
              </a:prstGeom>
            </p:spPr>
          </p:pic>
          <p:pic>
            <p:nvPicPr>
              <p:cNvPr id="48" name="Picture 47" descr="Shape, square&#10;&#10;Description automatically generated">
                <a:extLst>
                  <a:ext uri="{FF2B5EF4-FFF2-40B4-BE49-F238E27FC236}">
                    <a16:creationId xmlns:a16="http://schemas.microsoft.com/office/drawing/2014/main" id="{39C51404-5FBD-F197-3C60-DDFDE067FA2F}"/>
                  </a:ext>
                </a:extLst>
              </p:cNvPr>
              <p:cNvPicPr>
                <a:picLocks noChangeAspect="1"/>
              </p:cNvPicPr>
              <p:nvPr/>
            </p:nvPicPr>
            <p:blipFill>
              <a:blip r:embed="rId8"/>
              <a:stretch>
                <a:fillRect/>
              </a:stretch>
            </p:blipFill>
            <p:spPr>
              <a:xfrm>
                <a:off x="4964512" y="2542453"/>
                <a:ext cx="352112" cy="343923"/>
              </a:xfrm>
              <a:prstGeom prst="rect">
                <a:avLst/>
              </a:prstGeom>
            </p:spPr>
          </p:pic>
          <p:pic>
            <p:nvPicPr>
              <p:cNvPr id="49" name="Picture 48" descr="Shape, square&#10;&#10;Description automatically generated">
                <a:extLst>
                  <a:ext uri="{FF2B5EF4-FFF2-40B4-BE49-F238E27FC236}">
                    <a16:creationId xmlns:a16="http://schemas.microsoft.com/office/drawing/2014/main" id="{1570D9EF-BD45-0123-B654-A1C452674264}"/>
                  </a:ext>
                </a:extLst>
              </p:cNvPr>
              <p:cNvPicPr>
                <a:picLocks noChangeAspect="1"/>
              </p:cNvPicPr>
              <p:nvPr/>
            </p:nvPicPr>
            <p:blipFill>
              <a:blip r:embed="rId8"/>
              <a:stretch>
                <a:fillRect/>
              </a:stretch>
            </p:blipFill>
            <p:spPr>
              <a:xfrm>
                <a:off x="5352557" y="2693675"/>
                <a:ext cx="352112" cy="343923"/>
              </a:xfrm>
              <a:prstGeom prst="rect">
                <a:avLst/>
              </a:prstGeom>
            </p:spPr>
          </p:pic>
          <p:pic>
            <p:nvPicPr>
              <p:cNvPr id="50" name="Picture 49" descr="Shape, square&#10;&#10;Description automatically generated">
                <a:extLst>
                  <a:ext uri="{FF2B5EF4-FFF2-40B4-BE49-F238E27FC236}">
                    <a16:creationId xmlns:a16="http://schemas.microsoft.com/office/drawing/2014/main" id="{7D19356E-E68F-B2B3-9D62-65697AC3602B}"/>
                  </a:ext>
                </a:extLst>
              </p:cNvPr>
              <p:cNvPicPr>
                <a:picLocks noChangeAspect="1"/>
              </p:cNvPicPr>
              <p:nvPr/>
            </p:nvPicPr>
            <p:blipFill>
              <a:blip r:embed="rId8"/>
              <a:stretch>
                <a:fillRect/>
              </a:stretch>
            </p:blipFill>
            <p:spPr>
              <a:xfrm>
                <a:off x="4935483" y="2758797"/>
                <a:ext cx="352112" cy="343923"/>
              </a:xfrm>
              <a:prstGeom prst="rect">
                <a:avLst/>
              </a:prstGeom>
            </p:spPr>
          </p:pic>
          <p:pic>
            <p:nvPicPr>
              <p:cNvPr id="51" name="Picture 50" descr="Shape, square&#10;&#10;Description automatically generated">
                <a:extLst>
                  <a:ext uri="{FF2B5EF4-FFF2-40B4-BE49-F238E27FC236}">
                    <a16:creationId xmlns:a16="http://schemas.microsoft.com/office/drawing/2014/main" id="{1A565211-272F-A5B4-A029-E3B29EBFA666}"/>
                  </a:ext>
                </a:extLst>
              </p:cNvPr>
              <p:cNvPicPr>
                <a:picLocks noChangeAspect="1"/>
              </p:cNvPicPr>
              <p:nvPr/>
            </p:nvPicPr>
            <p:blipFill>
              <a:blip r:embed="rId8"/>
              <a:stretch>
                <a:fillRect/>
              </a:stretch>
            </p:blipFill>
            <p:spPr>
              <a:xfrm>
                <a:off x="5237772" y="2446060"/>
                <a:ext cx="352112" cy="343923"/>
              </a:xfrm>
              <a:prstGeom prst="rect">
                <a:avLst/>
              </a:prstGeom>
            </p:spPr>
          </p:pic>
          <p:sp>
            <p:nvSpPr>
              <p:cNvPr id="53" name="Oval 52">
                <a:extLst>
                  <a:ext uri="{FF2B5EF4-FFF2-40B4-BE49-F238E27FC236}">
                    <a16:creationId xmlns:a16="http://schemas.microsoft.com/office/drawing/2014/main" id="{928032D9-675F-79D0-1E00-333FB7A47296}"/>
                  </a:ext>
                </a:extLst>
              </p:cNvPr>
              <p:cNvSpPr/>
              <p:nvPr/>
            </p:nvSpPr>
            <p:spPr>
              <a:xfrm>
                <a:off x="4863824" y="2402973"/>
                <a:ext cx="905600" cy="885276"/>
              </a:xfrm>
              <a:prstGeom prst="ellipse">
                <a:avLst/>
              </a:prstGeom>
              <a:noFill/>
              <a:ln w="28575">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cxnSp>
          <p:nvCxnSpPr>
            <p:cNvPr id="29" name="Straight Connector 28">
              <a:extLst>
                <a:ext uri="{FF2B5EF4-FFF2-40B4-BE49-F238E27FC236}">
                  <a16:creationId xmlns:a16="http://schemas.microsoft.com/office/drawing/2014/main" id="{18F4E167-929B-EF8F-A6A1-86254AC0D784}"/>
                </a:ext>
              </a:extLst>
            </p:cNvPr>
            <p:cNvCxnSpPr>
              <a:cxnSpLocks/>
              <a:stCxn id="53" idx="4"/>
              <a:endCxn id="64" idx="0"/>
            </p:cNvCxnSpPr>
            <p:nvPr/>
          </p:nvCxnSpPr>
          <p:spPr>
            <a:xfrm>
              <a:off x="5554055" y="4239782"/>
              <a:ext cx="694345" cy="446689"/>
            </a:xfrm>
            <a:prstGeom prst="line">
              <a:avLst/>
            </a:prstGeom>
            <a:ln w="28575">
              <a:solidFill>
                <a:schemeClr val="tx1"/>
              </a:solidFill>
            </a:ln>
          </p:spPr>
          <p:style>
            <a:lnRef idx="3">
              <a:schemeClr val="accent1"/>
            </a:lnRef>
            <a:fillRef idx="0">
              <a:schemeClr val="accent1"/>
            </a:fillRef>
            <a:effectRef idx="2">
              <a:schemeClr val="accent1"/>
            </a:effectRef>
            <a:fontRef idx="minor">
              <a:schemeClr val="tx1"/>
            </a:fontRef>
          </p:style>
        </p:cxnSp>
        <p:grpSp>
          <p:nvGrpSpPr>
            <p:cNvPr id="30" name="Group 29">
              <a:extLst>
                <a:ext uri="{FF2B5EF4-FFF2-40B4-BE49-F238E27FC236}">
                  <a16:creationId xmlns:a16="http://schemas.microsoft.com/office/drawing/2014/main" id="{9309302D-6B6A-A427-9C2D-F12333969C26}"/>
                </a:ext>
              </a:extLst>
            </p:cNvPr>
            <p:cNvGrpSpPr/>
            <p:nvPr/>
          </p:nvGrpSpPr>
          <p:grpSpPr>
            <a:xfrm>
              <a:off x="3106700" y="4651794"/>
              <a:ext cx="905600" cy="885275"/>
              <a:chOff x="9554154" y="3006001"/>
              <a:chExt cx="905600" cy="885275"/>
            </a:xfrm>
          </p:grpSpPr>
          <p:sp>
            <p:nvSpPr>
              <p:cNvPr id="39" name="Oval 38">
                <a:extLst>
                  <a:ext uri="{FF2B5EF4-FFF2-40B4-BE49-F238E27FC236}">
                    <a16:creationId xmlns:a16="http://schemas.microsoft.com/office/drawing/2014/main" id="{97EA8632-B79C-95EF-36A5-BAD69C2C5644}"/>
                  </a:ext>
                </a:extLst>
              </p:cNvPr>
              <p:cNvSpPr/>
              <p:nvPr/>
            </p:nvSpPr>
            <p:spPr>
              <a:xfrm>
                <a:off x="9554154" y="3006001"/>
                <a:ext cx="905600" cy="885275"/>
              </a:xfrm>
              <a:prstGeom prst="ellipse">
                <a:avLst/>
              </a:prstGeom>
              <a:noFill/>
              <a:ln w="28575">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Rectangle 39">
                <a:extLst>
                  <a:ext uri="{FF2B5EF4-FFF2-40B4-BE49-F238E27FC236}">
                    <a16:creationId xmlns:a16="http://schemas.microsoft.com/office/drawing/2014/main" id="{91DCC226-CCAE-AF26-4F43-46EA5A1B3EA9}"/>
                  </a:ext>
                </a:extLst>
              </p:cNvPr>
              <p:cNvSpPr/>
              <p:nvPr/>
            </p:nvSpPr>
            <p:spPr>
              <a:xfrm>
                <a:off x="9571497" y="3276365"/>
                <a:ext cx="333520" cy="320699"/>
              </a:xfrm>
              <a:prstGeom prst="rect">
                <a:avLst/>
              </a:prstGeom>
              <a:solidFill>
                <a:srgbClr val="D883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774777F-418C-1818-B378-EDA1436AA08D}"/>
                  </a:ext>
                </a:extLst>
              </p:cNvPr>
              <p:cNvSpPr/>
              <p:nvPr/>
            </p:nvSpPr>
            <p:spPr>
              <a:xfrm>
                <a:off x="9698188" y="3076570"/>
                <a:ext cx="333520" cy="320699"/>
              </a:xfrm>
              <a:prstGeom prst="rect">
                <a:avLst/>
              </a:prstGeom>
              <a:solidFill>
                <a:srgbClr val="D883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5461F23-1F5E-1E77-621E-3C10DD990F84}"/>
                  </a:ext>
                </a:extLst>
              </p:cNvPr>
              <p:cNvSpPr/>
              <p:nvPr/>
            </p:nvSpPr>
            <p:spPr>
              <a:xfrm>
                <a:off x="9952280" y="3140033"/>
                <a:ext cx="333520" cy="320699"/>
              </a:xfrm>
              <a:prstGeom prst="rect">
                <a:avLst/>
              </a:prstGeom>
              <a:solidFill>
                <a:srgbClr val="D883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50F36DA-4762-3350-EA6D-8CE9143077AE}"/>
                  </a:ext>
                </a:extLst>
              </p:cNvPr>
              <p:cNvSpPr/>
              <p:nvPr/>
            </p:nvSpPr>
            <p:spPr>
              <a:xfrm>
                <a:off x="10038499" y="3377761"/>
                <a:ext cx="333520" cy="320699"/>
              </a:xfrm>
              <a:prstGeom prst="rect">
                <a:avLst/>
              </a:prstGeom>
              <a:solidFill>
                <a:srgbClr val="D883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F758291-48DA-301C-B994-4B227215576D}"/>
                  </a:ext>
                </a:extLst>
              </p:cNvPr>
              <p:cNvSpPr/>
              <p:nvPr/>
            </p:nvSpPr>
            <p:spPr>
              <a:xfrm>
                <a:off x="9821205" y="3507283"/>
                <a:ext cx="333520" cy="320699"/>
              </a:xfrm>
              <a:prstGeom prst="rect">
                <a:avLst/>
              </a:prstGeom>
              <a:solidFill>
                <a:srgbClr val="D883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a:extLst>
                <a:ext uri="{FF2B5EF4-FFF2-40B4-BE49-F238E27FC236}">
                  <a16:creationId xmlns:a16="http://schemas.microsoft.com/office/drawing/2014/main" id="{A03354F9-6760-75C2-F7A6-9004F8589135}"/>
                </a:ext>
              </a:extLst>
            </p:cNvPr>
            <p:cNvCxnSpPr>
              <a:cxnSpLocks/>
              <a:stCxn id="53" idx="4"/>
              <a:endCxn id="69" idx="0"/>
            </p:cNvCxnSpPr>
            <p:nvPr/>
          </p:nvCxnSpPr>
          <p:spPr>
            <a:xfrm flipH="1">
              <a:off x="4720340" y="4239782"/>
              <a:ext cx="833715" cy="438349"/>
            </a:xfrm>
            <a:prstGeom prst="line">
              <a:avLst/>
            </a:prstGeom>
            <a:ln w="28575">
              <a:solidFill>
                <a:schemeClr val="tx1"/>
              </a:solidFill>
            </a:ln>
          </p:spPr>
          <p:style>
            <a:lnRef idx="3">
              <a:schemeClr val="accent1"/>
            </a:lnRef>
            <a:fillRef idx="0">
              <a:schemeClr val="accent1"/>
            </a:fillRef>
            <a:effectRef idx="2">
              <a:schemeClr val="accent1"/>
            </a:effectRef>
            <a:fontRef idx="minor">
              <a:schemeClr val="tx1"/>
            </a:fontRef>
          </p:style>
        </p:cxnSp>
        <p:cxnSp>
          <p:nvCxnSpPr>
            <p:cNvPr id="33" name="Straight Connector 32">
              <a:extLst>
                <a:ext uri="{FF2B5EF4-FFF2-40B4-BE49-F238E27FC236}">
                  <a16:creationId xmlns:a16="http://schemas.microsoft.com/office/drawing/2014/main" id="{AA32F8F5-8442-BFBB-30A7-5E9833E8323D}"/>
                </a:ext>
              </a:extLst>
            </p:cNvPr>
            <p:cNvCxnSpPr>
              <a:cxnSpLocks/>
              <a:stCxn id="58" idx="4"/>
              <a:endCxn id="76" idx="0"/>
            </p:cNvCxnSpPr>
            <p:nvPr/>
          </p:nvCxnSpPr>
          <p:spPr>
            <a:xfrm flipH="1">
              <a:off x="2211905" y="4287704"/>
              <a:ext cx="622377" cy="326064"/>
            </a:xfrm>
            <a:prstGeom prst="line">
              <a:avLst/>
            </a:prstGeom>
            <a:ln w="28575">
              <a:solidFill>
                <a:schemeClr val="tx1"/>
              </a:solidFill>
            </a:ln>
          </p:spPr>
          <p:style>
            <a:lnRef idx="3">
              <a:schemeClr val="accent1"/>
            </a:lnRef>
            <a:fillRef idx="0">
              <a:schemeClr val="accent1"/>
            </a:fillRef>
            <a:effectRef idx="2">
              <a:schemeClr val="accent1"/>
            </a:effectRef>
            <a:fontRef idx="minor">
              <a:schemeClr val="tx1"/>
            </a:fontRef>
          </p:style>
        </p:cxnSp>
        <p:cxnSp>
          <p:nvCxnSpPr>
            <p:cNvPr id="34" name="Straight Connector 33">
              <a:extLst>
                <a:ext uri="{FF2B5EF4-FFF2-40B4-BE49-F238E27FC236}">
                  <a16:creationId xmlns:a16="http://schemas.microsoft.com/office/drawing/2014/main" id="{8C2503CC-86B0-8786-A9C2-8B7CE0377052}"/>
                </a:ext>
              </a:extLst>
            </p:cNvPr>
            <p:cNvCxnSpPr>
              <a:cxnSpLocks/>
              <a:stCxn id="39" idx="0"/>
              <a:endCxn id="58" idx="4"/>
            </p:cNvCxnSpPr>
            <p:nvPr/>
          </p:nvCxnSpPr>
          <p:spPr>
            <a:xfrm flipH="1" flipV="1">
              <a:off x="2834282" y="4287704"/>
              <a:ext cx="725218" cy="364090"/>
            </a:xfrm>
            <a:prstGeom prst="line">
              <a:avLst/>
            </a:prstGeom>
            <a:ln w="28575">
              <a:solidFill>
                <a:schemeClr val="tx1"/>
              </a:solidFill>
            </a:ln>
          </p:spPr>
          <p:style>
            <a:lnRef idx="3">
              <a:schemeClr val="accent1"/>
            </a:lnRef>
            <a:fillRef idx="0">
              <a:schemeClr val="accent1"/>
            </a:fillRef>
            <a:effectRef idx="2">
              <a:schemeClr val="accent1"/>
            </a:effectRef>
            <a:fontRef idx="minor">
              <a:schemeClr val="tx1"/>
            </a:fontRef>
          </p:style>
        </p:cxnSp>
        <p:cxnSp>
          <p:nvCxnSpPr>
            <p:cNvPr id="35" name="Straight Connector 34">
              <a:extLst>
                <a:ext uri="{FF2B5EF4-FFF2-40B4-BE49-F238E27FC236}">
                  <a16:creationId xmlns:a16="http://schemas.microsoft.com/office/drawing/2014/main" id="{D467760B-6287-D6E4-1DAB-5BAB975BE477}"/>
                </a:ext>
              </a:extLst>
            </p:cNvPr>
            <p:cNvCxnSpPr>
              <a:cxnSpLocks/>
              <a:stCxn id="83" idx="4"/>
              <a:endCxn id="58" idx="0"/>
            </p:cNvCxnSpPr>
            <p:nvPr/>
          </p:nvCxnSpPr>
          <p:spPr>
            <a:xfrm flipH="1">
              <a:off x="2834282" y="3052593"/>
              <a:ext cx="1263301" cy="349835"/>
            </a:xfrm>
            <a:prstGeom prst="line">
              <a:avLst/>
            </a:prstGeom>
            <a:ln w="28575">
              <a:solidFill>
                <a:schemeClr val="tx1"/>
              </a:solidFill>
            </a:ln>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id="{0DB714C2-F3BD-2DB6-3399-9FBF23F8FECE}"/>
                </a:ext>
              </a:extLst>
            </p:cNvPr>
            <p:cNvCxnSpPr>
              <a:cxnSpLocks/>
              <a:stCxn id="83" idx="4"/>
              <a:endCxn id="53" idx="0"/>
            </p:cNvCxnSpPr>
            <p:nvPr/>
          </p:nvCxnSpPr>
          <p:spPr>
            <a:xfrm>
              <a:off x="4097583" y="3052593"/>
              <a:ext cx="1456472" cy="301913"/>
            </a:xfrm>
            <a:prstGeom prst="line">
              <a:avLst/>
            </a:prstGeom>
            <a:ln w="28575">
              <a:solidFill>
                <a:schemeClr val="tx1"/>
              </a:solidFill>
            </a:ln>
          </p:spPr>
          <p:style>
            <a:lnRef idx="3">
              <a:schemeClr val="accent1"/>
            </a:lnRef>
            <a:fillRef idx="0">
              <a:schemeClr val="accent1"/>
            </a:fillRef>
            <a:effectRef idx="2">
              <a:schemeClr val="accent1"/>
            </a:effectRef>
            <a:fontRef idx="minor">
              <a:schemeClr val="tx1"/>
            </a:fontRef>
          </p:style>
        </p:cxnSp>
      </p:grpSp>
      <p:sp>
        <p:nvSpPr>
          <p:cNvPr id="84" name="Right Arrow 83">
            <a:extLst>
              <a:ext uri="{FF2B5EF4-FFF2-40B4-BE49-F238E27FC236}">
                <a16:creationId xmlns:a16="http://schemas.microsoft.com/office/drawing/2014/main" id="{4CC590EF-757E-DC55-59DC-5D478C4CE67C}"/>
              </a:ext>
            </a:extLst>
          </p:cNvPr>
          <p:cNvSpPr/>
          <p:nvPr/>
        </p:nvSpPr>
        <p:spPr>
          <a:xfrm>
            <a:off x="4266561" y="3388416"/>
            <a:ext cx="1404257" cy="751114"/>
          </a:xfrm>
          <a:prstGeom prst="rightArrow">
            <a:avLst/>
          </a:prstGeom>
          <a:solidFill>
            <a:srgbClr val="FF7E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4888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697D1B-A2E9-FE2B-1A4D-8C5761C5A46C}"/>
              </a:ext>
            </a:extLst>
          </p:cNvPr>
          <p:cNvSpPr txBox="1"/>
          <p:nvPr/>
        </p:nvSpPr>
        <p:spPr>
          <a:xfrm>
            <a:off x="1528733" y="3445968"/>
            <a:ext cx="1485900" cy="1200329"/>
          </a:xfrm>
          <a:prstGeom prst="rect">
            <a:avLst/>
          </a:prstGeom>
          <a:solidFill>
            <a:schemeClr val="accent2">
              <a:lumMod val="40000"/>
              <a:lumOff val="60000"/>
            </a:schemeClr>
          </a:solidFill>
        </p:spPr>
        <p:txBody>
          <a:bodyPr wrap="square" rtlCol="0">
            <a:spAutoFit/>
          </a:bodyPr>
          <a:lstStyle/>
          <a:p>
            <a:r>
              <a:rPr lang="en-US" dirty="0"/>
              <a:t>10100100101010001111010100101010101010010101</a:t>
            </a:r>
          </a:p>
        </p:txBody>
      </p:sp>
      <p:sp>
        <p:nvSpPr>
          <p:cNvPr id="6" name="Title 1">
            <a:extLst>
              <a:ext uri="{FF2B5EF4-FFF2-40B4-BE49-F238E27FC236}">
                <a16:creationId xmlns:a16="http://schemas.microsoft.com/office/drawing/2014/main" id="{4EBAFA15-2691-3A8F-2326-9FA618E5DBBF}"/>
              </a:ext>
            </a:extLst>
          </p:cNvPr>
          <p:cNvSpPr>
            <a:spLocks noGrp="1"/>
          </p:cNvSpPr>
          <p:nvPr>
            <p:ph type="title"/>
          </p:nvPr>
        </p:nvSpPr>
        <p:spPr>
          <a:xfrm>
            <a:off x="838200" y="365125"/>
            <a:ext cx="10515600" cy="1325563"/>
          </a:xfrm>
        </p:spPr>
        <p:txBody>
          <a:bodyPr>
            <a:normAutofit/>
          </a:bodyPr>
          <a:lstStyle/>
          <a:p>
            <a:r>
              <a:rPr lang="en-US" sz="4000" dirty="0">
                <a:latin typeface="Gill Sans MT" panose="020B0502020104020203" pitchFamily="34" charset="77"/>
              </a:rPr>
              <a:t>Hamming Tree:  A Software-level Memory Aware Technique </a:t>
            </a:r>
          </a:p>
        </p:txBody>
      </p:sp>
      <p:sp>
        <p:nvSpPr>
          <p:cNvPr id="9" name="TextBox 8">
            <a:extLst>
              <a:ext uri="{FF2B5EF4-FFF2-40B4-BE49-F238E27FC236}">
                <a16:creationId xmlns:a16="http://schemas.microsoft.com/office/drawing/2014/main" id="{8DFF1471-9252-FDD5-3DD9-554DE37C52EF}"/>
              </a:ext>
            </a:extLst>
          </p:cNvPr>
          <p:cNvSpPr txBox="1"/>
          <p:nvPr/>
        </p:nvSpPr>
        <p:spPr>
          <a:xfrm>
            <a:off x="1528733" y="3000630"/>
            <a:ext cx="1485900" cy="400110"/>
          </a:xfrm>
          <a:prstGeom prst="rect">
            <a:avLst/>
          </a:prstGeom>
          <a:noFill/>
        </p:spPr>
        <p:txBody>
          <a:bodyPr wrap="square" rtlCol="0">
            <a:spAutoFit/>
          </a:bodyPr>
          <a:lstStyle/>
          <a:p>
            <a:pPr algn="ctr"/>
            <a:r>
              <a:rPr lang="en-US" sz="2000" dirty="0">
                <a:latin typeface="Gill Sans MT" panose="020B0502020104020203" pitchFamily="34" charset="77"/>
              </a:rPr>
              <a:t>New data</a:t>
            </a:r>
          </a:p>
        </p:txBody>
      </p:sp>
      <p:graphicFrame>
        <p:nvGraphicFramePr>
          <p:cNvPr id="32" name="Table 8">
            <a:extLst>
              <a:ext uri="{FF2B5EF4-FFF2-40B4-BE49-F238E27FC236}">
                <a16:creationId xmlns:a16="http://schemas.microsoft.com/office/drawing/2014/main" id="{7ED85177-CFA5-3627-2D11-582ACB7E168A}"/>
              </a:ext>
            </a:extLst>
          </p:cNvPr>
          <p:cNvGraphicFramePr>
            <a:graphicFrameLocks noGrp="1"/>
          </p:cNvGraphicFramePr>
          <p:nvPr/>
        </p:nvGraphicFramePr>
        <p:xfrm>
          <a:off x="8263747" y="2309876"/>
          <a:ext cx="2097088" cy="2926080"/>
        </p:xfrm>
        <a:graphic>
          <a:graphicData uri="http://schemas.openxmlformats.org/drawingml/2006/table">
            <a:tbl>
              <a:tblPr firstRow="1" bandRow="1">
                <a:tableStyleId>{5940675A-B579-460E-94D1-54222C63F5DA}</a:tableStyleId>
              </a:tblPr>
              <a:tblGrid>
                <a:gridCol w="299584">
                  <a:extLst>
                    <a:ext uri="{9D8B030D-6E8A-4147-A177-3AD203B41FA5}">
                      <a16:colId xmlns:a16="http://schemas.microsoft.com/office/drawing/2014/main" val="35833206"/>
                    </a:ext>
                  </a:extLst>
                </a:gridCol>
                <a:gridCol w="299584">
                  <a:extLst>
                    <a:ext uri="{9D8B030D-6E8A-4147-A177-3AD203B41FA5}">
                      <a16:colId xmlns:a16="http://schemas.microsoft.com/office/drawing/2014/main" val="3847654683"/>
                    </a:ext>
                  </a:extLst>
                </a:gridCol>
                <a:gridCol w="299584">
                  <a:extLst>
                    <a:ext uri="{9D8B030D-6E8A-4147-A177-3AD203B41FA5}">
                      <a16:colId xmlns:a16="http://schemas.microsoft.com/office/drawing/2014/main" val="2579497792"/>
                    </a:ext>
                  </a:extLst>
                </a:gridCol>
                <a:gridCol w="299584">
                  <a:extLst>
                    <a:ext uri="{9D8B030D-6E8A-4147-A177-3AD203B41FA5}">
                      <a16:colId xmlns:a16="http://schemas.microsoft.com/office/drawing/2014/main" val="3562040400"/>
                    </a:ext>
                  </a:extLst>
                </a:gridCol>
                <a:gridCol w="299584">
                  <a:extLst>
                    <a:ext uri="{9D8B030D-6E8A-4147-A177-3AD203B41FA5}">
                      <a16:colId xmlns:a16="http://schemas.microsoft.com/office/drawing/2014/main" val="2939257406"/>
                    </a:ext>
                  </a:extLst>
                </a:gridCol>
                <a:gridCol w="299584">
                  <a:extLst>
                    <a:ext uri="{9D8B030D-6E8A-4147-A177-3AD203B41FA5}">
                      <a16:colId xmlns:a16="http://schemas.microsoft.com/office/drawing/2014/main" val="551234200"/>
                    </a:ext>
                  </a:extLst>
                </a:gridCol>
                <a:gridCol w="299584">
                  <a:extLst>
                    <a:ext uri="{9D8B030D-6E8A-4147-A177-3AD203B41FA5}">
                      <a16:colId xmlns:a16="http://schemas.microsoft.com/office/drawing/2014/main" val="1378801839"/>
                    </a:ext>
                  </a:extLst>
                </a:gridCol>
              </a:tblGrid>
              <a:tr h="291713">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4">
                        <a:lumMod val="40000"/>
                        <a:lumOff val="60000"/>
                      </a:schemeClr>
                    </a:solidFill>
                  </a:tcPr>
                </a:tc>
                <a:extLst>
                  <a:ext uri="{0D108BD9-81ED-4DB2-BD59-A6C34878D82A}">
                    <a16:rowId xmlns:a16="http://schemas.microsoft.com/office/drawing/2014/main" val="1597232466"/>
                  </a:ext>
                </a:extLst>
              </a:tr>
              <a:tr h="291713">
                <a:tc>
                  <a:txBody>
                    <a:bodyPr/>
                    <a:lstStyle/>
                    <a:p>
                      <a:endParaRPr lang="en-US" dirty="0"/>
                    </a:p>
                  </a:txBody>
                  <a:tcPr>
                    <a:solidFill>
                      <a:schemeClr val="bg2">
                        <a:lumMod val="75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4023828279"/>
                  </a:ext>
                </a:extLst>
              </a:tr>
              <a:tr h="291713">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4">
                        <a:lumMod val="40000"/>
                        <a:lumOff val="60000"/>
                      </a:schemeClr>
                    </a:solidFill>
                  </a:tcPr>
                </a:tc>
                <a:extLst>
                  <a:ext uri="{0D108BD9-81ED-4DB2-BD59-A6C34878D82A}">
                    <a16:rowId xmlns:a16="http://schemas.microsoft.com/office/drawing/2014/main" val="4054329151"/>
                  </a:ext>
                </a:extLst>
              </a:tr>
              <a:tr h="291713">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1">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extLst>
                  <a:ext uri="{0D108BD9-81ED-4DB2-BD59-A6C34878D82A}">
                    <a16:rowId xmlns:a16="http://schemas.microsoft.com/office/drawing/2014/main" val="3509232316"/>
                  </a:ext>
                </a:extLst>
              </a:tr>
              <a:tr h="291713">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1">
                        <a:lumMod val="40000"/>
                        <a:lumOff val="60000"/>
                      </a:schemeClr>
                    </a:solidFill>
                  </a:tcPr>
                </a:tc>
                <a:tc>
                  <a:txBody>
                    <a:bodyPr/>
                    <a:lstStyle/>
                    <a:p>
                      <a:endParaRPr lang="en-US" dirty="0"/>
                    </a:p>
                  </a:txBody>
                  <a:tcPr>
                    <a:solidFill>
                      <a:schemeClr val="accent2">
                        <a:lumMod val="40000"/>
                        <a:lumOff val="60000"/>
                      </a:schemeClr>
                    </a:solidFill>
                  </a:tcPr>
                </a:tc>
                <a:extLst>
                  <a:ext uri="{0D108BD9-81ED-4DB2-BD59-A6C34878D82A}">
                    <a16:rowId xmlns:a16="http://schemas.microsoft.com/office/drawing/2014/main" val="3459651560"/>
                  </a:ext>
                </a:extLst>
              </a:tr>
              <a:tr h="291713">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tx2">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extLst>
                  <a:ext uri="{0D108BD9-81ED-4DB2-BD59-A6C34878D82A}">
                    <a16:rowId xmlns:a16="http://schemas.microsoft.com/office/drawing/2014/main" val="2262930145"/>
                  </a:ext>
                </a:extLst>
              </a:tr>
              <a:tr h="291713">
                <a:tc>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endParaRPr lang="en-US" dirty="0"/>
                    </a:p>
                  </a:txBody>
                  <a:tcPr>
                    <a:solidFill>
                      <a:schemeClr val="tx2">
                        <a:lumMod val="40000"/>
                        <a:lumOff val="60000"/>
                      </a:schemeClr>
                    </a:solidFill>
                  </a:tcPr>
                </a:tc>
                <a:tc>
                  <a:txBody>
                    <a:bodyPr/>
                    <a:lstStyle/>
                    <a:p>
                      <a:endParaRPr lang="en-US" dirty="0"/>
                    </a:p>
                  </a:txBody>
                  <a:tcPr>
                    <a:solidFill>
                      <a:schemeClr val="accent1">
                        <a:lumMod val="40000"/>
                        <a:lumOff val="60000"/>
                      </a:schemeClr>
                    </a:solidFill>
                  </a:tcPr>
                </a:tc>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accent2">
                        <a:lumMod val="40000"/>
                        <a:lumOff val="60000"/>
                      </a:schemeClr>
                    </a:solidFill>
                  </a:tcPr>
                </a:tc>
                <a:extLst>
                  <a:ext uri="{0D108BD9-81ED-4DB2-BD59-A6C34878D82A}">
                    <a16:rowId xmlns:a16="http://schemas.microsoft.com/office/drawing/2014/main" val="3484341264"/>
                  </a:ext>
                </a:extLst>
              </a:tr>
              <a:tr h="291713">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endParaRPr lang="en-US" dirty="0"/>
                    </a:p>
                  </a:txBody>
                  <a:tcPr>
                    <a:solidFill>
                      <a:schemeClr val="bg1">
                        <a:lumMod val="85000"/>
                      </a:schemeClr>
                    </a:solidFill>
                  </a:tcPr>
                </a:tc>
                <a:tc>
                  <a:txBody>
                    <a:bodyPr/>
                    <a:lstStyle/>
                    <a:p>
                      <a:endParaRPr lang="en-US" dirty="0"/>
                    </a:p>
                  </a:txBody>
                  <a:tcPr>
                    <a:solidFill>
                      <a:schemeClr val="accent1">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tx2">
                        <a:lumMod val="40000"/>
                        <a:lumOff val="60000"/>
                      </a:schemeClr>
                    </a:solidFill>
                  </a:tcPr>
                </a:tc>
                <a:extLst>
                  <a:ext uri="{0D108BD9-81ED-4DB2-BD59-A6C34878D82A}">
                    <a16:rowId xmlns:a16="http://schemas.microsoft.com/office/drawing/2014/main" val="1871048828"/>
                  </a:ext>
                </a:extLst>
              </a:tr>
            </a:tbl>
          </a:graphicData>
        </a:graphic>
      </p:graphicFrame>
      <p:sp>
        <p:nvSpPr>
          <p:cNvPr id="33" name="Rectangle 32">
            <a:extLst>
              <a:ext uri="{FF2B5EF4-FFF2-40B4-BE49-F238E27FC236}">
                <a16:creationId xmlns:a16="http://schemas.microsoft.com/office/drawing/2014/main" id="{CF4C27E5-72C4-3507-7B53-6A65D2732A41}"/>
              </a:ext>
            </a:extLst>
          </p:cNvPr>
          <p:cNvSpPr/>
          <p:nvPr/>
        </p:nvSpPr>
        <p:spPr>
          <a:xfrm>
            <a:off x="8263747" y="2324164"/>
            <a:ext cx="2097088" cy="3390982"/>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p:txBody>
      </p:sp>
      <p:sp>
        <p:nvSpPr>
          <p:cNvPr id="34" name="TextBox 33">
            <a:extLst>
              <a:ext uri="{FF2B5EF4-FFF2-40B4-BE49-F238E27FC236}">
                <a16:creationId xmlns:a16="http://schemas.microsoft.com/office/drawing/2014/main" id="{9377111C-757D-4D37-9D0D-81E1C941EBA1}"/>
              </a:ext>
            </a:extLst>
          </p:cNvPr>
          <p:cNvSpPr txBox="1"/>
          <p:nvPr/>
        </p:nvSpPr>
        <p:spPr>
          <a:xfrm>
            <a:off x="9378884" y="5213941"/>
            <a:ext cx="981951" cy="523220"/>
          </a:xfrm>
          <a:prstGeom prst="rect">
            <a:avLst/>
          </a:prstGeom>
          <a:noFill/>
        </p:spPr>
        <p:txBody>
          <a:bodyPr wrap="square" rtlCol="0">
            <a:spAutoFit/>
          </a:bodyPr>
          <a:lstStyle/>
          <a:p>
            <a:r>
              <a:rPr lang="en-US" sz="2800" dirty="0">
                <a:latin typeface="Gill Sans MT" panose="020B0502020104020203" pitchFamily="34" charset="77"/>
              </a:rPr>
              <a:t>PCM</a:t>
            </a:r>
          </a:p>
        </p:txBody>
      </p:sp>
      <p:sp>
        <p:nvSpPr>
          <p:cNvPr id="37" name="Slide Number Placeholder 36">
            <a:extLst>
              <a:ext uri="{FF2B5EF4-FFF2-40B4-BE49-F238E27FC236}">
                <a16:creationId xmlns:a16="http://schemas.microsoft.com/office/drawing/2014/main" id="{1076BF3A-5F9B-03CC-6024-6754ECAF615A}"/>
              </a:ext>
            </a:extLst>
          </p:cNvPr>
          <p:cNvSpPr>
            <a:spLocks noGrp="1"/>
          </p:cNvSpPr>
          <p:nvPr>
            <p:ph type="sldNum" sz="quarter" idx="12"/>
          </p:nvPr>
        </p:nvSpPr>
        <p:spPr/>
        <p:txBody>
          <a:bodyPr/>
          <a:lstStyle/>
          <a:p>
            <a:fld id="{CA914D5E-83D4-7E4C-ABA2-68309E7FC0BF}" type="slidenum">
              <a:rPr lang="en-US" smtClean="0"/>
              <a:t>24</a:t>
            </a:fld>
            <a:endParaRPr lang="en-US"/>
          </a:p>
        </p:txBody>
      </p:sp>
    </p:spTree>
    <p:extLst>
      <p:ext uri="{BB962C8B-B14F-4D97-AF65-F5344CB8AC3E}">
        <p14:creationId xmlns:p14="http://schemas.microsoft.com/office/powerpoint/2010/main" val="237703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BAFA15-2691-3A8F-2326-9FA618E5DBBF}"/>
              </a:ext>
            </a:extLst>
          </p:cNvPr>
          <p:cNvSpPr>
            <a:spLocks noGrp="1"/>
          </p:cNvSpPr>
          <p:nvPr>
            <p:ph type="title"/>
          </p:nvPr>
        </p:nvSpPr>
        <p:spPr>
          <a:xfrm>
            <a:off x="838200" y="365125"/>
            <a:ext cx="10515600" cy="1325563"/>
          </a:xfrm>
        </p:spPr>
        <p:txBody>
          <a:bodyPr>
            <a:normAutofit/>
          </a:bodyPr>
          <a:lstStyle/>
          <a:p>
            <a:r>
              <a:rPr lang="en-US" sz="4000" dirty="0">
                <a:latin typeface="Gill Sans MT" panose="020B0502020104020203" pitchFamily="34" charset="77"/>
              </a:rPr>
              <a:t>Hamming Tree:  A Software-level Memory Aware Technique </a:t>
            </a:r>
          </a:p>
        </p:txBody>
      </p:sp>
      <p:cxnSp>
        <p:nvCxnSpPr>
          <p:cNvPr id="7" name="Straight Arrow Connector 6">
            <a:extLst>
              <a:ext uri="{FF2B5EF4-FFF2-40B4-BE49-F238E27FC236}">
                <a16:creationId xmlns:a16="http://schemas.microsoft.com/office/drawing/2014/main" id="{3C8C3B7D-1E96-1C27-812B-BF70A2B80E6D}"/>
              </a:ext>
            </a:extLst>
          </p:cNvPr>
          <p:cNvCxnSpPr>
            <a:cxnSpLocks/>
            <a:endCxn id="11" idx="1"/>
          </p:cNvCxnSpPr>
          <p:nvPr/>
        </p:nvCxnSpPr>
        <p:spPr>
          <a:xfrm flipV="1">
            <a:off x="3014633" y="4023519"/>
            <a:ext cx="1357342" cy="22613"/>
          </a:xfrm>
          <a:prstGeom prst="straightConnector1">
            <a:avLst/>
          </a:prstGeom>
          <a:ln w="57150">
            <a:solidFill>
              <a:schemeClr val="tx1"/>
            </a:solidFill>
            <a:tailEnd type="triangle"/>
          </a:ln>
        </p:spPr>
        <p:style>
          <a:lnRef idx="3">
            <a:schemeClr val="accent2"/>
          </a:lnRef>
          <a:fillRef idx="0">
            <a:schemeClr val="accent2"/>
          </a:fillRef>
          <a:effectRef idx="2">
            <a:schemeClr val="accent2"/>
          </a:effectRef>
          <a:fontRef idx="minor">
            <a:schemeClr val="tx1"/>
          </a:fontRef>
        </p:style>
      </p:cxnSp>
      <p:sp>
        <p:nvSpPr>
          <p:cNvPr id="11" name="Rounded Rectangle 10">
            <a:extLst>
              <a:ext uri="{FF2B5EF4-FFF2-40B4-BE49-F238E27FC236}">
                <a16:creationId xmlns:a16="http://schemas.microsoft.com/office/drawing/2014/main" id="{1AB0D64F-15DA-1BDD-FE1C-CCAECCDCF017}"/>
              </a:ext>
            </a:extLst>
          </p:cNvPr>
          <p:cNvSpPr/>
          <p:nvPr/>
        </p:nvSpPr>
        <p:spPr>
          <a:xfrm>
            <a:off x="4371975" y="3530600"/>
            <a:ext cx="2605383" cy="985838"/>
          </a:xfrm>
          <a:prstGeom prst="roundRect">
            <a:avLst/>
          </a:prstGeom>
          <a:solidFill>
            <a:srgbClr val="7030A0">
              <a:alpha val="12115"/>
            </a:srgbClr>
          </a:solidFill>
          <a:ln>
            <a:solidFill>
              <a:schemeClr val="accent1">
                <a:shade val="50000"/>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MT" panose="020B0502020104020203" pitchFamily="34" charset="77"/>
              </a:rPr>
              <a:t>Hamming Tree</a:t>
            </a:r>
          </a:p>
        </p:txBody>
      </p:sp>
      <p:sp>
        <p:nvSpPr>
          <p:cNvPr id="2" name="Slide Number Placeholder 1">
            <a:extLst>
              <a:ext uri="{FF2B5EF4-FFF2-40B4-BE49-F238E27FC236}">
                <a16:creationId xmlns:a16="http://schemas.microsoft.com/office/drawing/2014/main" id="{3913C557-573E-472D-ABE9-9AC6078234FB}"/>
              </a:ext>
            </a:extLst>
          </p:cNvPr>
          <p:cNvSpPr>
            <a:spLocks noGrp="1"/>
          </p:cNvSpPr>
          <p:nvPr>
            <p:ph type="sldNum" sz="quarter" idx="12"/>
          </p:nvPr>
        </p:nvSpPr>
        <p:spPr/>
        <p:txBody>
          <a:bodyPr/>
          <a:lstStyle/>
          <a:p>
            <a:fld id="{CA914D5E-83D4-7E4C-ABA2-68309E7FC0BF}" type="slidenum">
              <a:rPr lang="en-US" smtClean="0"/>
              <a:t>25</a:t>
            </a:fld>
            <a:endParaRPr lang="en-US"/>
          </a:p>
        </p:txBody>
      </p:sp>
      <p:graphicFrame>
        <p:nvGraphicFramePr>
          <p:cNvPr id="3" name="Table 8">
            <a:extLst>
              <a:ext uri="{FF2B5EF4-FFF2-40B4-BE49-F238E27FC236}">
                <a16:creationId xmlns:a16="http://schemas.microsoft.com/office/drawing/2014/main" id="{49A65164-94E5-16AB-F3DB-A5D5D5439E2D}"/>
              </a:ext>
            </a:extLst>
          </p:cNvPr>
          <p:cNvGraphicFramePr>
            <a:graphicFrameLocks noGrp="1"/>
          </p:cNvGraphicFramePr>
          <p:nvPr/>
        </p:nvGraphicFramePr>
        <p:xfrm>
          <a:off x="8263747" y="2309876"/>
          <a:ext cx="2097088" cy="2926080"/>
        </p:xfrm>
        <a:graphic>
          <a:graphicData uri="http://schemas.openxmlformats.org/drawingml/2006/table">
            <a:tbl>
              <a:tblPr firstRow="1" bandRow="1">
                <a:tableStyleId>{5940675A-B579-460E-94D1-54222C63F5DA}</a:tableStyleId>
              </a:tblPr>
              <a:tblGrid>
                <a:gridCol w="299584">
                  <a:extLst>
                    <a:ext uri="{9D8B030D-6E8A-4147-A177-3AD203B41FA5}">
                      <a16:colId xmlns:a16="http://schemas.microsoft.com/office/drawing/2014/main" val="35833206"/>
                    </a:ext>
                  </a:extLst>
                </a:gridCol>
                <a:gridCol w="299584">
                  <a:extLst>
                    <a:ext uri="{9D8B030D-6E8A-4147-A177-3AD203B41FA5}">
                      <a16:colId xmlns:a16="http://schemas.microsoft.com/office/drawing/2014/main" val="3847654683"/>
                    </a:ext>
                  </a:extLst>
                </a:gridCol>
                <a:gridCol w="299584">
                  <a:extLst>
                    <a:ext uri="{9D8B030D-6E8A-4147-A177-3AD203B41FA5}">
                      <a16:colId xmlns:a16="http://schemas.microsoft.com/office/drawing/2014/main" val="2579497792"/>
                    </a:ext>
                  </a:extLst>
                </a:gridCol>
                <a:gridCol w="299584">
                  <a:extLst>
                    <a:ext uri="{9D8B030D-6E8A-4147-A177-3AD203B41FA5}">
                      <a16:colId xmlns:a16="http://schemas.microsoft.com/office/drawing/2014/main" val="3562040400"/>
                    </a:ext>
                  </a:extLst>
                </a:gridCol>
                <a:gridCol w="299584">
                  <a:extLst>
                    <a:ext uri="{9D8B030D-6E8A-4147-A177-3AD203B41FA5}">
                      <a16:colId xmlns:a16="http://schemas.microsoft.com/office/drawing/2014/main" val="2939257406"/>
                    </a:ext>
                  </a:extLst>
                </a:gridCol>
                <a:gridCol w="299584">
                  <a:extLst>
                    <a:ext uri="{9D8B030D-6E8A-4147-A177-3AD203B41FA5}">
                      <a16:colId xmlns:a16="http://schemas.microsoft.com/office/drawing/2014/main" val="551234200"/>
                    </a:ext>
                  </a:extLst>
                </a:gridCol>
                <a:gridCol w="299584">
                  <a:extLst>
                    <a:ext uri="{9D8B030D-6E8A-4147-A177-3AD203B41FA5}">
                      <a16:colId xmlns:a16="http://schemas.microsoft.com/office/drawing/2014/main" val="1378801839"/>
                    </a:ext>
                  </a:extLst>
                </a:gridCol>
              </a:tblGrid>
              <a:tr h="291713">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4">
                        <a:lumMod val="40000"/>
                        <a:lumOff val="60000"/>
                      </a:schemeClr>
                    </a:solidFill>
                  </a:tcPr>
                </a:tc>
                <a:extLst>
                  <a:ext uri="{0D108BD9-81ED-4DB2-BD59-A6C34878D82A}">
                    <a16:rowId xmlns:a16="http://schemas.microsoft.com/office/drawing/2014/main" val="1597232466"/>
                  </a:ext>
                </a:extLst>
              </a:tr>
              <a:tr h="291713">
                <a:tc>
                  <a:txBody>
                    <a:bodyPr/>
                    <a:lstStyle/>
                    <a:p>
                      <a:endParaRPr lang="en-US" dirty="0"/>
                    </a:p>
                  </a:txBody>
                  <a:tcPr>
                    <a:solidFill>
                      <a:schemeClr val="bg2">
                        <a:lumMod val="75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4023828279"/>
                  </a:ext>
                </a:extLst>
              </a:tr>
              <a:tr h="291713">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4">
                        <a:lumMod val="40000"/>
                        <a:lumOff val="60000"/>
                      </a:schemeClr>
                    </a:solidFill>
                  </a:tcPr>
                </a:tc>
                <a:extLst>
                  <a:ext uri="{0D108BD9-81ED-4DB2-BD59-A6C34878D82A}">
                    <a16:rowId xmlns:a16="http://schemas.microsoft.com/office/drawing/2014/main" val="4054329151"/>
                  </a:ext>
                </a:extLst>
              </a:tr>
              <a:tr h="291713">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1">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extLst>
                  <a:ext uri="{0D108BD9-81ED-4DB2-BD59-A6C34878D82A}">
                    <a16:rowId xmlns:a16="http://schemas.microsoft.com/office/drawing/2014/main" val="3509232316"/>
                  </a:ext>
                </a:extLst>
              </a:tr>
              <a:tr h="291713">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1">
                        <a:lumMod val="40000"/>
                        <a:lumOff val="60000"/>
                      </a:schemeClr>
                    </a:solidFill>
                  </a:tcPr>
                </a:tc>
                <a:tc>
                  <a:txBody>
                    <a:bodyPr/>
                    <a:lstStyle/>
                    <a:p>
                      <a:endParaRPr lang="en-US" dirty="0"/>
                    </a:p>
                  </a:txBody>
                  <a:tcPr>
                    <a:solidFill>
                      <a:schemeClr val="accent2">
                        <a:lumMod val="40000"/>
                        <a:lumOff val="60000"/>
                      </a:schemeClr>
                    </a:solidFill>
                  </a:tcPr>
                </a:tc>
                <a:extLst>
                  <a:ext uri="{0D108BD9-81ED-4DB2-BD59-A6C34878D82A}">
                    <a16:rowId xmlns:a16="http://schemas.microsoft.com/office/drawing/2014/main" val="3459651560"/>
                  </a:ext>
                </a:extLst>
              </a:tr>
              <a:tr h="291713">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tx2">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extLst>
                  <a:ext uri="{0D108BD9-81ED-4DB2-BD59-A6C34878D82A}">
                    <a16:rowId xmlns:a16="http://schemas.microsoft.com/office/drawing/2014/main" val="2262930145"/>
                  </a:ext>
                </a:extLst>
              </a:tr>
              <a:tr h="291713">
                <a:tc>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endParaRPr lang="en-US" dirty="0"/>
                    </a:p>
                  </a:txBody>
                  <a:tcPr>
                    <a:solidFill>
                      <a:schemeClr val="tx2">
                        <a:lumMod val="40000"/>
                        <a:lumOff val="60000"/>
                      </a:schemeClr>
                    </a:solidFill>
                  </a:tcPr>
                </a:tc>
                <a:tc>
                  <a:txBody>
                    <a:bodyPr/>
                    <a:lstStyle/>
                    <a:p>
                      <a:endParaRPr lang="en-US" dirty="0"/>
                    </a:p>
                  </a:txBody>
                  <a:tcPr>
                    <a:solidFill>
                      <a:schemeClr val="accent1">
                        <a:lumMod val="40000"/>
                        <a:lumOff val="60000"/>
                      </a:schemeClr>
                    </a:solidFill>
                  </a:tcPr>
                </a:tc>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accent2">
                        <a:lumMod val="40000"/>
                        <a:lumOff val="60000"/>
                      </a:schemeClr>
                    </a:solidFill>
                  </a:tcPr>
                </a:tc>
                <a:extLst>
                  <a:ext uri="{0D108BD9-81ED-4DB2-BD59-A6C34878D82A}">
                    <a16:rowId xmlns:a16="http://schemas.microsoft.com/office/drawing/2014/main" val="3484341264"/>
                  </a:ext>
                </a:extLst>
              </a:tr>
              <a:tr h="291713">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endParaRPr lang="en-US" dirty="0"/>
                    </a:p>
                  </a:txBody>
                  <a:tcPr>
                    <a:solidFill>
                      <a:schemeClr val="bg1">
                        <a:lumMod val="85000"/>
                      </a:schemeClr>
                    </a:solidFill>
                  </a:tcPr>
                </a:tc>
                <a:tc>
                  <a:txBody>
                    <a:bodyPr/>
                    <a:lstStyle/>
                    <a:p>
                      <a:endParaRPr lang="en-US" dirty="0"/>
                    </a:p>
                  </a:txBody>
                  <a:tcPr>
                    <a:solidFill>
                      <a:schemeClr val="accent1">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tx2">
                        <a:lumMod val="40000"/>
                        <a:lumOff val="60000"/>
                      </a:schemeClr>
                    </a:solidFill>
                  </a:tcPr>
                </a:tc>
                <a:extLst>
                  <a:ext uri="{0D108BD9-81ED-4DB2-BD59-A6C34878D82A}">
                    <a16:rowId xmlns:a16="http://schemas.microsoft.com/office/drawing/2014/main" val="1871048828"/>
                  </a:ext>
                </a:extLst>
              </a:tr>
            </a:tbl>
          </a:graphicData>
        </a:graphic>
      </p:graphicFrame>
      <p:sp>
        <p:nvSpPr>
          <p:cNvPr id="4" name="Rectangle 3">
            <a:extLst>
              <a:ext uri="{FF2B5EF4-FFF2-40B4-BE49-F238E27FC236}">
                <a16:creationId xmlns:a16="http://schemas.microsoft.com/office/drawing/2014/main" id="{DD2D93C1-8C24-743E-6943-BD1D74DC6DA3}"/>
              </a:ext>
            </a:extLst>
          </p:cNvPr>
          <p:cNvSpPr/>
          <p:nvPr/>
        </p:nvSpPr>
        <p:spPr>
          <a:xfrm>
            <a:off x="8263747" y="2324164"/>
            <a:ext cx="2097088" cy="3390982"/>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p:txBody>
      </p:sp>
      <p:sp>
        <p:nvSpPr>
          <p:cNvPr id="8" name="TextBox 7">
            <a:extLst>
              <a:ext uri="{FF2B5EF4-FFF2-40B4-BE49-F238E27FC236}">
                <a16:creationId xmlns:a16="http://schemas.microsoft.com/office/drawing/2014/main" id="{694903C8-F0D8-9F71-5C2B-7F5196B2D971}"/>
              </a:ext>
            </a:extLst>
          </p:cNvPr>
          <p:cNvSpPr txBox="1"/>
          <p:nvPr/>
        </p:nvSpPr>
        <p:spPr>
          <a:xfrm>
            <a:off x="9378884" y="5213941"/>
            <a:ext cx="981951" cy="523220"/>
          </a:xfrm>
          <a:prstGeom prst="rect">
            <a:avLst/>
          </a:prstGeom>
          <a:noFill/>
        </p:spPr>
        <p:txBody>
          <a:bodyPr wrap="square" rtlCol="0">
            <a:spAutoFit/>
          </a:bodyPr>
          <a:lstStyle/>
          <a:p>
            <a:r>
              <a:rPr lang="en-US" sz="2800" dirty="0">
                <a:latin typeface="Gill Sans MT" panose="020B0502020104020203" pitchFamily="34" charset="77"/>
              </a:rPr>
              <a:t>PCM</a:t>
            </a:r>
          </a:p>
        </p:txBody>
      </p:sp>
      <p:sp>
        <p:nvSpPr>
          <p:cNvPr id="10" name="TextBox 9">
            <a:extLst>
              <a:ext uri="{FF2B5EF4-FFF2-40B4-BE49-F238E27FC236}">
                <a16:creationId xmlns:a16="http://schemas.microsoft.com/office/drawing/2014/main" id="{66449F8B-DF2C-9B1C-65C8-B292CE0025FE}"/>
              </a:ext>
            </a:extLst>
          </p:cNvPr>
          <p:cNvSpPr txBox="1"/>
          <p:nvPr/>
        </p:nvSpPr>
        <p:spPr>
          <a:xfrm>
            <a:off x="1528733" y="3445968"/>
            <a:ext cx="1485900" cy="1200329"/>
          </a:xfrm>
          <a:prstGeom prst="rect">
            <a:avLst/>
          </a:prstGeom>
          <a:solidFill>
            <a:schemeClr val="accent2">
              <a:lumMod val="40000"/>
              <a:lumOff val="60000"/>
            </a:schemeClr>
          </a:solidFill>
        </p:spPr>
        <p:txBody>
          <a:bodyPr wrap="square" rtlCol="0">
            <a:spAutoFit/>
          </a:bodyPr>
          <a:lstStyle/>
          <a:p>
            <a:r>
              <a:rPr lang="en-US" dirty="0"/>
              <a:t>10100100101010001111010100101010101010010101</a:t>
            </a:r>
          </a:p>
        </p:txBody>
      </p:sp>
      <p:sp>
        <p:nvSpPr>
          <p:cNvPr id="12" name="TextBox 11">
            <a:extLst>
              <a:ext uri="{FF2B5EF4-FFF2-40B4-BE49-F238E27FC236}">
                <a16:creationId xmlns:a16="http://schemas.microsoft.com/office/drawing/2014/main" id="{356724B9-038C-F604-1EB5-5D1CBBF27927}"/>
              </a:ext>
            </a:extLst>
          </p:cNvPr>
          <p:cNvSpPr txBox="1"/>
          <p:nvPr/>
        </p:nvSpPr>
        <p:spPr>
          <a:xfrm>
            <a:off x="1528733" y="3000630"/>
            <a:ext cx="1485900" cy="400110"/>
          </a:xfrm>
          <a:prstGeom prst="rect">
            <a:avLst/>
          </a:prstGeom>
          <a:noFill/>
        </p:spPr>
        <p:txBody>
          <a:bodyPr wrap="square" rtlCol="0">
            <a:spAutoFit/>
          </a:bodyPr>
          <a:lstStyle/>
          <a:p>
            <a:pPr algn="ctr"/>
            <a:r>
              <a:rPr lang="en-US" sz="2000" dirty="0">
                <a:latin typeface="Gill Sans MT" panose="020B0502020104020203" pitchFamily="34" charset="77"/>
              </a:rPr>
              <a:t>New data</a:t>
            </a:r>
          </a:p>
        </p:txBody>
      </p:sp>
    </p:spTree>
    <p:extLst>
      <p:ext uri="{BB962C8B-B14F-4D97-AF65-F5344CB8AC3E}">
        <p14:creationId xmlns:p14="http://schemas.microsoft.com/office/powerpoint/2010/main" val="2379569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BAFA15-2691-3A8F-2326-9FA618E5DBBF}"/>
              </a:ext>
            </a:extLst>
          </p:cNvPr>
          <p:cNvSpPr>
            <a:spLocks noGrp="1"/>
          </p:cNvSpPr>
          <p:nvPr>
            <p:ph type="title"/>
          </p:nvPr>
        </p:nvSpPr>
        <p:spPr>
          <a:xfrm>
            <a:off x="838200" y="365125"/>
            <a:ext cx="10515600" cy="1325563"/>
          </a:xfrm>
        </p:spPr>
        <p:txBody>
          <a:bodyPr>
            <a:normAutofit/>
          </a:bodyPr>
          <a:lstStyle/>
          <a:p>
            <a:r>
              <a:rPr lang="en-US" sz="4000" dirty="0">
                <a:latin typeface="Gill Sans MT" panose="020B0502020104020203" pitchFamily="34" charset="77"/>
              </a:rPr>
              <a:t>Hamming Tree:  A Software-level Memory Aware Technique </a:t>
            </a:r>
          </a:p>
        </p:txBody>
      </p:sp>
      <p:cxnSp>
        <p:nvCxnSpPr>
          <p:cNvPr id="7" name="Straight Arrow Connector 6">
            <a:extLst>
              <a:ext uri="{FF2B5EF4-FFF2-40B4-BE49-F238E27FC236}">
                <a16:creationId xmlns:a16="http://schemas.microsoft.com/office/drawing/2014/main" id="{3C8C3B7D-1E96-1C27-812B-BF70A2B80E6D}"/>
              </a:ext>
            </a:extLst>
          </p:cNvPr>
          <p:cNvCxnSpPr>
            <a:cxnSpLocks/>
            <a:endCxn id="11" idx="1"/>
          </p:cNvCxnSpPr>
          <p:nvPr/>
        </p:nvCxnSpPr>
        <p:spPr>
          <a:xfrm flipV="1">
            <a:off x="3014633" y="4023519"/>
            <a:ext cx="1357342" cy="22613"/>
          </a:xfrm>
          <a:prstGeom prst="straightConnector1">
            <a:avLst/>
          </a:prstGeom>
          <a:ln w="57150">
            <a:solidFill>
              <a:schemeClr val="tx1"/>
            </a:solidFill>
            <a:tailEnd type="triangle"/>
          </a:ln>
        </p:spPr>
        <p:style>
          <a:lnRef idx="3">
            <a:schemeClr val="accent2"/>
          </a:lnRef>
          <a:fillRef idx="0">
            <a:schemeClr val="accent2"/>
          </a:fillRef>
          <a:effectRef idx="2">
            <a:schemeClr val="accent2"/>
          </a:effectRef>
          <a:fontRef idx="minor">
            <a:schemeClr val="tx1"/>
          </a:fontRef>
        </p:style>
      </p:cxnSp>
      <p:sp>
        <p:nvSpPr>
          <p:cNvPr id="11" name="Rounded Rectangle 10">
            <a:extLst>
              <a:ext uri="{FF2B5EF4-FFF2-40B4-BE49-F238E27FC236}">
                <a16:creationId xmlns:a16="http://schemas.microsoft.com/office/drawing/2014/main" id="{1AB0D64F-15DA-1BDD-FE1C-CCAECCDCF017}"/>
              </a:ext>
            </a:extLst>
          </p:cNvPr>
          <p:cNvSpPr/>
          <p:nvPr/>
        </p:nvSpPr>
        <p:spPr>
          <a:xfrm>
            <a:off x="4371975" y="3530600"/>
            <a:ext cx="2605383" cy="985838"/>
          </a:xfrm>
          <a:prstGeom prst="roundRect">
            <a:avLst/>
          </a:prstGeom>
          <a:solidFill>
            <a:srgbClr val="7030A0">
              <a:alpha val="12115"/>
            </a:srgbClr>
          </a:solidFill>
          <a:ln>
            <a:solidFill>
              <a:schemeClr val="accent1">
                <a:shade val="50000"/>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MT" panose="020B0502020104020203" pitchFamily="34" charset="77"/>
              </a:rPr>
              <a:t>Hamming Tree</a:t>
            </a:r>
          </a:p>
        </p:txBody>
      </p:sp>
      <p:sp>
        <p:nvSpPr>
          <p:cNvPr id="2" name="Slide Number Placeholder 1">
            <a:extLst>
              <a:ext uri="{FF2B5EF4-FFF2-40B4-BE49-F238E27FC236}">
                <a16:creationId xmlns:a16="http://schemas.microsoft.com/office/drawing/2014/main" id="{3913C557-573E-472D-ABE9-9AC6078234FB}"/>
              </a:ext>
            </a:extLst>
          </p:cNvPr>
          <p:cNvSpPr>
            <a:spLocks noGrp="1"/>
          </p:cNvSpPr>
          <p:nvPr>
            <p:ph type="sldNum" sz="quarter" idx="12"/>
          </p:nvPr>
        </p:nvSpPr>
        <p:spPr/>
        <p:txBody>
          <a:bodyPr/>
          <a:lstStyle/>
          <a:p>
            <a:fld id="{CA914D5E-83D4-7E4C-ABA2-68309E7FC0BF}" type="slidenum">
              <a:rPr lang="en-US" smtClean="0"/>
              <a:t>26</a:t>
            </a:fld>
            <a:endParaRPr lang="en-US"/>
          </a:p>
        </p:txBody>
      </p:sp>
      <p:graphicFrame>
        <p:nvGraphicFramePr>
          <p:cNvPr id="3" name="Table 8">
            <a:extLst>
              <a:ext uri="{FF2B5EF4-FFF2-40B4-BE49-F238E27FC236}">
                <a16:creationId xmlns:a16="http://schemas.microsoft.com/office/drawing/2014/main" id="{49A65164-94E5-16AB-F3DB-A5D5D5439E2D}"/>
              </a:ext>
            </a:extLst>
          </p:cNvPr>
          <p:cNvGraphicFramePr>
            <a:graphicFrameLocks noGrp="1"/>
          </p:cNvGraphicFramePr>
          <p:nvPr/>
        </p:nvGraphicFramePr>
        <p:xfrm>
          <a:off x="8263747" y="2309876"/>
          <a:ext cx="2097088" cy="2926080"/>
        </p:xfrm>
        <a:graphic>
          <a:graphicData uri="http://schemas.openxmlformats.org/drawingml/2006/table">
            <a:tbl>
              <a:tblPr firstRow="1" bandRow="1">
                <a:tableStyleId>{5940675A-B579-460E-94D1-54222C63F5DA}</a:tableStyleId>
              </a:tblPr>
              <a:tblGrid>
                <a:gridCol w="299584">
                  <a:extLst>
                    <a:ext uri="{9D8B030D-6E8A-4147-A177-3AD203B41FA5}">
                      <a16:colId xmlns:a16="http://schemas.microsoft.com/office/drawing/2014/main" val="35833206"/>
                    </a:ext>
                  </a:extLst>
                </a:gridCol>
                <a:gridCol w="299584">
                  <a:extLst>
                    <a:ext uri="{9D8B030D-6E8A-4147-A177-3AD203B41FA5}">
                      <a16:colId xmlns:a16="http://schemas.microsoft.com/office/drawing/2014/main" val="3847654683"/>
                    </a:ext>
                  </a:extLst>
                </a:gridCol>
                <a:gridCol w="299584">
                  <a:extLst>
                    <a:ext uri="{9D8B030D-6E8A-4147-A177-3AD203B41FA5}">
                      <a16:colId xmlns:a16="http://schemas.microsoft.com/office/drawing/2014/main" val="2579497792"/>
                    </a:ext>
                  </a:extLst>
                </a:gridCol>
                <a:gridCol w="299584">
                  <a:extLst>
                    <a:ext uri="{9D8B030D-6E8A-4147-A177-3AD203B41FA5}">
                      <a16:colId xmlns:a16="http://schemas.microsoft.com/office/drawing/2014/main" val="3562040400"/>
                    </a:ext>
                  </a:extLst>
                </a:gridCol>
                <a:gridCol w="299584">
                  <a:extLst>
                    <a:ext uri="{9D8B030D-6E8A-4147-A177-3AD203B41FA5}">
                      <a16:colId xmlns:a16="http://schemas.microsoft.com/office/drawing/2014/main" val="2939257406"/>
                    </a:ext>
                  </a:extLst>
                </a:gridCol>
                <a:gridCol w="299584">
                  <a:extLst>
                    <a:ext uri="{9D8B030D-6E8A-4147-A177-3AD203B41FA5}">
                      <a16:colId xmlns:a16="http://schemas.microsoft.com/office/drawing/2014/main" val="551234200"/>
                    </a:ext>
                  </a:extLst>
                </a:gridCol>
                <a:gridCol w="299584">
                  <a:extLst>
                    <a:ext uri="{9D8B030D-6E8A-4147-A177-3AD203B41FA5}">
                      <a16:colId xmlns:a16="http://schemas.microsoft.com/office/drawing/2014/main" val="1378801839"/>
                    </a:ext>
                  </a:extLst>
                </a:gridCol>
              </a:tblGrid>
              <a:tr h="291713">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4">
                        <a:lumMod val="40000"/>
                        <a:lumOff val="60000"/>
                      </a:schemeClr>
                    </a:solidFill>
                  </a:tcPr>
                </a:tc>
                <a:extLst>
                  <a:ext uri="{0D108BD9-81ED-4DB2-BD59-A6C34878D82A}">
                    <a16:rowId xmlns:a16="http://schemas.microsoft.com/office/drawing/2014/main" val="1597232466"/>
                  </a:ext>
                </a:extLst>
              </a:tr>
              <a:tr h="291713">
                <a:tc>
                  <a:txBody>
                    <a:bodyPr/>
                    <a:lstStyle/>
                    <a:p>
                      <a:endParaRPr lang="en-US" dirty="0"/>
                    </a:p>
                  </a:txBody>
                  <a:tcPr>
                    <a:solidFill>
                      <a:schemeClr val="bg2">
                        <a:lumMod val="75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4023828279"/>
                  </a:ext>
                </a:extLst>
              </a:tr>
              <a:tr h="291713">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4">
                        <a:lumMod val="40000"/>
                        <a:lumOff val="60000"/>
                      </a:schemeClr>
                    </a:solidFill>
                  </a:tcPr>
                </a:tc>
                <a:extLst>
                  <a:ext uri="{0D108BD9-81ED-4DB2-BD59-A6C34878D82A}">
                    <a16:rowId xmlns:a16="http://schemas.microsoft.com/office/drawing/2014/main" val="4054329151"/>
                  </a:ext>
                </a:extLst>
              </a:tr>
              <a:tr h="291713">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1">
                        <a:lumMod val="40000"/>
                        <a:lumOff val="60000"/>
                      </a:schemeClr>
                    </a:solidFill>
                  </a:tcPr>
                </a:tc>
                <a:tc>
                  <a:txBody>
                    <a:bodyPr/>
                    <a:lstStyle/>
                    <a:p>
                      <a:endParaRPr lang="en-US" dirty="0"/>
                    </a:p>
                  </a:txBody>
                  <a:tcPr>
                    <a:pattFill prst="wdUpDiag">
                      <a:fgClr>
                        <a:schemeClr val="tx1"/>
                      </a:fgClr>
                      <a:bgClr>
                        <a:schemeClr val="accent2">
                          <a:lumMod val="40000"/>
                          <a:lumOff val="60000"/>
                        </a:schemeClr>
                      </a:bgClr>
                    </a:patt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extLst>
                  <a:ext uri="{0D108BD9-81ED-4DB2-BD59-A6C34878D82A}">
                    <a16:rowId xmlns:a16="http://schemas.microsoft.com/office/drawing/2014/main" val="3509232316"/>
                  </a:ext>
                </a:extLst>
              </a:tr>
              <a:tr h="291713">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1">
                        <a:lumMod val="40000"/>
                        <a:lumOff val="60000"/>
                      </a:schemeClr>
                    </a:solidFill>
                  </a:tcPr>
                </a:tc>
                <a:tc>
                  <a:txBody>
                    <a:bodyPr/>
                    <a:lstStyle/>
                    <a:p>
                      <a:endParaRPr lang="en-US" dirty="0"/>
                    </a:p>
                  </a:txBody>
                  <a:tcPr>
                    <a:solidFill>
                      <a:schemeClr val="accent2">
                        <a:lumMod val="40000"/>
                        <a:lumOff val="60000"/>
                      </a:schemeClr>
                    </a:solidFill>
                  </a:tcPr>
                </a:tc>
                <a:extLst>
                  <a:ext uri="{0D108BD9-81ED-4DB2-BD59-A6C34878D82A}">
                    <a16:rowId xmlns:a16="http://schemas.microsoft.com/office/drawing/2014/main" val="3459651560"/>
                  </a:ext>
                </a:extLst>
              </a:tr>
              <a:tr h="291713">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tx2">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5">
                        <a:lumMod val="40000"/>
                        <a:lumOff val="60000"/>
                      </a:schemeClr>
                    </a:solidFill>
                  </a:tcPr>
                </a:tc>
                <a:extLst>
                  <a:ext uri="{0D108BD9-81ED-4DB2-BD59-A6C34878D82A}">
                    <a16:rowId xmlns:a16="http://schemas.microsoft.com/office/drawing/2014/main" val="2262930145"/>
                  </a:ext>
                </a:extLst>
              </a:tr>
              <a:tr h="291713">
                <a:tc>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endParaRPr lang="en-US" dirty="0"/>
                    </a:p>
                  </a:txBody>
                  <a:tcPr>
                    <a:solidFill>
                      <a:schemeClr val="tx2">
                        <a:lumMod val="40000"/>
                        <a:lumOff val="60000"/>
                      </a:schemeClr>
                    </a:solidFill>
                  </a:tcPr>
                </a:tc>
                <a:tc>
                  <a:txBody>
                    <a:bodyPr/>
                    <a:lstStyle/>
                    <a:p>
                      <a:endParaRPr lang="en-US" dirty="0"/>
                    </a:p>
                  </a:txBody>
                  <a:tcPr>
                    <a:solidFill>
                      <a:schemeClr val="accent1">
                        <a:lumMod val="40000"/>
                        <a:lumOff val="60000"/>
                      </a:schemeClr>
                    </a:solidFill>
                  </a:tcPr>
                </a:tc>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accent2">
                        <a:lumMod val="40000"/>
                        <a:lumOff val="60000"/>
                      </a:schemeClr>
                    </a:solidFill>
                  </a:tcPr>
                </a:tc>
                <a:extLst>
                  <a:ext uri="{0D108BD9-81ED-4DB2-BD59-A6C34878D82A}">
                    <a16:rowId xmlns:a16="http://schemas.microsoft.com/office/drawing/2014/main" val="3484341264"/>
                  </a:ext>
                </a:extLst>
              </a:tr>
              <a:tr h="291713">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endParaRPr lang="en-US" dirty="0"/>
                    </a:p>
                  </a:txBody>
                  <a:tcPr>
                    <a:solidFill>
                      <a:schemeClr val="bg1">
                        <a:lumMod val="85000"/>
                      </a:schemeClr>
                    </a:solidFill>
                  </a:tcPr>
                </a:tc>
                <a:tc>
                  <a:txBody>
                    <a:bodyPr/>
                    <a:lstStyle/>
                    <a:p>
                      <a:endParaRPr lang="en-US" dirty="0"/>
                    </a:p>
                  </a:txBody>
                  <a:tcPr>
                    <a:solidFill>
                      <a:schemeClr val="accent1">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tx2">
                        <a:lumMod val="40000"/>
                        <a:lumOff val="60000"/>
                      </a:schemeClr>
                    </a:solidFill>
                  </a:tcPr>
                </a:tc>
                <a:extLst>
                  <a:ext uri="{0D108BD9-81ED-4DB2-BD59-A6C34878D82A}">
                    <a16:rowId xmlns:a16="http://schemas.microsoft.com/office/drawing/2014/main" val="1871048828"/>
                  </a:ext>
                </a:extLst>
              </a:tr>
            </a:tbl>
          </a:graphicData>
        </a:graphic>
      </p:graphicFrame>
      <p:sp>
        <p:nvSpPr>
          <p:cNvPr id="4" name="Rectangle 3">
            <a:extLst>
              <a:ext uri="{FF2B5EF4-FFF2-40B4-BE49-F238E27FC236}">
                <a16:creationId xmlns:a16="http://schemas.microsoft.com/office/drawing/2014/main" id="{DD2D93C1-8C24-743E-6943-BD1D74DC6DA3}"/>
              </a:ext>
            </a:extLst>
          </p:cNvPr>
          <p:cNvSpPr/>
          <p:nvPr/>
        </p:nvSpPr>
        <p:spPr>
          <a:xfrm>
            <a:off x="8263747" y="2324164"/>
            <a:ext cx="2097088" cy="3390982"/>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a:p>
            <a:pPr algn="ctr"/>
            <a:endParaRPr lang="en-US" sz="2400" dirty="0">
              <a:ln w="38100">
                <a:solidFill>
                  <a:schemeClr val="tx1"/>
                </a:solidFill>
              </a:ln>
            </a:endParaRPr>
          </a:p>
        </p:txBody>
      </p:sp>
      <p:sp>
        <p:nvSpPr>
          <p:cNvPr id="8" name="TextBox 7">
            <a:extLst>
              <a:ext uri="{FF2B5EF4-FFF2-40B4-BE49-F238E27FC236}">
                <a16:creationId xmlns:a16="http://schemas.microsoft.com/office/drawing/2014/main" id="{694903C8-F0D8-9F71-5C2B-7F5196B2D971}"/>
              </a:ext>
            </a:extLst>
          </p:cNvPr>
          <p:cNvSpPr txBox="1"/>
          <p:nvPr/>
        </p:nvSpPr>
        <p:spPr>
          <a:xfrm>
            <a:off x="9378884" y="5213941"/>
            <a:ext cx="981951" cy="523220"/>
          </a:xfrm>
          <a:prstGeom prst="rect">
            <a:avLst/>
          </a:prstGeom>
          <a:noFill/>
        </p:spPr>
        <p:txBody>
          <a:bodyPr wrap="square" rtlCol="0">
            <a:spAutoFit/>
          </a:bodyPr>
          <a:lstStyle/>
          <a:p>
            <a:r>
              <a:rPr lang="en-US" sz="2800" dirty="0">
                <a:latin typeface="Gill Sans MT" panose="020B0502020104020203" pitchFamily="34" charset="77"/>
              </a:rPr>
              <a:t>PCM</a:t>
            </a:r>
          </a:p>
        </p:txBody>
      </p:sp>
      <p:sp>
        <p:nvSpPr>
          <p:cNvPr id="10" name="TextBox 9">
            <a:extLst>
              <a:ext uri="{FF2B5EF4-FFF2-40B4-BE49-F238E27FC236}">
                <a16:creationId xmlns:a16="http://schemas.microsoft.com/office/drawing/2014/main" id="{66449F8B-DF2C-9B1C-65C8-B292CE0025FE}"/>
              </a:ext>
            </a:extLst>
          </p:cNvPr>
          <p:cNvSpPr txBox="1"/>
          <p:nvPr/>
        </p:nvSpPr>
        <p:spPr>
          <a:xfrm>
            <a:off x="1528733" y="3445968"/>
            <a:ext cx="1485900" cy="1200329"/>
          </a:xfrm>
          <a:prstGeom prst="rect">
            <a:avLst/>
          </a:prstGeom>
          <a:solidFill>
            <a:schemeClr val="accent2">
              <a:lumMod val="40000"/>
              <a:lumOff val="60000"/>
            </a:schemeClr>
          </a:solidFill>
        </p:spPr>
        <p:txBody>
          <a:bodyPr wrap="square" rtlCol="0">
            <a:spAutoFit/>
          </a:bodyPr>
          <a:lstStyle/>
          <a:p>
            <a:r>
              <a:rPr lang="en-US" dirty="0"/>
              <a:t>10100100101010001111010100101010101010010101</a:t>
            </a:r>
          </a:p>
        </p:txBody>
      </p:sp>
      <p:sp>
        <p:nvSpPr>
          <p:cNvPr id="12" name="TextBox 11">
            <a:extLst>
              <a:ext uri="{FF2B5EF4-FFF2-40B4-BE49-F238E27FC236}">
                <a16:creationId xmlns:a16="http://schemas.microsoft.com/office/drawing/2014/main" id="{356724B9-038C-F604-1EB5-5D1CBBF27927}"/>
              </a:ext>
            </a:extLst>
          </p:cNvPr>
          <p:cNvSpPr txBox="1"/>
          <p:nvPr/>
        </p:nvSpPr>
        <p:spPr>
          <a:xfrm>
            <a:off x="1528733" y="3000630"/>
            <a:ext cx="1485900" cy="400110"/>
          </a:xfrm>
          <a:prstGeom prst="rect">
            <a:avLst/>
          </a:prstGeom>
          <a:noFill/>
        </p:spPr>
        <p:txBody>
          <a:bodyPr wrap="square" rtlCol="0">
            <a:spAutoFit/>
          </a:bodyPr>
          <a:lstStyle/>
          <a:p>
            <a:pPr algn="ctr"/>
            <a:r>
              <a:rPr lang="en-US" sz="2000" dirty="0">
                <a:latin typeface="Gill Sans MT" panose="020B0502020104020203" pitchFamily="34" charset="77"/>
              </a:rPr>
              <a:t>New data</a:t>
            </a:r>
          </a:p>
        </p:txBody>
      </p:sp>
      <p:cxnSp>
        <p:nvCxnSpPr>
          <p:cNvPr id="5" name="Straight Arrow Connector 4">
            <a:extLst>
              <a:ext uri="{FF2B5EF4-FFF2-40B4-BE49-F238E27FC236}">
                <a16:creationId xmlns:a16="http://schemas.microsoft.com/office/drawing/2014/main" id="{2B8DF09C-43B0-F7A0-CA2F-A1A9520B7CBB}"/>
              </a:ext>
            </a:extLst>
          </p:cNvPr>
          <p:cNvCxnSpPr>
            <a:cxnSpLocks/>
          </p:cNvCxnSpPr>
          <p:nvPr/>
        </p:nvCxnSpPr>
        <p:spPr>
          <a:xfrm>
            <a:off x="6977358" y="4068745"/>
            <a:ext cx="1286389" cy="0"/>
          </a:xfrm>
          <a:prstGeom prst="straightConnector1">
            <a:avLst/>
          </a:prstGeom>
          <a:ln w="57150">
            <a:solidFill>
              <a:schemeClr val="tx1"/>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61959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A845A1-C5C6-EB0D-8101-3626A46CADF3}"/>
              </a:ext>
            </a:extLst>
          </p:cNvPr>
          <p:cNvSpPr>
            <a:spLocks noGrp="1"/>
          </p:cNvSpPr>
          <p:nvPr>
            <p:ph type="sldNum" sz="quarter" idx="12"/>
          </p:nvPr>
        </p:nvSpPr>
        <p:spPr/>
        <p:txBody>
          <a:bodyPr/>
          <a:lstStyle/>
          <a:p>
            <a:fld id="{CA914D5E-83D4-7E4C-ABA2-68309E7FC0BF}" type="slidenum">
              <a:rPr lang="en-US" smtClean="0"/>
              <a:t>27</a:t>
            </a:fld>
            <a:endParaRPr lang="en-US"/>
          </a:p>
        </p:txBody>
      </p:sp>
      <p:sp>
        <p:nvSpPr>
          <p:cNvPr id="7" name="TextBox 6">
            <a:extLst>
              <a:ext uri="{FF2B5EF4-FFF2-40B4-BE49-F238E27FC236}">
                <a16:creationId xmlns:a16="http://schemas.microsoft.com/office/drawing/2014/main" id="{2A6179F3-BBAA-6B7B-CAC8-CEECFC1FEFED}"/>
              </a:ext>
            </a:extLst>
          </p:cNvPr>
          <p:cNvSpPr txBox="1"/>
          <p:nvPr/>
        </p:nvSpPr>
        <p:spPr>
          <a:xfrm>
            <a:off x="4344418" y="4388029"/>
            <a:ext cx="3588892" cy="584775"/>
          </a:xfrm>
          <a:prstGeom prst="rect">
            <a:avLst/>
          </a:prstGeom>
          <a:noFill/>
          <a:ln>
            <a:solidFill>
              <a:schemeClr val="tx1"/>
            </a:solidFill>
          </a:ln>
        </p:spPr>
        <p:txBody>
          <a:bodyPr wrap="square" rtlCol="0">
            <a:spAutoFit/>
          </a:bodyPr>
          <a:lstStyle/>
          <a:p>
            <a:r>
              <a:rPr lang="en-US" sz="3200" dirty="0">
                <a:latin typeface="Calibri" panose="020F0502020204030204" pitchFamily="34" charset="0"/>
              </a:rPr>
              <a:t>00011001 11101010</a:t>
            </a:r>
          </a:p>
        </p:txBody>
      </p:sp>
      <p:sp>
        <p:nvSpPr>
          <p:cNvPr id="8" name="TextBox 7">
            <a:extLst>
              <a:ext uri="{FF2B5EF4-FFF2-40B4-BE49-F238E27FC236}">
                <a16:creationId xmlns:a16="http://schemas.microsoft.com/office/drawing/2014/main" id="{609ED2E8-EE2A-501F-512E-9F2201BA0E02}"/>
              </a:ext>
            </a:extLst>
          </p:cNvPr>
          <p:cNvSpPr txBox="1"/>
          <p:nvPr/>
        </p:nvSpPr>
        <p:spPr>
          <a:xfrm>
            <a:off x="375827" y="4388031"/>
            <a:ext cx="3588892" cy="584775"/>
          </a:xfrm>
          <a:prstGeom prst="rect">
            <a:avLst/>
          </a:prstGeom>
          <a:noFill/>
          <a:ln>
            <a:solidFill>
              <a:schemeClr val="tx1"/>
            </a:solidFill>
          </a:ln>
        </p:spPr>
        <p:txBody>
          <a:bodyPr wrap="square" rtlCol="0">
            <a:spAutoFit/>
          </a:bodyPr>
          <a:lstStyle/>
          <a:p>
            <a:r>
              <a:rPr lang="en-US" sz="3200" dirty="0">
                <a:latin typeface="Calibri" panose="020F0502020204030204" pitchFamily="34" charset="0"/>
              </a:rPr>
              <a:t>11111110 00100000</a:t>
            </a:r>
          </a:p>
        </p:txBody>
      </p:sp>
      <p:sp>
        <p:nvSpPr>
          <p:cNvPr id="14" name="TextBox 13">
            <a:extLst>
              <a:ext uri="{FF2B5EF4-FFF2-40B4-BE49-F238E27FC236}">
                <a16:creationId xmlns:a16="http://schemas.microsoft.com/office/drawing/2014/main" id="{5FD352E5-E0CA-135B-DD35-76659B5CC278}"/>
              </a:ext>
            </a:extLst>
          </p:cNvPr>
          <p:cNvSpPr txBox="1"/>
          <p:nvPr/>
        </p:nvSpPr>
        <p:spPr>
          <a:xfrm>
            <a:off x="1567342" y="3514726"/>
            <a:ext cx="1485900" cy="584775"/>
          </a:xfrm>
          <a:prstGeom prst="rect">
            <a:avLst/>
          </a:prstGeom>
          <a:noFill/>
        </p:spPr>
        <p:txBody>
          <a:bodyPr wrap="square" rtlCol="0">
            <a:spAutoFit/>
          </a:bodyPr>
          <a:lstStyle/>
          <a:p>
            <a:pPr algn="ctr"/>
            <a:r>
              <a:rPr lang="en-US" sz="3200" dirty="0">
                <a:latin typeface="Gill Sans MT" panose="020B0502020104020203" pitchFamily="34" charset="77"/>
              </a:rPr>
              <a:t>data 1</a:t>
            </a:r>
          </a:p>
        </p:txBody>
      </p:sp>
      <p:sp>
        <p:nvSpPr>
          <p:cNvPr id="15" name="TextBox 14">
            <a:extLst>
              <a:ext uri="{FF2B5EF4-FFF2-40B4-BE49-F238E27FC236}">
                <a16:creationId xmlns:a16="http://schemas.microsoft.com/office/drawing/2014/main" id="{1ED481E9-5DE9-A4D8-461C-1A132267898A}"/>
              </a:ext>
            </a:extLst>
          </p:cNvPr>
          <p:cNvSpPr txBox="1"/>
          <p:nvPr/>
        </p:nvSpPr>
        <p:spPr>
          <a:xfrm>
            <a:off x="5353050" y="3514725"/>
            <a:ext cx="1485900" cy="584775"/>
          </a:xfrm>
          <a:prstGeom prst="rect">
            <a:avLst/>
          </a:prstGeom>
          <a:noFill/>
        </p:spPr>
        <p:txBody>
          <a:bodyPr wrap="square" rtlCol="0">
            <a:spAutoFit/>
          </a:bodyPr>
          <a:lstStyle/>
          <a:p>
            <a:pPr algn="ctr"/>
            <a:r>
              <a:rPr lang="en-US" sz="3200" dirty="0">
                <a:latin typeface="Gill Sans MT" panose="020B0502020104020203" pitchFamily="34" charset="77"/>
              </a:rPr>
              <a:t>data 2</a:t>
            </a:r>
          </a:p>
        </p:txBody>
      </p:sp>
      <p:sp>
        <p:nvSpPr>
          <p:cNvPr id="29" name="Title 1">
            <a:extLst>
              <a:ext uri="{FF2B5EF4-FFF2-40B4-BE49-F238E27FC236}">
                <a16:creationId xmlns:a16="http://schemas.microsoft.com/office/drawing/2014/main" id="{01D37F83-FBA4-7472-BF25-7CF9AF1C49AB}"/>
              </a:ext>
            </a:extLst>
          </p:cNvPr>
          <p:cNvSpPr>
            <a:spLocks noGrp="1"/>
          </p:cNvSpPr>
          <p:nvPr>
            <p:ph type="title"/>
          </p:nvPr>
        </p:nvSpPr>
        <p:spPr>
          <a:xfrm>
            <a:off x="838200" y="365125"/>
            <a:ext cx="10515600" cy="1325563"/>
          </a:xfrm>
        </p:spPr>
        <p:txBody>
          <a:bodyPr>
            <a:normAutofit/>
          </a:bodyPr>
          <a:lstStyle/>
          <a:p>
            <a:r>
              <a:rPr lang="en-US" sz="4000" dirty="0">
                <a:latin typeface="Gill Sans MT" panose="020B0502020104020203" pitchFamily="34" charset="77"/>
              </a:rPr>
              <a:t>Hamming Tree: Key Idea</a:t>
            </a:r>
          </a:p>
        </p:txBody>
      </p:sp>
      <p:sp>
        <p:nvSpPr>
          <p:cNvPr id="30" name="Content Placeholder 2">
            <a:extLst>
              <a:ext uri="{FF2B5EF4-FFF2-40B4-BE49-F238E27FC236}">
                <a16:creationId xmlns:a16="http://schemas.microsoft.com/office/drawing/2014/main" id="{6D6EF6A3-EBD0-7293-0112-6108E5AF4DCB}"/>
              </a:ext>
            </a:extLst>
          </p:cNvPr>
          <p:cNvSpPr>
            <a:spLocks noGrp="1"/>
          </p:cNvSpPr>
          <p:nvPr>
            <p:ph idx="1"/>
          </p:nvPr>
        </p:nvSpPr>
        <p:spPr>
          <a:xfrm>
            <a:off x="838200" y="1610518"/>
            <a:ext cx="10515600" cy="1906101"/>
          </a:xfrm>
        </p:spPr>
        <p:txBody>
          <a:bodyPr>
            <a:normAutofit/>
          </a:bodyPr>
          <a:lstStyle/>
          <a:p>
            <a:pPr>
              <a:buFont typeface="Wingdings" pitchFamily="2" charset="2"/>
              <a:buChar char="ü"/>
            </a:pPr>
            <a:r>
              <a:rPr lang="en-US" sz="3200" dirty="0">
                <a:effectLst/>
                <a:latin typeface="Gill Sans MT" panose="020B0502020104020203" pitchFamily="34" charset="77"/>
              </a:rPr>
              <a:t>Hamming Tree </a:t>
            </a:r>
            <a:r>
              <a:rPr lang="en-US" sz="3200" dirty="0">
                <a:latin typeface="Gill Sans MT" panose="020B0502020104020203" pitchFamily="34" charset="77"/>
              </a:rPr>
              <a:t>uses a </a:t>
            </a:r>
            <a:r>
              <a:rPr lang="en-US" sz="3200" dirty="0">
                <a:solidFill>
                  <a:srgbClr val="00B0F0"/>
                </a:solidFill>
                <a:latin typeface="Gill Sans MT" panose="020B0502020104020203" pitchFamily="34" charset="77"/>
              </a:rPr>
              <a:t>hamming-distance-based comparison function</a:t>
            </a:r>
            <a:r>
              <a:rPr lang="en-US" sz="3200" dirty="0">
                <a:latin typeface="Gill Sans MT" panose="020B0502020104020203" pitchFamily="34" charset="77"/>
              </a:rPr>
              <a:t> to compare data items: measuring the </a:t>
            </a:r>
            <a:r>
              <a:rPr lang="en-US" sz="3200" dirty="0">
                <a:solidFill>
                  <a:srgbClr val="00B050"/>
                </a:solidFill>
                <a:latin typeface="Gill Sans MT" panose="020B0502020104020203" pitchFamily="34" charset="77"/>
              </a:rPr>
              <a:t>density</a:t>
            </a:r>
            <a:r>
              <a:rPr lang="en-US" sz="3200" dirty="0">
                <a:latin typeface="Gill Sans MT" panose="020B0502020104020203" pitchFamily="34" charset="77"/>
              </a:rPr>
              <a:t> of 1’s and 0’s between the </a:t>
            </a:r>
            <a:r>
              <a:rPr lang="en-US" sz="3200" dirty="0">
                <a:solidFill>
                  <a:srgbClr val="00B050"/>
                </a:solidFill>
                <a:latin typeface="Gill Sans MT" panose="020B0502020104020203" pitchFamily="34" charset="77"/>
              </a:rPr>
              <a:t>left half </a:t>
            </a:r>
            <a:r>
              <a:rPr lang="en-US" sz="3200" dirty="0">
                <a:latin typeface="Gill Sans MT" panose="020B0502020104020203" pitchFamily="34" charset="77"/>
              </a:rPr>
              <a:t>and the </a:t>
            </a:r>
            <a:r>
              <a:rPr lang="en-US" sz="3200" dirty="0">
                <a:solidFill>
                  <a:srgbClr val="00B050"/>
                </a:solidFill>
                <a:latin typeface="Gill Sans MT" panose="020B0502020104020203" pitchFamily="34" charset="77"/>
              </a:rPr>
              <a:t>right half </a:t>
            </a:r>
            <a:r>
              <a:rPr lang="en-US" sz="3200" dirty="0">
                <a:latin typeface="Gill Sans MT" panose="020B0502020104020203" pitchFamily="34" charset="77"/>
              </a:rPr>
              <a:t>of the data items. </a:t>
            </a:r>
          </a:p>
          <a:p>
            <a:pPr>
              <a:lnSpc>
                <a:spcPct val="90000"/>
              </a:lnSpc>
              <a:buFont typeface="Wingdings" pitchFamily="2" charset="2"/>
              <a:buChar char="ü"/>
            </a:pPr>
            <a:endParaRPr lang="en-US" dirty="0"/>
          </a:p>
        </p:txBody>
      </p:sp>
    </p:spTree>
    <p:extLst>
      <p:ext uri="{BB962C8B-B14F-4D97-AF65-F5344CB8AC3E}">
        <p14:creationId xmlns:p14="http://schemas.microsoft.com/office/powerpoint/2010/main" val="2116586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A845A1-C5C6-EB0D-8101-3626A46CADF3}"/>
              </a:ext>
            </a:extLst>
          </p:cNvPr>
          <p:cNvSpPr>
            <a:spLocks noGrp="1"/>
          </p:cNvSpPr>
          <p:nvPr>
            <p:ph type="sldNum" sz="quarter" idx="12"/>
          </p:nvPr>
        </p:nvSpPr>
        <p:spPr/>
        <p:txBody>
          <a:bodyPr/>
          <a:lstStyle/>
          <a:p>
            <a:fld id="{CA914D5E-83D4-7E4C-ABA2-68309E7FC0BF}" type="slidenum">
              <a:rPr lang="en-US" smtClean="0"/>
              <a:t>28</a:t>
            </a:fld>
            <a:endParaRPr lang="en-US"/>
          </a:p>
        </p:txBody>
      </p:sp>
      <p:sp>
        <p:nvSpPr>
          <p:cNvPr id="7" name="TextBox 6">
            <a:extLst>
              <a:ext uri="{FF2B5EF4-FFF2-40B4-BE49-F238E27FC236}">
                <a16:creationId xmlns:a16="http://schemas.microsoft.com/office/drawing/2014/main" id="{2A6179F3-BBAA-6B7B-CAC8-CEECFC1FEFED}"/>
              </a:ext>
            </a:extLst>
          </p:cNvPr>
          <p:cNvSpPr txBox="1"/>
          <p:nvPr/>
        </p:nvSpPr>
        <p:spPr>
          <a:xfrm>
            <a:off x="4344418" y="4388029"/>
            <a:ext cx="3588892" cy="584775"/>
          </a:xfrm>
          <a:prstGeom prst="rect">
            <a:avLst/>
          </a:prstGeom>
          <a:noFill/>
          <a:ln>
            <a:solidFill>
              <a:schemeClr val="tx1"/>
            </a:solidFill>
          </a:ln>
        </p:spPr>
        <p:txBody>
          <a:bodyPr wrap="square" rtlCol="0">
            <a:spAutoFit/>
          </a:bodyPr>
          <a:lstStyle/>
          <a:p>
            <a:r>
              <a:rPr lang="en-US" sz="3200" dirty="0">
                <a:effectLst/>
                <a:latin typeface="Calibri" panose="020F0502020204030204" pitchFamily="34" charset="0"/>
              </a:rPr>
              <a:t>000</a:t>
            </a:r>
            <a:r>
              <a:rPr lang="en-US" sz="3200" dirty="0">
                <a:solidFill>
                  <a:srgbClr val="00B050"/>
                </a:solidFill>
                <a:effectLst/>
                <a:latin typeface="Calibri" panose="020F0502020204030204" pitchFamily="34" charset="0"/>
              </a:rPr>
              <a:t>11</a:t>
            </a:r>
            <a:r>
              <a:rPr lang="en-US" sz="3200" dirty="0">
                <a:effectLst/>
                <a:latin typeface="Calibri" panose="020F0502020204030204" pitchFamily="34" charset="0"/>
              </a:rPr>
              <a:t>001 </a:t>
            </a:r>
            <a:r>
              <a:rPr lang="en-US" sz="3200" dirty="0">
                <a:solidFill>
                  <a:srgbClr val="FF9300"/>
                </a:solidFill>
                <a:effectLst/>
                <a:latin typeface="Calibri" panose="020F0502020204030204" pitchFamily="34" charset="0"/>
              </a:rPr>
              <a:t>111</a:t>
            </a:r>
            <a:r>
              <a:rPr lang="en-US" sz="3200" dirty="0">
                <a:effectLst/>
                <a:latin typeface="Calibri" panose="020F0502020204030204" pitchFamily="34" charset="0"/>
              </a:rPr>
              <a:t>0</a:t>
            </a:r>
            <a:r>
              <a:rPr lang="en-US" sz="3200" dirty="0">
                <a:solidFill>
                  <a:srgbClr val="FF9300"/>
                </a:solidFill>
                <a:effectLst/>
                <a:latin typeface="Calibri" panose="020F0502020204030204" pitchFamily="34" charset="0"/>
              </a:rPr>
              <a:t>1</a:t>
            </a:r>
            <a:r>
              <a:rPr lang="en-US" sz="3200" dirty="0">
                <a:effectLst/>
                <a:latin typeface="Calibri" panose="020F0502020204030204" pitchFamily="34" charset="0"/>
              </a:rPr>
              <a:t>0</a:t>
            </a:r>
            <a:r>
              <a:rPr lang="en-US" sz="3200" dirty="0">
                <a:solidFill>
                  <a:srgbClr val="FF9300"/>
                </a:solidFill>
                <a:effectLst/>
                <a:latin typeface="Calibri" panose="020F0502020204030204" pitchFamily="34" charset="0"/>
              </a:rPr>
              <a:t>1</a:t>
            </a:r>
            <a:r>
              <a:rPr lang="en-US" sz="3200" dirty="0">
                <a:effectLst/>
                <a:latin typeface="Calibri" panose="020F0502020204030204" pitchFamily="34" charset="0"/>
              </a:rPr>
              <a:t>0</a:t>
            </a:r>
            <a:endParaRPr lang="en-US" sz="3200" dirty="0">
              <a:effectLst/>
            </a:endParaRPr>
          </a:p>
        </p:txBody>
      </p:sp>
      <p:sp>
        <p:nvSpPr>
          <p:cNvPr id="8" name="TextBox 7">
            <a:extLst>
              <a:ext uri="{FF2B5EF4-FFF2-40B4-BE49-F238E27FC236}">
                <a16:creationId xmlns:a16="http://schemas.microsoft.com/office/drawing/2014/main" id="{609ED2E8-EE2A-501F-512E-9F2201BA0E02}"/>
              </a:ext>
            </a:extLst>
          </p:cNvPr>
          <p:cNvSpPr txBox="1"/>
          <p:nvPr/>
        </p:nvSpPr>
        <p:spPr>
          <a:xfrm>
            <a:off x="375827" y="4388031"/>
            <a:ext cx="3588892" cy="584775"/>
          </a:xfrm>
          <a:prstGeom prst="rect">
            <a:avLst/>
          </a:prstGeom>
          <a:noFill/>
          <a:ln>
            <a:solidFill>
              <a:schemeClr val="tx1"/>
            </a:solidFill>
          </a:ln>
        </p:spPr>
        <p:txBody>
          <a:bodyPr wrap="square" rtlCol="0">
            <a:spAutoFit/>
          </a:bodyPr>
          <a:lstStyle/>
          <a:p>
            <a:r>
              <a:rPr lang="en-US" sz="3200" dirty="0">
                <a:solidFill>
                  <a:srgbClr val="00B050"/>
                </a:solidFill>
                <a:effectLst/>
                <a:latin typeface="Calibri" panose="020F0502020204030204" pitchFamily="34" charset="0"/>
              </a:rPr>
              <a:t>1111111</a:t>
            </a:r>
            <a:r>
              <a:rPr lang="en-US" sz="3200" dirty="0">
                <a:effectLst/>
                <a:latin typeface="Calibri" panose="020F0502020204030204" pitchFamily="34" charset="0"/>
              </a:rPr>
              <a:t>0 00</a:t>
            </a:r>
            <a:r>
              <a:rPr lang="en-US" sz="3200" dirty="0">
                <a:solidFill>
                  <a:srgbClr val="FF9300"/>
                </a:solidFill>
                <a:effectLst/>
                <a:latin typeface="Calibri" panose="020F0502020204030204" pitchFamily="34" charset="0"/>
              </a:rPr>
              <a:t>1</a:t>
            </a:r>
            <a:r>
              <a:rPr lang="en-US" sz="3200" dirty="0">
                <a:effectLst/>
                <a:latin typeface="Calibri" panose="020F0502020204030204" pitchFamily="34" charset="0"/>
              </a:rPr>
              <a:t>00000</a:t>
            </a:r>
            <a:endParaRPr lang="en-US" sz="3200" dirty="0">
              <a:effectLst/>
            </a:endParaRPr>
          </a:p>
        </p:txBody>
      </p:sp>
      <p:cxnSp>
        <p:nvCxnSpPr>
          <p:cNvPr id="11" name="Straight Connector 10">
            <a:extLst>
              <a:ext uri="{FF2B5EF4-FFF2-40B4-BE49-F238E27FC236}">
                <a16:creationId xmlns:a16="http://schemas.microsoft.com/office/drawing/2014/main" id="{9D47C672-3B81-DB34-97D5-D4EEB5C4A126}"/>
              </a:ext>
            </a:extLst>
          </p:cNvPr>
          <p:cNvCxnSpPr/>
          <p:nvPr/>
        </p:nvCxnSpPr>
        <p:spPr>
          <a:xfrm>
            <a:off x="2153129" y="4073199"/>
            <a:ext cx="0" cy="1214437"/>
          </a:xfrm>
          <a:prstGeom prst="line">
            <a:avLst/>
          </a:prstGeom>
          <a:ln w="38100">
            <a:solidFill>
              <a:srgbClr val="FF26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758AB72-42E5-9DA8-30EF-44489209DB24}"/>
              </a:ext>
            </a:extLst>
          </p:cNvPr>
          <p:cNvCxnSpPr/>
          <p:nvPr/>
        </p:nvCxnSpPr>
        <p:spPr>
          <a:xfrm>
            <a:off x="6096000" y="4073199"/>
            <a:ext cx="0" cy="1214437"/>
          </a:xfrm>
          <a:prstGeom prst="line">
            <a:avLst/>
          </a:prstGeom>
          <a:ln w="38100">
            <a:solidFill>
              <a:srgbClr val="FF2600"/>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FD352E5-E0CA-135B-DD35-76659B5CC278}"/>
              </a:ext>
            </a:extLst>
          </p:cNvPr>
          <p:cNvSpPr txBox="1"/>
          <p:nvPr/>
        </p:nvSpPr>
        <p:spPr>
          <a:xfrm>
            <a:off x="1567342" y="3514726"/>
            <a:ext cx="1485900" cy="584775"/>
          </a:xfrm>
          <a:prstGeom prst="rect">
            <a:avLst/>
          </a:prstGeom>
          <a:noFill/>
        </p:spPr>
        <p:txBody>
          <a:bodyPr wrap="square" rtlCol="0">
            <a:spAutoFit/>
          </a:bodyPr>
          <a:lstStyle/>
          <a:p>
            <a:pPr algn="ctr"/>
            <a:r>
              <a:rPr lang="en-US" sz="3200" dirty="0">
                <a:latin typeface="Gill Sans MT" panose="020B0502020104020203" pitchFamily="34" charset="77"/>
              </a:rPr>
              <a:t>data 1</a:t>
            </a:r>
          </a:p>
        </p:txBody>
      </p:sp>
      <p:sp>
        <p:nvSpPr>
          <p:cNvPr id="15" name="TextBox 14">
            <a:extLst>
              <a:ext uri="{FF2B5EF4-FFF2-40B4-BE49-F238E27FC236}">
                <a16:creationId xmlns:a16="http://schemas.microsoft.com/office/drawing/2014/main" id="{1ED481E9-5DE9-A4D8-461C-1A132267898A}"/>
              </a:ext>
            </a:extLst>
          </p:cNvPr>
          <p:cNvSpPr txBox="1"/>
          <p:nvPr/>
        </p:nvSpPr>
        <p:spPr>
          <a:xfrm>
            <a:off x="5353050" y="3514725"/>
            <a:ext cx="1485900" cy="584775"/>
          </a:xfrm>
          <a:prstGeom prst="rect">
            <a:avLst/>
          </a:prstGeom>
          <a:noFill/>
        </p:spPr>
        <p:txBody>
          <a:bodyPr wrap="square" rtlCol="0">
            <a:spAutoFit/>
          </a:bodyPr>
          <a:lstStyle/>
          <a:p>
            <a:pPr algn="ctr"/>
            <a:r>
              <a:rPr lang="en-US" sz="3200" dirty="0">
                <a:latin typeface="Gill Sans MT" panose="020B0502020104020203" pitchFamily="34" charset="77"/>
              </a:rPr>
              <a:t>data 2</a:t>
            </a:r>
          </a:p>
        </p:txBody>
      </p:sp>
      <p:sp>
        <p:nvSpPr>
          <p:cNvPr id="23" name="TextBox 22">
            <a:extLst>
              <a:ext uri="{FF2B5EF4-FFF2-40B4-BE49-F238E27FC236}">
                <a16:creationId xmlns:a16="http://schemas.microsoft.com/office/drawing/2014/main" id="{5460C364-8835-8FFA-C4DD-CB3C7FE38A57}"/>
              </a:ext>
            </a:extLst>
          </p:cNvPr>
          <p:cNvSpPr txBox="1"/>
          <p:nvPr/>
        </p:nvSpPr>
        <p:spPr>
          <a:xfrm>
            <a:off x="1032311" y="5174099"/>
            <a:ext cx="447190" cy="584775"/>
          </a:xfrm>
          <a:prstGeom prst="rect">
            <a:avLst/>
          </a:prstGeom>
          <a:noFill/>
        </p:spPr>
        <p:txBody>
          <a:bodyPr wrap="square" rtlCol="0">
            <a:spAutoFit/>
          </a:bodyPr>
          <a:lstStyle/>
          <a:p>
            <a:pPr algn="ctr"/>
            <a:r>
              <a:rPr lang="en-US" sz="3200" dirty="0">
                <a:solidFill>
                  <a:srgbClr val="00B050"/>
                </a:solidFill>
                <a:latin typeface="Gill Sans MT" panose="020B0502020104020203" pitchFamily="34" charset="77"/>
                <a:cs typeface="Arial" panose="020B0604020202020204" pitchFamily="34" charset="0"/>
              </a:rPr>
              <a:t>7</a:t>
            </a:r>
            <a:endParaRPr lang="en-US" sz="3200" dirty="0">
              <a:solidFill>
                <a:srgbClr val="00B050"/>
              </a:solidFill>
              <a:latin typeface="Gill Sans MT" panose="020B0502020104020203" pitchFamily="34" charset="77"/>
            </a:endParaRPr>
          </a:p>
        </p:txBody>
      </p:sp>
      <p:sp>
        <p:nvSpPr>
          <p:cNvPr id="24" name="TextBox 23">
            <a:extLst>
              <a:ext uri="{FF2B5EF4-FFF2-40B4-BE49-F238E27FC236}">
                <a16:creationId xmlns:a16="http://schemas.microsoft.com/office/drawing/2014/main" id="{CC20D83D-1EDC-F5BA-C050-DE58B0A8F43F}"/>
              </a:ext>
            </a:extLst>
          </p:cNvPr>
          <p:cNvSpPr txBox="1"/>
          <p:nvPr/>
        </p:nvSpPr>
        <p:spPr>
          <a:xfrm>
            <a:off x="2826757" y="5174099"/>
            <a:ext cx="447190" cy="584775"/>
          </a:xfrm>
          <a:prstGeom prst="rect">
            <a:avLst/>
          </a:prstGeom>
          <a:noFill/>
        </p:spPr>
        <p:txBody>
          <a:bodyPr wrap="square" rtlCol="0">
            <a:spAutoFit/>
          </a:bodyPr>
          <a:lstStyle/>
          <a:p>
            <a:pPr algn="ctr"/>
            <a:r>
              <a:rPr lang="en-US" sz="3200" dirty="0">
                <a:solidFill>
                  <a:srgbClr val="FF9300"/>
                </a:solidFill>
                <a:latin typeface="Gill Sans MT" panose="020B0502020104020203" pitchFamily="34" charset="77"/>
                <a:cs typeface="Arial" panose="020B0604020202020204" pitchFamily="34" charset="0"/>
              </a:rPr>
              <a:t>1</a:t>
            </a:r>
            <a:endParaRPr lang="en-US" sz="3200" dirty="0">
              <a:solidFill>
                <a:srgbClr val="FF9300"/>
              </a:solidFill>
              <a:latin typeface="Gill Sans MT" panose="020B0502020104020203" pitchFamily="34" charset="77"/>
            </a:endParaRPr>
          </a:p>
        </p:txBody>
      </p:sp>
      <p:sp>
        <p:nvSpPr>
          <p:cNvPr id="25" name="TextBox 24">
            <a:extLst>
              <a:ext uri="{FF2B5EF4-FFF2-40B4-BE49-F238E27FC236}">
                <a16:creationId xmlns:a16="http://schemas.microsoft.com/office/drawing/2014/main" id="{419C1AE1-D891-3F99-D275-D87F61A0160F}"/>
              </a:ext>
            </a:extLst>
          </p:cNvPr>
          <p:cNvSpPr txBox="1"/>
          <p:nvPr/>
        </p:nvSpPr>
        <p:spPr>
          <a:xfrm>
            <a:off x="5043765" y="5174099"/>
            <a:ext cx="447190" cy="584775"/>
          </a:xfrm>
          <a:prstGeom prst="rect">
            <a:avLst/>
          </a:prstGeom>
          <a:noFill/>
        </p:spPr>
        <p:txBody>
          <a:bodyPr wrap="square" rtlCol="0">
            <a:spAutoFit/>
          </a:bodyPr>
          <a:lstStyle/>
          <a:p>
            <a:pPr algn="ctr"/>
            <a:r>
              <a:rPr lang="en-US" sz="3200" dirty="0">
                <a:solidFill>
                  <a:srgbClr val="00B050"/>
                </a:solidFill>
                <a:latin typeface="Gill Sans MT" panose="020B0502020104020203" pitchFamily="34" charset="77"/>
                <a:cs typeface="Arial" panose="020B0604020202020204" pitchFamily="34" charset="0"/>
              </a:rPr>
              <a:t>2</a:t>
            </a:r>
            <a:endParaRPr lang="en-US" sz="3200" dirty="0">
              <a:solidFill>
                <a:srgbClr val="00B050"/>
              </a:solidFill>
              <a:latin typeface="Gill Sans MT" panose="020B0502020104020203" pitchFamily="34" charset="77"/>
            </a:endParaRPr>
          </a:p>
        </p:txBody>
      </p:sp>
      <p:sp>
        <p:nvSpPr>
          <p:cNvPr id="26" name="TextBox 25">
            <a:extLst>
              <a:ext uri="{FF2B5EF4-FFF2-40B4-BE49-F238E27FC236}">
                <a16:creationId xmlns:a16="http://schemas.microsoft.com/office/drawing/2014/main" id="{D7DEE935-96AF-54E7-7A73-1149F270E4A0}"/>
              </a:ext>
            </a:extLst>
          </p:cNvPr>
          <p:cNvSpPr txBox="1"/>
          <p:nvPr/>
        </p:nvSpPr>
        <p:spPr>
          <a:xfrm>
            <a:off x="6838950" y="5180858"/>
            <a:ext cx="447190" cy="584775"/>
          </a:xfrm>
          <a:prstGeom prst="rect">
            <a:avLst/>
          </a:prstGeom>
          <a:noFill/>
        </p:spPr>
        <p:txBody>
          <a:bodyPr wrap="square" rtlCol="0">
            <a:spAutoFit/>
          </a:bodyPr>
          <a:lstStyle/>
          <a:p>
            <a:pPr algn="ctr"/>
            <a:r>
              <a:rPr lang="en-US" sz="3200" dirty="0">
                <a:solidFill>
                  <a:srgbClr val="FF9300"/>
                </a:solidFill>
                <a:latin typeface="Gill Sans MT" panose="020B0502020104020203" pitchFamily="34" charset="77"/>
                <a:cs typeface="Arial" panose="020B0604020202020204" pitchFamily="34" charset="0"/>
              </a:rPr>
              <a:t>5</a:t>
            </a:r>
            <a:endParaRPr lang="en-US" sz="3200" dirty="0">
              <a:solidFill>
                <a:srgbClr val="FF9300"/>
              </a:solidFill>
              <a:latin typeface="Gill Sans MT" panose="020B0502020104020203" pitchFamily="34" charset="77"/>
            </a:endParaRPr>
          </a:p>
        </p:txBody>
      </p:sp>
      <p:sp>
        <p:nvSpPr>
          <p:cNvPr id="29" name="Title 1">
            <a:extLst>
              <a:ext uri="{FF2B5EF4-FFF2-40B4-BE49-F238E27FC236}">
                <a16:creationId xmlns:a16="http://schemas.microsoft.com/office/drawing/2014/main" id="{01D37F83-FBA4-7472-BF25-7CF9AF1C49AB}"/>
              </a:ext>
            </a:extLst>
          </p:cNvPr>
          <p:cNvSpPr>
            <a:spLocks noGrp="1"/>
          </p:cNvSpPr>
          <p:nvPr>
            <p:ph type="title"/>
          </p:nvPr>
        </p:nvSpPr>
        <p:spPr>
          <a:xfrm>
            <a:off x="838200" y="365125"/>
            <a:ext cx="10515600" cy="1325563"/>
          </a:xfrm>
        </p:spPr>
        <p:txBody>
          <a:bodyPr>
            <a:normAutofit/>
          </a:bodyPr>
          <a:lstStyle/>
          <a:p>
            <a:r>
              <a:rPr lang="en-US" sz="4000" dirty="0">
                <a:latin typeface="Gill Sans MT" panose="020B0502020104020203" pitchFamily="34" charset="77"/>
              </a:rPr>
              <a:t>Hamming Tree: Key Idea</a:t>
            </a:r>
          </a:p>
        </p:txBody>
      </p:sp>
      <p:sp>
        <p:nvSpPr>
          <p:cNvPr id="30" name="Content Placeholder 2">
            <a:extLst>
              <a:ext uri="{FF2B5EF4-FFF2-40B4-BE49-F238E27FC236}">
                <a16:creationId xmlns:a16="http://schemas.microsoft.com/office/drawing/2014/main" id="{6D6EF6A3-EBD0-7293-0112-6108E5AF4DCB}"/>
              </a:ext>
            </a:extLst>
          </p:cNvPr>
          <p:cNvSpPr>
            <a:spLocks noGrp="1"/>
          </p:cNvSpPr>
          <p:nvPr>
            <p:ph idx="1"/>
          </p:nvPr>
        </p:nvSpPr>
        <p:spPr>
          <a:xfrm>
            <a:off x="838200" y="1610518"/>
            <a:ext cx="10515600" cy="1906101"/>
          </a:xfrm>
        </p:spPr>
        <p:txBody>
          <a:bodyPr>
            <a:normAutofit/>
          </a:bodyPr>
          <a:lstStyle/>
          <a:p>
            <a:pPr>
              <a:buFont typeface="Wingdings" pitchFamily="2" charset="2"/>
              <a:buChar char="ü"/>
            </a:pPr>
            <a:r>
              <a:rPr lang="en-US" sz="3200" dirty="0">
                <a:effectLst/>
                <a:latin typeface="Gill Sans MT" panose="020B0502020104020203" pitchFamily="34" charset="77"/>
              </a:rPr>
              <a:t>Hamming Tree </a:t>
            </a:r>
            <a:r>
              <a:rPr lang="en-US" sz="3200" dirty="0">
                <a:latin typeface="Gill Sans MT" panose="020B0502020104020203" pitchFamily="34" charset="77"/>
              </a:rPr>
              <a:t>uses a </a:t>
            </a:r>
            <a:r>
              <a:rPr lang="en-US" sz="3200" dirty="0">
                <a:solidFill>
                  <a:srgbClr val="00B0F0"/>
                </a:solidFill>
                <a:latin typeface="Gill Sans MT" panose="020B0502020104020203" pitchFamily="34" charset="77"/>
              </a:rPr>
              <a:t>hamming-distance-based comparison function</a:t>
            </a:r>
            <a:r>
              <a:rPr lang="en-US" sz="3200" dirty="0">
                <a:latin typeface="Gill Sans MT" panose="020B0502020104020203" pitchFamily="34" charset="77"/>
              </a:rPr>
              <a:t> to compare data items: measuring the </a:t>
            </a:r>
            <a:r>
              <a:rPr lang="en-US" sz="3200" dirty="0">
                <a:solidFill>
                  <a:srgbClr val="00B050"/>
                </a:solidFill>
                <a:latin typeface="Gill Sans MT" panose="020B0502020104020203" pitchFamily="34" charset="77"/>
              </a:rPr>
              <a:t>density</a:t>
            </a:r>
            <a:r>
              <a:rPr lang="en-US" sz="3200" dirty="0">
                <a:latin typeface="Gill Sans MT" panose="020B0502020104020203" pitchFamily="34" charset="77"/>
              </a:rPr>
              <a:t> of 1’s and 0’s between the </a:t>
            </a:r>
            <a:r>
              <a:rPr lang="en-US" sz="3200" dirty="0">
                <a:solidFill>
                  <a:srgbClr val="00B050"/>
                </a:solidFill>
                <a:latin typeface="Gill Sans MT" panose="020B0502020104020203" pitchFamily="34" charset="77"/>
              </a:rPr>
              <a:t>left half </a:t>
            </a:r>
            <a:r>
              <a:rPr lang="en-US" sz="3200" dirty="0">
                <a:latin typeface="Gill Sans MT" panose="020B0502020104020203" pitchFamily="34" charset="77"/>
              </a:rPr>
              <a:t>and the </a:t>
            </a:r>
            <a:r>
              <a:rPr lang="en-US" sz="3200" dirty="0">
                <a:solidFill>
                  <a:srgbClr val="00B050"/>
                </a:solidFill>
                <a:latin typeface="Gill Sans MT" panose="020B0502020104020203" pitchFamily="34" charset="77"/>
              </a:rPr>
              <a:t>right half </a:t>
            </a:r>
            <a:r>
              <a:rPr lang="en-US" sz="3200" dirty="0">
                <a:latin typeface="Gill Sans MT" panose="020B0502020104020203" pitchFamily="34" charset="77"/>
              </a:rPr>
              <a:t>of the data items. </a:t>
            </a:r>
          </a:p>
          <a:p>
            <a:pPr>
              <a:lnSpc>
                <a:spcPct val="90000"/>
              </a:lnSpc>
              <a:buFont typeface="Wingdings" pitchFamily="2" charset="2"/>
              <a:buChar char="ü"/>
            </a:pPr>
            <a:endParaRPr lang="en-US" dirty="0"/>
          </a:p>
        </p:txBody>
      </p:sp>
    </p:spTree>
    <p:extLst>
      <p:ext uri="{BB962C8B-B14F-4D97-AF65-F5344CB8AC3E}">
        <p14:creationId xmlns:p14="http://schemas.microsoft.com/office/powerpoint/2010/main" val="1966595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A845A1-C5C6-EB0D-8101-3626A46CADF3}"/>
              </a:ext>
            </a:extLst>
          </p:cNvPr>
          <p:cNvSpPr>
            <a:spLocks noGrp="1"/>
          </p:cNvSpPr>
          <p:nvPr>
            <p:ph type="sldNum" sz="quarter" idx="12"/>
          </p:nvPr>
        </p:nvSpPr>
        <p:spPr/>
        <p:txBody>
          <a:bodyPr/>
          <a:lstStyle/>
          <a:p>
            <a:fld id="{CA914D5E-83D4-7E4C-ABA2-68309E7FC0BF}" type="slidenum">
              <a:rPr lang="en-US" smtClean="0"/>
              <a:t>29</a:t>
            </a:fld>
            <a:endParaRPr lang="en-US"/>
          </a:p>
        </p:txBody>
      </p:sp>
      <p:sp>
        <p:nvSpPr>
          <p:cNvPr id="7" name="TextBox 6">
            <a:extLst>
              <a:ext uri="{FF2B5EF4-FFF2-40B4-BE49-F238E27FC236}">
                <a16:creationId xmlns:a16="http://schemas.microsoft.com/office/drawing/2014/main" id="{2A6179F3-BBAA-6B7B-CAC8-CEECFC1FEFED}"/>
              </a:ext>
            </a:extLst>
          </p:cNvPr>
          <p:cNvSpPr txBox="1"/>
          <p:nvPr/>
        </p:nvSpPr>
        <p:spPr>
          <a:xfrm>
            <a:off x="4344418" y="4388029"/>
            <a:ext cx="3588892" cy="584775"/>
          </a:xfrm>
          <a:prstGeom prst="rect">
            <a:avLst/>
          </a:prstGeom>
          <a:noFill/>
          <a:ln>
            <a:solidFill>
              <a:schemeClr val="tx1"/>
            </a:solidFill>
          </a:ln>
        </p:spPr>
        <p:txBody>
          <a:bodyPr wrap="square" rtlCol="0">
            <a:spAutoFit/>
          </a:bodyPr>
          <a:lstStyle/>
          <a:p>
            <a:r>
              <a:rPr lang="en-US" sz="3200" dirty="0">
                <a:effectLst/>
                <a:latin typeface="Calibri" panose="020F0502020204030204" pitchFamily="34" charset="0"/>
              </a:rPr>
              <a:t>000</a:t>
            </a:r>
            <a:r>
              <a:rPr lang="en-US" sz="3200" dirty="0">
                <a:solidFill>
                  <a:srgbClr val="00B050"/>
                </a:solidFill>
                <a:effectLst/>
                <a:latin typeface="Calibri" panose="020F0502020204030204" pitchFamily="34" charset="0"/>
              </a:rPr>
              <a:t>11</a:t>
            </a:r>
            <a:r>
              <a:rPr lang="en-US" sz="3200" dirty="0">
                <a:effectLst/>
                <a:latin typeface="Calibri" panose="020F0502020204030204" pitchFamily="34" charset="0"/>
              </a:rPr>
              <a:t>001 </a:t>
            </a:r>
            <a:r>
              <a:rPr lang="en-US" sz="3200" dirty="0">
                <a:solidFill>
                  <a:srgbClr val="FF9300"/>
                </a:solidFill>
                <a:effectLst/>
                <a:latin typeface="Calibri" panose="020F0502020204030204" pitchFamily="34" charset="0"/>
              </a:rPr>
              <a:t>111</a:t>
            </a:r>
            <a:r>
              <a:rPr lang="en-US" sz="3200" dirty="0">
                <a:effectLst/>
                <a:latin typeface="Calibri" panose="020F0502020204030204" pitchFamily="34" charset="0"/>
              </a:rPr>
              <a:t>0</a:t>
            </a:r>
            <a:r>
              <a:rPr lang="en-US" sz="3200" dirty="0">
                <a:solidFill>
                  <a:srgbClr val="FF9300"/>
                </a:solidFill>
                <a:effectLst/>
                <a:latin typeface="Calibri" panose="020F0502020204030204" pitchFamily="34" charset="0"/>
              </a:rPr>
              <a:t>1</a:t>
            </a:r>
            <a:r>
              <a:rPr lang="en-US" sz="3200" dirty="0">
                <a:effectLst/>
                <a:latin typeface="Calibri" panose="020F0502020204030204" pitchFamily="34" charset="0"/>
              </a:rPr>
              <a:t>0</a:t>
            </a:r>
            <a:r>
              <a:rPr lang="en-US" sz="3200" dirty="0">
                <a:solidFill>
                  <a:srgbClr val="FF9300"/>
                </a:solidFill>
                <a:effectLst/>
                <a:latin typeface="Calibri" panose="020F0502020204030204" pitchFamily="34" charset="0"/>
              </a:rPr>
              <a:t>1</a:t>
            </a:r>
            <a:r>
              <a:rPr lang="en-US" sz="3200" dirty="0">
                <a:effectLst/>
                <a:latin typeface="Calibri" panose="020F0502020204030204" pitchFamily="34" charset="0"/>
              </a:rPr>
              <a:t>0</a:t>
            </a:r>
            <a:endParaRPr lang="en-US" sz="3200" dirty="0">
              <a:effectLst/>
            </a:endParaRPr>
          </a:p>
        </p:txBody>
      </p:sp>
      <p:sp>
        <p:nvSpPr>
          <p:cNvPr id="8" name="TextBox 7">
            <a:extLst>
              <a:ext uri="{FF2B5EF4-FFF2-40B4-BE49-F238E27FC236}">
                <a16:creationId xmlns:a16="http://schemas.microsoft.com/office/drawing/2014/main" id="{609ED2E8-EE2A-501F-512E-9F2201BA0E02}"/>
              </a:ext>
            </a:extLst>
          </p:cNvPr>
          <p:cNvSpPr txBox="1"/>
          <p:nvPr/>
        </p:nvSpPr>
        <p:spPr>
          <a:xfrm>
            <a:off x="375827" y="4388031"/>
            <a:ext cx="3588892" cy="584775"/>
          </a:xfrm>
          <a:prstGeom prst="rect">
            <a:avLst/>
          </a:prstGeom>
          <a:noFill/>
          <a:ln>
            <a:solidFill>
              <a:schemeClr val="tx1"/>
            </a:solidFill>
          </a:ln>
        </p:spPr>
        <p:txBody>
          <a:bodyPr wrap="square" rtlCol="0">
            <a:spAutoFit/>
          </a:bodyPr>
          <a:lstStyle/>
          <a:p>
            <a:r>
              <a:rPr lang="en-US" sz="3200" dirty="0">
                <a:solidFill>
                  <a:srgbClr val="00B050"/>
                </a:solidFill>
                <a:effectLst/>
                <a:latin typeface="Calibri" panose="020F0502020204030204" pitchFamily="34" charset="0"/>
              </a:rPr>
              <a:t>1111111</a:t>
            </a:r>
            <a:r>
              <a:rPr lang="en-US" sz="3200" dirty="0">
                <a:effectLst/>
                <a:latin typeface="Calibri" panose="020F0502020204030204" pitchFamily="34" charset="0"/>
              </a:rPr>
              <a:t>0 00</a:t>
            </a:r>
            <a:r>
              <a:rPr lang="en-US" sz="3200" dirty="0">
                <a:solidFill>
                  <a:srgbClr val="FF9300"/>
                </a:solidFill>
                <a:effectLst/>
                <a:latin typeface="Calibri" panose="020F0502020204030204" pitchFamily="34" charset="0"/>
              </a:rPr>
              <a:t>1</a:t>
            </a:r>
            <a:r>
              <a:rPr lang="en-US" sz="3200" dirty="0">
                <a:effectLst/>
                <a:latin typeface="Calibri" panose="020F0502020204030204" pitchFamily="34" charset="0"/>
              </a:rPr>
              <a:t>00000</a:t>
            </a:r>
            <a:endParaRPr lang="en-US" sz="3200" dirty="0">
              <a:effectLst/>
            </a:endParaRPr>
          </a:p>
        </p:txBody>
      </p:sp>
      <p:cxnSp>
        <p:nvCxnSpPr>
          <p:cNvPr id="11" name="Straight Connector 10">
            <a:extLst>
              <a:ext uri="{FF2B5EF4-FFF2-40B4-BE49-F238E27FC236}">
                <a16:creationId xmlns:a16="http://schemas.microsoft.com/office/drawing/2014/main" id="{9D47C672-3B81-DB34-97D5-D4EEB5C4A126}"/>
              </a:ext>
            </a:extLst>
          </p:cNvPr>
          <p:cNvCxnSpPr/>
          <p:nvPr/>
        </p:nvCxnSpPr>
        <p:spPr>
          <a:xfrm>
            <a:off x="2153129" y="4073199"/>
            <a:ext cx="0" cy="1214437"/>
          </a:xfrm>
          <a:prstGeom prst="line">
            <a:avLst/>
          </a:prstGeom>
          <a:ln w="38100">
            <a:solidFill>
              <a:srgbClr val="FF26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758AB72-42E5-9DA8-30EF-44489209DB24}"/>
              </a:ext>
            </a:extLst>
          </p:cNvPr>
          <p:cNvCxnSpPr/>
          <p:nvPr/>
        </p:nvCxnSpPr>
        <p:spPr>
          <a:xfrm>
            <a:off x="6096000" y="4073199"/>
            <a:ext cx="0" cy="1214437"/>
          </a:xfrm>
          <a:prstGeom prst="line">
            <a:avLst/>
          </a:prstGeom>
          <a:ln w="38100">
            <a:solidFill>
              <a:srgbClr val="FF2600"/>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FD352E5-E0CA-135B-DD35-76659B5CC278}"/>
              </a:ext>
            </a:extLst>
          </p:cNvPr>
          <p:cNvSpPr txBox="1"/>
          <p:nvPr/>
        </p:nvSpPr>
        <p:spPr>
          <a:xfrm>
            <a:off x="1567342" y="3514726"/>
            <a:ext cx="1485900" cy="584775"/>
          </a:xfrm>
          <a:prstGeom prst="rect">
            <a:avLst/>
          </a:prstGeom>
          <a:noFill/>
        </p:spPr>
        <p:txBody>
          <a:bodyPr wrap="square" rtlCol="0">
            <a:spAutoFit/>
          </a:bodyPr>
          <a:lstStyle/>
          <a:p>
            <a:pPr algn="ctr"/>
            <a:r>
              <a:rPr lang="en-US" sz="3200" dirty="0">
                <a:latin typeface="Gill Sans MT" panose="020B0502020104020203" pitchFamily="34" charset="77"/>
              </a:rPr>
              <a:t>data 1</a:t>
            </a:r>
          </a:p>
        </p:txBody>
      </p:sp>
      <p:sp>
        <p:nvSpPr>
          <p:cNvPr id="15" name="TextBox 14">
            <a:extLst>
              <a:ext uri="{FF2B5EF4-FFF2-40B4-BE49-F238E27FC236}">
                <a16:creationId xmlns:a16="http://schemas.microsoft.com/office/drawing/2014/main" id="{1ED481E9-5DE9-A4D8-461C-1A132267898A}"/>
              </a:ext>
            </a:extLst>
          </p:cNvPr>
          <p:cNvSpPr txBox="1"/>
          <p:nvPr/>
        </p:nvSpPr>
        <p:spPr>
          <a:xfrm>
            <a:off x="5353050" y="3514725"/>
            <a:ext cx="1485900" cy="584775"/>
          </a:xfrm>
          <a:prstGeom prst="rect">
            <a:avLst/>
          </a:prstGeom>
          <a:noFill/>
        </p:spPr>
        <p:txBody>
          <a:bodyPr wrap="square" rtlCol="0">
            <a:spAutoFit/>
          </a:bodyPr>
          <a:lstStyle/>
          <a:p>
            <a:pPr algn="ctr"/>
            <a:r>
              <a:rPr lang="en-US" sz="3200" dirty="0">
                <a:latin typeface="Gill Sans MT" panose="020B0502020104020203" pitchFamily="34" charset="77"/>
              </a:rPr>
              <a:t>data 2</a:t>
            </a:r>
          </a:p>
        </p:txBody>
      </p:sp>
      <p:sp>
        <p:nvSpPr>
          <p:cNvPr id="17" name="TextBox 16">
            <a:extLst>
              <a:ext uri="{FF2B5EF4-FFF2-40B4-BE49-F238E27FC236}">
                <a16:creationId xmlns:a16="http://schemas.microsoft.com/office/drawing/2014/main" id="{21E45FD9-8FB9-29C1-1F59-D9EB6F9846D6}"/>
              </a:ext>
            </a:extLst>
          </p:cNvPr>
          <p:cNvSpPr txBox="1"/>
          <p:nvPr/>
        </p:nvSpPr>
        <p:spPr>
          <a:xfrm>
            <a:off x="604425" y="5737438"/>
            <a:ext cx="2896014" cy="584775"/>
          </a:xfrm>
          <a:prstGeom prst="rect">
            <a:avLst/>
          </a:prstGeom>
          <a:noFill/>
        </p:spPr>
        <p:txBody>
          <a:bodyPr wrap="square" rtlCol="0">
            <a:spAutoFit/>
          </a:bodyPr>
          <a:lstStyle/>
          <a:p>
            <a:pPr algn="ctr"/>
            <a:r>
              <a:rPr lang="en-US" sz="3200" dirty="0">
                <a:latin typeface="Gill Sans MT" panose="020B0502020104020203" pitchFamily="34" charset="77"/>
              </a:rPr>
              <a:t>Diff = </a:t>
            </a:r>
            <a:r>
              <a:rPr lang="en-US" sz="3200" dirty="0">
                <a:solidFill>
                  <a:srgbClr val="FF9300"/>
                </a:solidFill>
                <a:latin typeface="Gill Sans MT" panose="020B0502020104020203" pitchFamily="34" charset="77"/>
              </a:rPr>
              <a:t>1</a:t>
            </a:r>
            <a:r>
              <a:rPr lang="en-US" sz="3200" dirty="0">
                <a:latin typeface="Gill Sans MT" panose="020B0502020104020203" pitchFamily="34" charset="77"/>
              </a:rPr>
              <a:t> – </a:t>
            </a:r>
            <a:r>
              <a:rPr lang="en-US" sz="3200" dirty="0">
                <a:solidFill>
                  <a:srgbClr val="00B050"/>
                </a:solidFill>
                <a:latin typeface="Gill Sans MT" panose="020B0502020104020203" pitchFamily="34" charset="77"/>
              </a:rPr>
              <a:t>7</a:t>
            </a:r>
            <a:r>
              <a:rPr lang="en-US" sz="3200" dirty="0">
                <a:latin typeface="Gill Sans MT" panose="020B0502020104020203" pitchFamily="34" charset="77"/>
              </a:rPr>
              <a:t> = -6 </a:t>
            </a:r>
          </a:p>
        </p:txBody>
      </p:sp>
      <p:sp>
        <p:nvSpPr>
          <p:cNvPr id="18" name="TextBox 17">
            <a:extLst>
              <a:ext uri="{FF2B5EF4-FFF2-40B4-BE49-F238E27FC236}">
                <a16:creationId xmlns:a16="http://schemas.microsoft.com/office/drawing/2014/main" id="{15B17DDD-8DAE-F11F-A503-5A490FCA695C}"/>
              </a:ext>
            </a:extLst>
          </p:cNvPr>
          <p:cNvSpPr txBox="1"/>
          <p:nvPr/>
        </p:nvSpPr>
        <p:spPr>
          <a:xfrm>
            <a:off x="4647993" y="5737438"/>
            <a:ext cx="2896014" cy="584775"/>
          </a:xfrm>
          <a:prstGeom prst="rect">
            <a:avLst/>
          </a:prstGeom>
          <a:noFill/>
        </p:spPr>
        <p:txBody>
          <a:bodyPr wrap="square" rtlCol="0">
            <a:spAutoFit/>
          </a:bodyPr>
          <a:lstStyle/>
          <a:p>
            <a:pPr algn="ctr"/>
            <a:r>
              <a:rPr lang="en-US" sz="3200" dirty="0">
                <a:latin typeface="Gill Sans MT" panose="020B0502020104020203" pitchFamily="34" charset="77"/>
              </a:rPr>
              <a:t>Diff = </a:t>
            </a:r>
            <a:r>
              <a:rPr lang="en-US" sz="3200" dirty="0">
                <a:solidFill>
                  <a:srgbClr val="FF9300"/>
                </a:solidFill>
                <a:latin typeface="Gill Sans MT" panose="020B0502020104020203" pitchFamily="34" charset="77"/>
              </a:rPr>
              <a:t>5</a:t>
            </a:r>
            <a:r>
              <a:rPr lang="en-US" sz="3200" dirty="0">
                <a:latin typeface="Gill Sans MT" panose="020B0502020104020203" pitchFamily="34" charset="77"/>
              </a:rPr>
              <a:t> – </a:t>
            </a:r>
            <a:r>
              <a:rPr lang="en-US" sz="3200" dirty="0">
                <a:solidFill>
                  <a:srgbClr val="00B050"/>
                </a:solidFill>
                <a:latin typeface="Gill Sans MT" panose="020B0502020104020203" pitchFamily="34" charset="77"/>
              </a:rPr>
              <a:t>2</a:t>
            </a:r>
            <a:r>
              <a:rPr lang="en-US" sz="3200" dirty="0">
                <a:latin typeface="Gill Sans MT" panose="020B0502020104020203" pitchFamily="34" charset="77"/>
              </a:rPr>
              <a:t> = 3</a:t>
            </a:r>
          </a:p>
        </p:txBody>
      </p:sp>
      <p:sp>
        <p:nvSpPr>
          <p:cNvPr id="23" name="TextBox 22">
            <a:extLst>
              <a:ext uri="{FF2B5EF4-FFF2-40B4-BE49-F238E27FC236}">
                <a16:creationId xmlns:a16="http://schemas.microsoft.com/office/drawing/2014/main" id="{5460C364-8835-8FFA-C4DD-CB3C7FE38A57}"/>
              </a:ext>
            </a:extLst>
          </p:cNvPr>
          <p:cNvSpPr txBox="1"/>
          <p:nvPr/>
        </p:nvSpPr>
        <p:spPr>
          <a:xfrm>
            <a:off x="1032311" y="5174099"/>
            <a:ext cx="447190" cy="584775"/>
          </a:xfrm>
          <a:prstGeom prst="rect">
            <a:avLst/>
          </a:prstGeom>
          <a:noFill/>
        </p:spPr>
        <p:txBody>
          <a:bodyPr wrap="square" rtlCol="0">
            <a:spAutoFit/>
          </a:bodyPr>
          <a:lstStyle/>
          <a:p>
            <a:pPr algn="ctr"/>
            <a:r>
              <a:rPr lang="en-US" sz="3200" dirty="0">
                <a:solidFill>
                  <a:srgbClr val="00B050"/>
                </a:solidFill>
                <a:latin typeface="Gill Sans MT" panose="020B0502020104020203" pitchFamily="34" charset="77"/>
                <a:cs typeface="Arial" panose="020B0604020202020204" pitchFamily="34" charset="0"/>
              </a:rPr>
              <a:t>7</a:t>
            </a:r>
            <a:endParaRPr lang="en-US" sz="3200" dirty="0">
              <a:solidFill>
                <a:srgbClr val="00B050"/>
              </a:solidFill>
              <a:latin typeface="Gill Sans MT" panose="020B0502020104020203" pitchFamily="34" charset="77"/>
            </a:endParaRPr>
          </a:p>
        </p:txBody>
      </p:sp>
      <p:sp>
        <p:nvSpPr>
          <p:cNvPr id="24" name="TextBox 23">
            <a:extLst>
              <a:ext uri="{FF2B5EF4-FFF2-40B4-BE49-F238E27FC236}">
                <a16:creationId xmlns:a16="http://schemas.microsoft.com/office/drawing/2014/main" id="{CC20D83D-1EDC-F5BA-C050-DE58B0A8F43F}"/>
              </a:ext>
            </a:extLst>
          </p:cNvPr>
          <p:cNvSpPr txBox="1"/>
          <p:nvPr/>
        </p:nvSpPr>
        <p:spPr>
          <a:xfrm>
            <a:off x="2826757" y="5174099"/>
            <a:ext cx="447190" cy="584775"/>
          </a:xfrm>
          <a:prstGeom prst="rect">
            <a:avLst/>
          </a:prstGeom>
          <a:noFill/>
        </p:spPr>
        <p:txBody>
          <a:bodyPr wrap="square" rtlCol="0">
            <a:spAutoFit/>
          </a:bodyPr>
          <a:lstStyle/>
          <a:p>
            <a:pPr algn="ctr"/>
            <a:r>
              <a:rPr lang="en-US" sz="3200" dirty="0">
                <a:solidFill>
                  <a:srgbClr val="FF9300"/>
                </a:solidFill>
                <a:latin typeface="Gill Sans MT" panose="020B0502020104020203" pitchFamily="34" charset="77"/>
                <a:cs typeface="Arial" panose="020B0604020202020204" pitchFamily="34" charset="0"/>
              </a:rPr>
              <a:t>1</a:t>
            </a:r>
            <a:endParaRPr lang="en-US" sz="3200" dirty="0">
              <a:solidFill>
                <a:srgbClr val="FF9300"/>
              </a:solidFill>
              <a:latin typeface="Gill Sans MT" panose="020B0502020104020203" pitchFamily="34" charset="77"/>
            </a:endParaRPr>
          </a:p>
        </p:txBody>
      </p:sp>
      <p:sp>
        <p:nvSpPr>
          <p:cNvPr id="25" name="TextBox 24">
            <a:extLst>
              <a:ext uri="{FF2B5EF4-FFF2-40B4-BE49-F238E27FC236}">
                <a16:creationId xmlns:a16="http://schemas.microsoft.com/office/drawing/2014/main" id="{419C1AE1-D891-3F99-D275-D87F61A0160F}"/>
              </a:ext>
            </a:extLst>
          </p:cNvPr>
          <p:cNvSpPr txBox="1"/>
          <p:nvPr/>
        </p:nvSpPr>
        <p:spPr>
          <a:xfrm>
            <a:off x="5043765" y="5174099"/>
            <a:ext cx="447190" cy="584775"/>
          </a:xfrm>
          <a:prstGeom prst="rect">
            <a:avLst/>
          </a:prstGeom>
          <a:noFill/>
        </p:spPr>
        <p:txBody>
          <a:bodyPr wrap="square" rtlCol="0">
            <a:spAutoFit/>
          </a:bodyPr>
          <a:lstStyle/>
          <a:p>
            <a:pPr algn="ctr"/>
            <a:r>
              <a:rPr lang="en-US" sz="3200" dirty="0">
                <a:solidFill>
                  <a:srgbClr val="00B050"/>
                </a:solidFill>
                <a:latin typeface="Gill Sans MT" panose="020B0502020104020203" pitchFamily="34" charset="77"/>
                <a:cs typeface="Arial" panose="020B0604020202020204" pitchFamily="34" charset="0"/>
              </a:rPr>
              <a:t>2</a:t>
            </a:r>
            <a:endParaRPr lang="en-US" sz="3200" dirty="0">
              <a:solidFill>
                <a:srgbClr val="00B050"/>
              </a:solidFill>
              <a:latin typeface="Gill Sans MT" panose="020B0502020104020203" pitchFamily="34" charset="77"/>
            </a:endParaRPr>
          </a:p>
        </p:txBody>
      </p:sp>
      <p:sp>
        <p:nvSpPr>
          <p:cNvPr id="26" name="TextBox 25">
            <a:extLst>
              <a:ext uri="{FF2B5EF4-FFF2-40B4-BE49-F238E27FC236}">
                <a16:creationId xmlns:a16="http://schemas.microsoft.com/office/drawing/2014/main" id="{D7DEE935-96AF-54E7-7A73-1149F270E4A0}"/>
              </a:ext>
            </a:extLst>
          </p:cNvPr>
          <p:cNvSpPr txBox="1"/>
          <p:nvPr/>
        </p:nvSpPr>
        <p:spPr>
          <a:xfrm>
            <a:off x="6838950" y="5180858"/>
            <a:ext cx="447190" cy="584775"/>
          </a:xfrm>
          <a:prstGeom prst="rect">
            <a:avLst/>
          </a:prstGeom>
          <a:noFill/>
        </p:spPr>
        <p:txBody>
          <a:bodyPr wrap="square" rtlCol="0">
            <a:spAutoFit/>
          </a:bodyPr>
          <a:lstStyle/>
          <a:p>
            <a:pPr algn="ctr"/>
            <a:r>
              <a:rPr lang="en-US" sz="3200" dirty="0">
                <a:solidFill>
                  <a:srgbClr val="FF9300"/>
                </a:solidFill>
                <a:latin typeface="Gill Sans MT" panose="020B0502020104020203" pitchFamily="34" charset="77"/>
                <a:cs typeface="Arial" panose="020B0604020202020204" pitchFamily="34" charset="0"/>
              </a:rPr>
              <a:t>5</a:t>
            </a:r>
            <a:endParaRPr lang="en-US" sz="3200" dirty="0">
              <a:solidFill>
                <a:srgbClr val="FF9300"/>
              </a:solidFill>
              <a:latin typeface="Gill Sans MT" panose="020B0502020104020203" pitchFamily="34" charset="77"/>
            </a:endParaRPr>
          </a:p>
        </p:txBody>
      </p:sp>
      <p:sp>
        <p:nvSpPr>
          <p:cNvPr id="29" name="Title 1">
            <a:extLst>
              <a:ext uri="{FF2B5EF4-FFF2-40B4-BE49-F238E27FC236}">
                <a16:creationId xmlns:a16="http://schemas.microsoft.com/office/drawing/2014/main" id="{01D37F83-FBA4-7472-BF25-7CF9AF1C49AB}"/>
              </a:ext>
            </a:extLst>
          </p:cNvPr>
          <p:cNvSpPr>
            <a:spLocks noGrp="1"/>
          </p:cNvSpPr>
          <p:nvPr>
            <p:ph type="title"/>
          </p:nvPr>
        </p:nvSpPr>
        <p:spPr>
          <a:xfrm>
            <a:off x="838200" y="365125"/>
            <a:ext cx="10515600" cy="1325563"/>
          </a:xfrm>
        </p:spPr>
        <p:txBody>
          <a:bodyPr>
            <a:normAutofit/>
          </a:bodyPr>
          <a:lstStyle/>
          <a:p>
            <a:r>
              <a:rPr lang="en-US" sz="4000" dirty="0">
                <a:latin typeface="Gill Sans MT" panose="020B0502020104020203" pitchFamily="34" charset="77"/>
              </a:rPr>
              <a:t>Hamming Tree: Key Idea</a:t>
            </a:r>
          </a:p>
        </p:txBody>
      </p:sp>
      <p:sp>
        <p:nvSpPr>
          <p:cNvPr id="5" name="Content Placeholder 2">
            <a:extLst>
              <a:ext uri="{FF2B5EF4-FFF2-40B4-BE49-F238E27FC236}">
                <a16:creationId xmlns:a16="http://schemas.microsoft.com/office/drawing/2014/main" id="{0B60121A-8F18-0245-59A7-7D77E7BC09EC}"/>
              </a:ext>
            </a:extLst>
          </p:cNvPr>
          <p:cNvSpPr txBox="1">
            <a:spLocks/>
          </p:cNvSpPr>
          <p:nvPr/>
        </p:nvSpPr>
        <p:spPr>
          <a:xfrm>
            <a:off x="838200" y="1610518"/>
            <a:ext cx="10515600" cy="19061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ü"/>
            </a:pPr>
            <a:r>
              <a:rPr lang="en-US" sz="3200">
                <a:latin typeface="Gill Sans MT" panose="020B0502020104020203" pitchFamily="34" charset="77"/>
              </a:rPr>
              <a:t>Hamming Tree uses a </a:t>
            </a:r>
            <a:r>
              <a:rPr lang="en-US" sz="3200">
                <a:solidFill>
                  <a:srgbClr val="00B0F0"/>
                </a:solidFill>
                <a:latin typeface="Gill Sans MT" panose="020B0502020104020203" pitchFamily="34" charset="77"/>
              </a:rPr>
              <a:t>hamming-distance-based comparison function</a:t>
            </a:r>
            <a:r>
              <a:rPr lang="en-US" sz="3200">
                <a:latin typeface="Gill Sans MT" panose="020B0502020104020203" pitchFamily="34" charset="77"/>
              </a:rPr>
              <a:t> to compare data items: measuring the </a:t>
            </a:r>
            <a:r>
              <a:rPr lang="en-US" sz="3200">
                <a:solidFill>
                  <a:srgbClr val="00B050"/>
                </a:solidFill>
                <a:latin typeface="Gill Sans MT" panose="020B0502020104020203" pitchFamily="34" charset="77"/>
              </a:rPr>
              <a:t>density</a:t>
            </a:r>
            <a:r>
              <a:rPr lang="en-US" sz="3200">
                <a:latin typeface="Gill Sans MT" panose="020B0502020104020203" pitchFamily="34" charset="77"/>
              </a:rPr>
              <a:t> of 1’s and 0’s between the </a:t>
            </a:r>
            <a:r>
              <a:rPr lang="en-US" sz="3200">
                <a:solidFill>
                  <a:srgbClr val="00B050"/>
                </a:solidFill>
                <a:latin typeface="Gill Sans MT" panose="020B0502020104020203" pitchFamily="34" charset="77"/>
              </a:rPr>
              <a:t>left half </a:t>
            </a:r>
            <a:r>
              <a:rPr lang="en-US" sz="3200">
                <a:latin typeface="Gill Sans MT" panose="020B0502020104020203" pitchFamily="34" charset="77"/>
              </a:rPr>
              <a:t>and the </a:t>
            </a:r>
            <a:r>
              <a:rPr lang="en-US" sz="3200">
                <a:solidFill>
                  <a:srgbClr val="00B050"/>
                </a:solidFill>
                <a:latin typeface="Gill Sans MT" panose="020B0502020104020203" pitchFamily="34" charset="77"/>
              </a:rPr>
              <a:t>right half </a:t>
            </a:r>
            <a:r>
              <a:rPr lang="en-US" sz="3200">
                <a:latin typeface="Gill Sans MT" panose="020B0502020104020203" pitchFamily="34" charset="77"/>
              </a:rPr>
              <a:t>of the data items. </a:t>
            </a:r>
          </a:p>
          <a:p>
            <a:pPr>
              <a:buFont typeface="Wingdings" pitchFamily="2" charset="2"/>
              <a:buChar char="ü"/>
            </a:pPr>
            <a:endParaRPr lang="en-US" dirty="0"/>
          </a:p>
        </p:txBody>
      </p:sp>
    </p:spTree>
    <p:extLst>
      <p:ext uri="{BB962C8B-B14F-4D97-AF65-F5344CB8AC3E}">
        <p14:creationId xmlns:p14="http://schemas.microsoft.com/office/powerpoint/2010/main" val="2647027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D4D8D-1869-C7F9-5C13-2436F6C3E76C}"/>
              </a:ext>
            </a:extLst>
          </p:cNvPr>
          <p:cNvSpPr>
            <a:spLocks noGrp="1"/>
          </p:cNvSpPr>
          <p:nvPr>
            <p:ph type="title"/>
          </p:nvPr>
        </p:nvSpPr>
        <p:spPr>
          <a:xfrm>
            <a:off x="566737" y="379412"/>
            <a:ext cx="5002790" cy="1325563"/>
          </a:xfrm>
        </p:spPr>
        <p:txBody>
          <a:bodyPr>
            <a:normAutofit/>
          </a:bodyPr>
          <a:lstStyle/>
          <a:p>
            <a:r>
              <a:rPr lang="en-US" sz="4000">
                <a:effectLst/>
                <a:latin typeface="GillSans" panose="020B0502020104020203" pitchFamily="34" charset="-79"/>
                <a:cs typeface="GillSans" panose="020B0502020104020203" pitchFamily="34" charset="-79"/>
              </a:rPr>
              <a:t>Non-Volatile Memory</a:t>
            </a:r>
            <a:endParaRPr lang="en-US" sz="4000" dirty="0"/>
          </a:p>
        </p:txBody>
      </p:sp>
      <p:sp>
        <p:nvSpPr>
          <p:cNvPr id="4" name="TextBox 3">
            <a:extLst>
              <a:ext uri="{FF2B5EF4-FFF2-40B4-BE49-F238E27FC236}">
                <a16:creationId xmlns:a16="http://schemas.microsoft.com/office/drawing/2014/main" id="{0B30AE93-E128-0D32-D792-8BF1D78FF1B2}"/>
              </a:ext>
            </a:extLst>
          </p:cNvPr>
          <p:cNvSpPr txBox="1"/>
          <p:nvPr/>
        </p:nvSpPr>
        <p:spPr>
          <a:xfrm>
            <a:off x="768080" y="1371833"/>
            <a:ext cx="11023271" cy="2123658"/>
          </a:xfrm>
          <a:prstGeom prst="rect">
            <a:avLst/>
          </a:prstGeom>
          <a:noFill/>
        </p:spPr>
        <p:txBody>
          <a:bodyPr wrap="square">
            <a:spAutoFit/>
          </a:bodyPr>
          <a:lstStyle/>
          <a:p>
            <a:endParaRPr lang="en-US" b="0" i="0" dirty="0">
              <a:solidFill>
                <a:srgbClr val="212121"/>
              </a:solidFill>
              <a:effectLst/>
              <a:latin typeface="SuisseIntl"/>
            </a:endParaRPr>
          </a:p>
          <a:p>
            <a:pPr marL="457200" indent="-457200">
              <a:buFont typeface="Arial" panose="020B0604020202020204" pitchFamily="34" charset="0"/>
              <a:buChar char="•"/>
            </a:pPr>
            <a:r>
              <a:rPr lang="en-US" sz="3200" dirty="0">
                <a:solidFill>
                  <a:srgbClr val="212121"/>
                </a:solidFill>
                <a:latin typeface="SuisseIntl"/>
              </a:rPr>
              <a:t>byte-addressable </a:t>
            </a:r>
          </a:p>
          <a:p>
            <a:pPr marL="457200" indent="-457200">
              <a:buFont typeface="Arial" panose="020B0604020202020204" pitchFamily="34" charset="0"/>
              <a:buChar char="•"/>
            </a:pPr>
            <a:r>
              <a:rPr lang="en-US" sz="3200" dirty="0">
                <a:solidFill>
                  <a:srgbClr val="212121"/>
                </a:solidFill>
                <a:latin typeface="SuisseIntl"/>
              </a:rPr>
              <a:t>Persistent</a:t>
            </a:r>
          </a:p>
          <a:p>
            <a:pPr marL="457200" indent="-457200">
              <a:buFont typeface="Arial" panose="020B0604020202020204" pitchFamily="34" charset="0"/>
              <a:buChar char="•"/>
            </a:pPr>
            <a:r>
              <a:rPr lang="en-US" sz="3200" dirty="0">
                <a:solidFill>
                  <a:srgbClr val="212121"/>
                </a:solidFill>
                <a:latin typeface="SuisseIntl"/>
              </a:rPr>
              <a:t>High scalable</a:t>
            </a:r>
          </a:p>
          <a:p>
            <a:pPr marL="285750" indent="-285750">
              <a:buFont typeface="Arial" panose="020B0604020202020204" pitchFamily="34" charset="0"/>
              <a:buChar char="•"/>
            </a:pPr>
            <a:endParaRPr lang="en-US" dirty="0"/>
          </a:p>
        </p:txBody>
      </p:sp>
      <p:sp>
        <p:nvSpPr>
          <p:cNvPr id="33" name="Slide Number Placeholder 32">
            <a:extLst>
              <a:ext uri="{FF2B5EF4-FFF2-40B4-BE49-F238E27FC236}">
                <a16:creationId xmlns:a16="http://schemas.microsoft.com/office/drawing/2014/main" id="{E708C6D2-0886-288E-FAC1-166726721AFD}"/>
              </a:ext>
            </a:extLst>
          </p:cNvPr>
          <p:cNvSpPr>
            <a:spLocks noGrp="1"/>
          </p:cNvSpPr>
          <p:nvPr>
            <p:ph type="sldNum" sz="quarter" idx="12"/>
          </p:nvPr>
        </p:nvSpPr>
        <p:spPr/>
        <p:txBody>
          <a:bodyPr/>
          <a:lstStyle/>
          <a:p>
            <a:fld id="{CA914D5E-83D4-7E4C-ABA2-68309E7FC0BF}" type="slidenum">
              <a:rPr lang="en-US" smtClean="0"/>
              <a:t>3</a:t>
            </a:fld>
            <a:endParaRPr lang="en-US"/>
          </a:p>
        </p:txBody>
      </p:sp>
      <p:sp>
        <p:nvSpPr>
          <p:cNvPr id="24" name="TextBox 23">
            <a:extLst>
              <a:ext uri="{FF2B5EF4-FFF2-40B4-BE49-F238E27FC236}">
                <a16:creationId xmlns:a16="http://schemas.microsoft.com/office/drawing/2014/main" id="{D8FCF74B-861E-21AC-52E9-623A6D7C1CFA}"/>
              </a:ext>
            </a:extLst>
          </p:cNvPr>
          <p:cNvSpPr txBox="1"/>
          <p:nvPr/>
        </p:nvSpPr>
        <p:spPr>
          <a:xfrm>
            <a:off x="5325942" y="1565744"/>
            <a:ext cx="6097978" cy="1569660"/>
          </a:xfrm>
          <a:prstGeom prst="rect">
            <a:avLst/>
          </a:prstGeom>
          <a:noFill/>
        </p:spPr>
        <p:txBody>
          <a:bodyPr wrap="square">
            <a:spAutoFit/>
          </a:bodyPr>
          <a:lstStyle/>
          <a:p>
            <a:pPr marL="457200" indent="-457200">
              <a:buFont typeface="Arial" panose="020B0604020202020204" pitchFamily="34" charset="0"/>
              <a:buChar char="•"/>
            </a:pPr>
            <a:r>
              <a:rPr lang="en-US" sz="3200">
                <a:solidFill>
                  <a:srgbClr val="212121"/>
                </a:solidFill>
                <a:latin typeface="SuisseIntl"/>
              </a:rPr>
              <a:t>zero standby power</a:t>
            </a:r>
          </a:p>
          <a:p>
            <a:pPr marL="457200" indent="-457200">
              <a:buFont typeface="Arial" panose="020B0604020202020204" pitchFamily="34" charset="0"/>
              <a:buChar char="•"/>
            </a:pPr>
            <a:r>
              <a:rPr lang="en-US" sz="3200">
                <a:solidFill>
                  <a:srgbClr val="212121"/>
                </a:solidFill>
                <a:latin typeface="SuisseIntl"/>
              </a:rPr>
              <a:t>high cell densities</a:t>
            </a:r>
          </a:p>
          <a:p>
            <a:pPr marL="457200" indent="-457200">
              <a:buFont typeface="Arial" panose="020B0604020202020204" pitchFamily="34" charset="0"/>
              <a:buChar char="•"/>
            </a:pPr>
            <a:r>
              <a:rPr lang="en-US" sz="3200">
                <a:solidFill>
                  <a:srgbClr val="212121"/>
                </a:solidFill>
                <a:latin typeface="SuisseIntl"/>
              </a:rPr>
              <a:t>high bandwidth, and so on.</a:t>
            </a:r>
            <a:endParaRPr lang="en-US" sz="3200" dirty="0">
              <a:solidFill>
                <a:srgbClr val="212121"/>
              </a:solidFill>
              <a:latin typeface="SuisseIntl"/>
            </a:endParaRPr>
          </a:p>
        </p:txBody>
      </p:sp>
      <p:pic>
        <p:nvPicPr>
          <p:cNvPr id="27" name="Picture 26" descr="A picture containing screenshot, cone, triangle, creativity&#10;&#10;Description automatically generated">
            <a:extLst>
              <a:ext uri="{FF2B5EF4-FFF2-40B4-BE49-F238E27FC236}">
                <a16:creationId xmlns:a16="http://schemas.microsoft.com/office/drawing/2014/main" id="{E1837850-DD13-D0F2-7EF2-4EDEB25ECE13}"/>
              </a:ext>
            </a:extLst>
          </p:cNvPr>
          <p:cNvPicPr>
            <a:picLocks noChangeAspect="1"/>
          </p:cNvPicPr>
          <p:nvPr/>
        </p:nvPicPr>
        <p:blipFill>
          <a:blip r:embed="rId3"/>
          <a:stretch>
            <a:fillRect/>
          </a:stretch>
        </p:blipFill>
        <p:spPr>
          <a:xfrm>
            <a:off x="1469348" y="3495491"/>
            <a:ext cx="8752338" cy="3234095"/>
          </a:xfrm>
          <a:prstGeom prst="rect">
            <a:avLst/>
          </a:prstGeom>
        </p:spPr>
      </p:pic>
    </p:spTree>
    <p:extLst>
      <p:ext uri="{BB962C8B-B14F-4D97-AF65-F5344CB8AC3E}">
        <p14:creationId xmlns:p14="http://schemas.microsoft.com/office/powerpoint/2010/main" val="1845446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A845A1-C5C6-EB0D-8101-3626A46CADF3}"/>
              </a:ext>
            </a:extLst>
          </p:cNvPr>
          <p:cNvSpPr>
            <a:spLocks noGrp="1"/>
          </p:cNvSpPr>
          <p:nvPr>
            <p:ph type="sldNum" sz="quarter" idx="12"/>
          </p:nvPr>
        </p:nvSpPr>
        <p:spPr/>
        <p:txBody>
          <a:bodyPr/>
          <a:lstStyle/>
          <a:p>
            <a:fld id="{CA914D5E-83D4-7E4C-ABA2-68309E7FC0BF}" type="slidenum">
              <a:rPr lang="en-US" smtClean="0"/>
              <a:t>30</a:t>
            </a:fld>
            <a:endParaRPr lang="en-US"/>
          </a:p>
        </p:txBody>
      </p:sp>
      <p:sp>
        <p:nvSpPr>
          <p:cNvPr id="7" name="TextBox 6">
            <a:extLst>
              <a:ext uri="{FF2B5EF4-FFF2-40B4-BE49-F238E27FC236}">
                <a16:creationId xmlns:a16="http://schemas.microsoft.com/office/drawing/2014/main" id="{2A6179F3-BBAA-6B7B-CAC8-CEECFC1FEFED}"/>
              </a:ext>
            </a:extLst>
          </p:cNvPr>
          <p:cNvSpPr txBox="1"/>
          <p:nvPr/>
        </p:nvSpPr>
        <p:spPr>
          <a:xfrm>
            <a:off x="4344418" y="4388029"/>
            <a:ext cx="3588892" cy="584775"/>
          </a:xfrm>
          <a:prstGeom prst="rect">
            <a:avLst/>
          </a:prstGeom>
          <a:noFill/>
          <a:ln>
            <a:solidFill>
              <a:schemeClr val="tx1"/>
            </a:solidFill>
          </a:ln>
        </p:spPr>
        <p:txBody>
          <a:bodyPr wrap="square" rtlCol="0">
            <a:spAutoFit/>
          </a:bodyPr>
          <a:lstStyle/>
          <a:p>
            <a:r>
              <a:rPr lang="en-US" sz="3200" dirty="0">
                <a:effectLst/>
                <a:latin typeface="Calibri" panose="020F0502020204030204" pitchFamily="34" charset="0"/>
              </a:rPr>
              <a:t>000</a:t>
            </a:r>
            <a:r>
              <a:rPr lang="en-US" sz="3200" dirty="0">
                <a:solidFill>
                  <a:srgbClr val="00B050"/>
                </a:solidFill>
                <a:effectLst/>
                <a:latin typeface="Calibri" panose="020F0502020204030204" pitchFamily="34" charset="0"/>
              </a:rPr>
              <a:t>11</a:t>
            </a:r>
            <a:r>
              <a:rPr lang="en-US" sz="3200" dirty="0">
                <a:effectLst/>
                <a:latin typeface="Calibri" panose="020F0502020204030204" pitchFamily="34" charset="0"/>
              </a:rPr>
              <a:t>001 </a:t>
            </a:r>
            <a:r>
              <a:rPr lang="en-US" sz="3200" dirty="0">
                <a:solidFill>
                  <a:srgbClr val="FF9300"/>
                </a:solidFill>
                <a:effectLst/>
                <a:latin typeface="Calibri" panose="020F0502020204030204" pitchFamily="34" charset="0"/>
              </a:rPr>
              <a:t>111</a:t>
            </a:r>
            <a:r>
              <a:rPr lang="en-US" sz="3200" dirty="0">
                <a:effectLst/>
                <a:latin typeface="Calibri" panose="020F0502020204030204" pitchFamily="34" charset="0"/>
              </a:rPr>
              <a:t>0</a:t>
            </a:r>
            <a:r>
              <a:rPr lang="en-US" sz="3200" dirty="0">
                <a:solidFill>
                  <a:srgbClr val="FF9300"/>
                </a:solidFill>
                <a:effectLst/>
                <a:latin typeface="Calibri" panose="020F0502020204030204" pitchFamily="34" charset="0"/>
              </a:rPr>
              <a:t>1</a:t>
            </a:r>
            <a:r>
              <a:rPr lang="en-US" sz="3200" dirty="0">
                <a:effectLst/>
                <a:latin typeface="Calibri" panose="020F0502020204030204" pitchFamily="34" charset="0"/>
              </a:rPr>
              <a:t>0</a:t>
            </a:r>
            <a:r>
              <a:rPr lang="en-US" sz="3200" dirty="0">
                <a:solidFill>
                  <a:srgbClr val="FF9300"/>
                </a:solidFill>
                <a:effectLst/>
                <a:latin typeface="Calibri" panose="020F0502020204030204" pitchFamily="34" charset="0"/>
              </a:rPr>
              <a:t>1</a:t>
            </a:r>
            <a:r>
              <a:rPr lang="en-US" sz="3200" dirty="0">
                <a:effectLst/>
                <a:latin typeface="Calibri" panose="020F0502020204030204" pitchFamily="34" charset="0"/>
              </a:rPr>
              <a:t>0</a:t>
            </a:r>
            <a:endParaRPr lang="en-US" sz="3200" dirty="0">
              <a:effectLst/>
            </a:endParaRPr>
          </a:p>
        </p:txBody>
      </p:sp>
      <p:sp>
        <p:nvSpPr>
          <p:cNvPr id="8" name="TextBox 7">
            <a:extLst>
              <a:ext uri="{FF2B5EF4-FFF2-40B4-BE49-F238E27FC236}">
                <a16:creationId xmlns:a16="http://schemas.microsoft.com/office/drawing/2014/main" id="{609ED2E8-EE2A-501F-512E-9F2201BA0E02}"/>
              </a:ext>
            </a:extLst>
          </p:cNvPr>
          <p:cNvSpPr txBox="1"/>
          <p:nvPr/>
        </p:nvSpPr>
        <p:spPr>
          <a:xfrm>
            <a:off x="375827" y="4388031"/>
            <a:ext cx="3588892" cy="584775"/>
          </a:xfrm>
          <a:prstGeom prst="rect">
            <a:avLst/>
          </a:prstGeom>
          <a:noFill/>
          <a:ln>
            <a:solidFill>
              <a:schemeClr val="tx1"/>
            </a:solidFill>
          </a:ln>
        </p:spPr>
        <p:txBody>
          <a:bodyPr wrap="square" rtlCol="0">
            <a:spAutoFit/>
          </a:bodyPr>
          <a:lstStyle/>
          <a:p>
            <a:r>
              <a:rPr lang="en-US" sz="3200" dirty="0">
                <a:solidFill>
                  <a:srgbClr val="00B050"/>
                </a:solidFill>
                <a:effectLst/>
                <a:latin typeface="Calibri" panose="020F0502020204030204" pitchFamily="34" charset="0"/>
              </a:rPr>
              <a:t>1111111</a:t>
            </a:r>
            <a:r>
              <a:rPr lang="en-US" sz="3200" dirty="0">
                <a:effectLst/>
                <a:latin typeface="Calibri" panose="020F0502020204030204" pitchFamily="34" charset="0"/>
              </a:rPr>
              <a:t>0 00</a:t>
            </a:r>
            <a:r>
              <a:rPr lang="en-US" sz="3200" dirty="0">
                <a:solidFill>
                  <a:srgbClr val="FF9300"/>
                </a:solidFill>
                <a:effectLst/>
                <a:latin typeface="Calibri" panose="020F0502020204030204" pitchFamily="34" charset="0"/>
              </a:rPr>
              <a:t>1</a:t>
            </a:r>
            <a:r>
              <a:rPr lang="en-US" sz="3200" dirty="0">
                <a:effectLst/>
                <a:latin typeface="Calibri" panose="020F0502020204030204" pitchFamily="34" charset="0"/>
              </a:rPr>
              <a:t>00000</a:t>
            </a:r>
            <a:endParaRPr lang="en-US" sz="3200" dirty="0">
              <a:effectLst/>
            </a:endParaRPr>
          </a:p>
        </p:txBody>
      </p:sp>
      <p:cxnSp>
        <p:nvCxnSpPr>
          <p:cNvPr id="11" name="Straight Connector 10">
            <a:extLst>
              <a:ext uri="{FF2B5EF4-FFF2-40B4-BE49-F238E27FC236}">
                <a16:creationId xmlns:a16="http://schemas.microsoft.com/office/drawing/2014/main" id="{9D47C672-3B81-DB34-97D5-D4EEB5C4A126}"/>
              </a:ext>
            </a:extLst>
          </p:cNvPr>
          <p:cNvCxnSpPr/>
          <p:nvPr/>
        </p:nvCxnSpPr>
        <p:spPr>
          <a:xfrm>
            <a:off x="2153129" y="4073199"/>
            <a:ext cx="0" cy="1214437"/>
          </a:xfrm>
          <a:prstGeom prst="line">
            <a:avLst/>
          </a:prstGeom>
          <a:ln w="38100">
            <a:solidFill>
              <a:srgbClr val="FF26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758AB72-42E5-9DA8-30EF-44489209DB24}"/>
              </a:ext>
            </a:extLst>
          </p:cNvPr>
          <p:cNvCxnSpPr/>
          <p:nvPr/>
        </p:nvCxnSpPr>
        <p:spPr>
          <a:xfrm>
            <a:off x="6096000" y="4073199"/>
            <a:ext cx="0" cy="1214437"/>
          </a:xfrm>
          <a:prstGeom prst="line">
            <a:avLst/>
          </a:prstGeom>
          <a:ln w="38100">
            <a:solidFill>
              <a:srgbClr val="FF2600"/>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FD352E5-E0CA-135B-DD35-76659B5CC278}"/>
              </a:ext>
            </a:extLst>
          </p:cNvPr>
          <p:cNvSpPr txBox="1"/>
          <p:nvPr/>
        </p:nvSpPr>
        <p:spPr>
          <a:xfrm>
            <a:off x="1567342" y="3514726"/>
            <a:ext cx="1485900" cy="584775"/>
          </a:xfrm>
          <a:prstGeom prst="rect">
            <a:avLst/>
          </a:prstGeom>
          <a:noFill/>
        </p:spPr>
        <p:txBody>
          <a:bodyPr wrap="square" rtlCol="0">
            <a:spAutoFit/>
          </a:bodyPr>
          <a:lstStyle/>
          <a:p>
            <a:pPr algn="ctr"/>
            <a:r>
              <a:rPr lang="en-US" sz="3200" dirty="0">
                <a:latin typeface="Gill Sans MT" panose="020B0502020104020203" pitchFamily="34" charset="77"/>
              </a:rPr>
              <a:t>data 1</a:t>
            </a:r>
          </a:p>
        </p:txBody>
      </p:sp>
      <p:sp>
        <p:nvSpPr>
          <p:cNvPr id="15" name="TextBox 14">
            <a:extLst>
              <a:ext uri="{FF2B5EF4-FFF2-40B4-BE49-F238E27FC236}">
                <a16:creationId xmlns:a16="http://schemas.microsoft.com/office/drawing/2014/main" id="{1ED481E9-5DE9-A4D8-461C-1A132267898A}"/>
              </a:ext>
            </a:extLst>
          </p:cNvPr>
          <p:cNvSpPr txBox="1"/>
          <p:nvPr/>
        </p:nvSpPr>
        <p:spPr>
          <a:xfrm>
            <a:off x="5353050" y="3514725"/>
            <a:ext cx="1485900" cy="584775"/>
          </a:xfrm>
          <a:prstGeom prst="rect">
            <a:avLst/>
          </a:prstGeom>
          <a:noFill/>
        </p:spPr>
        <p:txBody>
          <a:bodyPr wrap="square" rtlCol="0">
            <a:spAutoFit/>
          </a:bodyPr>
          <a:lstStyle/>
          <a:p>
            <a:pPr algn="ctr"/>
            <a:r>
              <a:rPr lang="en-US" sz="3200" dirty="0">
                <a:latin typeface="Gill Sans MT" panose="020B0502020104020203" pitchFamily="34" charset="77"/>
              </a:rPr>
              <a:t>data 2</a:t>
            </a:r>
          </a:p>
        </p:txBody>
      </p:sp>
      <p:sp>
        <p:nvSpPr>
          <p:cNvPr id="17" name="TextBox 16">
            <a:extLst>
              <a:ext uri="{FF2B5EF4-FFF2-40B4-BE49-F238E27FC236}">
                <a16:creationId xmlns:a16="http://schemas.microsoft.com/office/drawing/2014/main" id="{21E45FD9-8FB9-29C1-1F59-D9EB6F9846D6}"/>
              </a:ext>
            </a:extLst>
          </p:cNvPr>
          <p:cNvSpPr txBox="1"/>
          <p:nvPr/>
        </p:nvSpPr>
        <p:spPr>
          <a:xfrm>
            <a:off x="604425" y="5737438"/>
            <a:ext cx="2896014" cy="584775"/>
          </a:xfrm>
          <a:prstGeom prst="rect">
            <a:avLst/>
          </a:prstGeom>
          <a:noFill/>
        </p:spPr>
        <p:txBody>
          <a:bodyPr wrap="square" rtlCol="0">
            <a:spAutoFit/>
          </a:bodyPr>
          <a:lstStyle/>
          <a:p>
            <a:pPr algn="ctr"/>
            <a:r>
              <a:rPr lang="en-US" sz="3200" dirty="0">
                <a:latin typeface="Gill Sans MT" panose="020B0502020104020203" pitchFamily="34" charset="77"/>
              </a:rPr>
              <a:t>Diff = </a:t>
            </a:r>
            <a:r>
              <a:rPr lang="en-US" sz="3200" dirty="0">
                <a:solidFill>
                  <a:srgbClr val="FF9300"/>
                </a:solidFill>
                <a:latin typeface="Gill Sans MT" panose="020B0502020104020203" pitchFamily="34" charset="77"/>
              </a:rPr>
              <a:t>1</a:t>
            </a:r>
            <a:r>
              <a:rPr lang="en-US" sz="3200" dirty="0">
                <a:latin typeface="Gill Sans MT" panose="020B0502020104020203" pitchFamily="34" charset="77"/>
              </a:rPr>
              <a:t> – </a:t>
            </a:r>
            <a:r>
              <a:rPr lang="en-US" sz="3200" dirty="0">
                <a:solidFill>
                  <a:srgbClr val="00B050"/>
                </a:solidFill>
                <a:latin typeface="Gill Sans MT" panose="020B0502020104020203" pitchFamily="34" charset="77"/>
              </a:rPr>
              <a:t>7</a:t>
            </a:r>
            <a:r>
              <a:rPr lang="en-US" sz="3200" dirty="0">
                <a:latin typeface="Gill Sans MT" panose="020B0502020104020203" pitchFamily="34" charset="77"/>
              </a:rPr>
              <a:t> = -6 </a:t>
            </a:r>
          </a:p>
        </p:txBody>
      </p:sp>
      <p:sp>
        <p:nvSpPr>
          <p:cNvPr id="18" name="TextBox 17">
            <a:extLst>
              <a:ext uri="{FF2B5EF4-FFF2-40B4-BE49-F238E27FC236}">
                <a16:creationId xmlns:a16="http://schemas.microsoft.com/office/drawing/2014/main" id="{15B17DDD-8DAE-F11F-A503-5A490FCA695C}"/>
              </a:ext>
            </a:extLst>
          </p:cNvPr>
          <p:cNvSpPr txBox="1"/>
          <p:nvPr/>
        </p:nvSpPr>
        <p:spPr>
          <a:xfrm>
            <a:off x="4647993" y="5737438"/>
            <a:ext cx="2896014" cy="584775"/>
          </a:xfrm>
          <a:prstGeom prst="rect">
            <a:avLst/>
          </a:prstGeom>
          <a:noFill/>
        </p:spPr>
        <p:txBody>
          <a:bodyPr wrap="square" rtlCol="0">
            <a:spAutoFit/>
          </a:bodyPr>
          <a:lstStyle/>
          <a:p>
            <a:pPr algn="ctr"/>
            <a:r>
              <a:rPr lang="en-US" sz="3200" dirty="0">
                <a:latin typeface="Gill Sans MT" panose="020B0502020104020203" pitchFamily="34" charset="77"/>
              </a:rPr>
              <a:t>Diff = </a:t>
            </a:r>
            <a:r>
              <a:rPr lang="en-US" sz="3200" dirty="0">
                <a:solidFill>
                  <a:srgbClr val="FF9300"/>
                </a:solidFill>
                <a:latin typeface="Gill Sans MT" panose="020B0502020104020203" pitchFamily="34" charset="77"/>
              </a:rPr>
              <a:t>5</a:t>
            </a:r>
            <a:r>
              <a:rPr lang="en-US" sz="3200" dirty="0">
                <a:latin typeface="Gill Sans MT" panose="020B0502020104020203" pitchFamily="34" charset="77"/>
              </a:rPr>
              <a:t> – </a:t>
            </a:r>
            <a:r>
              <a:rPr lang="en-US" sz="3200" dirty="0">
                <a:solidFill>
                  <a:srgbClr val="00B050"/>
                </a:solidFill>
                <a:latin typeface="Gill Sans MT" panose="020B0502020104020203" pitchFamily="34" charset="77"/>
              </a:rPr>
              <a:t>2</a:t>
            </a:r>
            <a:r>
              <a:rPr lang="en-US" sz="3200" dirty="0">
                <a:latin typeface="Gill Sans MT" panose="020B0502020104020203" pitchFamily="34" charset="77"/>
              </a:rPr>
              <a:t> = 3</a:t>
            </a:r>
          </a:p>
        </p:txBody>
      </p:sp>
      <p:sp>
        <p:nvSpPr>
          <p:cNvPr id="23" name="TextBox 22">
            <a:extLst>
              <a:ext uri="{FF2B5EF4-FFF2-40B4-BE49-F238E27FC236}">
                <a16:creationId xmlns:a16="http://schemas.microsoft.com/office/drawing/2014/main" id="{5460C364-8835-8FFA-C4DD-CB3C7FE38A57}"/>
              </a:ext>
            </a:extLst>
          </p:cNvPr>
          <p:cNvSpPr txBox="1"/>
          <p:nvPr/>
        </p:nvSpPr>
        <p:spPr>
          <a:xfrm>
            <a:off x="1032311" y="5174099"/>
            <a:ext cx="447190" cy="584775"/>
          </a:xfrm>
          <a:prstGeom prst="rect">
            <a:avLst/>
          </a:prstGeom>
          <a:noFill/>
        </p:spPr>
        <p:txBody>
          <a:bodyPr wrap="square" rtlCol="0">
            <a:spAutoFit/>
          </a:bodyPr>
          <a:lstStyle/>
          <a:p>
            <a:pPr algn="ctr"/>
            <a:r>
              <a:rPr lang="en-US" sz="3200" dirty="0">
                <a:solidFill>
                  <a:srgbClr val="00B050"/>
                </a:solidFill>
                <a:latin typeface="Gill Sans MT" panose="020B0502020104020203" pitchFamily="34" charset="77"/>
                <a:cs typeface="Arial" panose="020B0604020202020204" pitchFamily="34" charset="0"/>
              </a:rPr>
              <a:t>7</a:t>
            </a:r>
            <a:endParaRPr lang="en-US" sz="3200" dirty="0">
              <a:solidFill>
                <a:srgbClr val="00B050"/>
              </a:solidFill>
              <a:latin typeface="Gill Sans MT" panose="020B0502020104020203" pitchFamily="34" charset="77"/>
            </a:endParaRPr>
          </a:p>
        </p:txBody>
      </p:sp>
      <p:sp>
        <p:nvSpPr>
          <p:cNvPr id="24" name="TextBox 23">
            <a:extLst>
              <a:ext uri="{FF2B5EF4-FFF2-40B4-BE49-F238E27FC236}">
                <a16:creationId xmlns:a16="http://schemas.microsoft.com/office/drawing/2014/main" id="{CC20D83D-1EDC-F5BA-C050-DE58B0A8F43F}"/>
              </a:ext>
            </a:extLst>
          </p:cNvPr>
          <p:cNvSpPr txBox="1"/>
          <p:nvPr/>
        </p:nvSpPr>
        <p:spPr>
          <a:xfrm>
            <a:off x="2826757" y="5174099"/>
            <a:ext cx="447190" cy="584775"/>
          </a:xfrm>
          <a:prstGeom prst="rect">
            <a:avLst/>
          </a:prstGeom>
          <a:noFill/>
        </p:spPr>
        <p:txBody>
          <a:bodyPr wrap="square" rtlCol="0">
            <a:spAutoFit/>
          </a:bodyPr>
          <a:lstStyle/>
          <a:p>
            <a:pPr algn="ctr"/>
            <a:r>
              <a:rPr lang="en-US" sz="3200" dirty="0">
                <a:solidFill>
                  <a:srgbClr val="FF9300"/>
                </a:solidFill>
                <a:latin typeface="Gill Sans MT" panose="020B0502020104020203" pitchFamily="34" charset="77"/>
                <a:cs typeface="Arial" panose="020B0604020202020204" pitchFamily="34" charset="0"/>
              </a:rPr>
              <a:t>1</a:t>
            </a:r>
            <a:endParaRPr lang="en-US" sz="3200" dirty="0">
              <a:solidFill>
                <a:srgbClr val="FF9300"/>
              </a:solidFill>
              <a:latin typeface="Gill Sans MT" panose="020B0502020104020203" pitchFamily="34" charset="77"/>
            </a:endParaRPr>
          </a:p>
        </p:txBody>
      </p:sp>
      <p:sp>
        <p:nvSpPr>
          <p:cNvPr id="25" name="TextBox 24">
            <a:extLst>
              <a:ext uri="{FF2B5EF4-FFF2-40B4-BE49-F238E27FC236}">
                <a16:creationId xmlns:a16="http://schemas.microsoft.com/office/drawing/2014/main" id="{419C1AE1-D891-3F99-D275-D87F61A0160F}"/>
              </a:ext>
            </a:extLst>
          </p:cNvPr>
          <p:cNvSpPr txBox="1"/>
          <p:nvPr/>
        </p:nvSpPr>
        <p:spPr>
          <a:xfrm>
            <a:off x="5043765" y="5174099"/>
            <a:ext cx="447190" cy="584775"/>
          </a:xfrm>
          <a:prstGeom prst="rect">
            <a:avLst/>
          </a:prstGeom>
          <a:noFill/>
        </p:spPr>
        <p:txBody>
          <a:bodyPr wrap="square" rtlCol="0">
            <a:spAutoFit/>
          </a:bodyPr>
          <a:lstStyle/>
          <a:p>
            <a:pPr algn="ctr"/>
            <a:r>
              <a:rPr lang="en-US" sz="3200" dirty="0">
                <a:solidFill>
                  <a:srgbClr val="00B050"/>
                </a:solidFill>
                <a:latin typeface="Gill Sans MT" panose="020B0502020104020203" pitchFamily="34" charset="77"/>
                <a:cs typeface="Arial" panose="020B0604020202020204" pitchFamily="34" charset="0"/>
              </a:rPr>
              <a:t>2</a:t>
            </a:r>
            <a:endParaRPr lang="en-US" sz="3200" dirty="0">
              <a:solidFill>
                <a:srgbClr val="00B050"/>
              </a:solidFill>
              <a:latin typeface="Gill Sans MT" panose="020B0502020104020203" pitchFamily="34" charset="77"/>
            </a:endParaRPr>
          </a:p>
        </p:txBody>
      </p:sp>
      <p:sp>
        <p:nvSpPr>
          <p:cNvPr id="26" name="TextBox 25">
            <a:extLst>
              <a:ext uri="{FF2B5EF4-FFF2-40B4-BE49-F238E27FC236}">
                <a16:creationId xmlns:a16="http://schemas.microsoft.com/office/drawing/2014/main" id="{D7DEE935-96AF-54E7-7A73-1149F270E4A0}"/>
              </a:ext>
            </a:extLst>
          </p:cNvPr>
          <p:cNvSpPr txBox="1"/>
          <p:nvPr/>
        </p:nvSpPr>
        <p:spPr>
          <a:xfrm>
            <a:off x="6838950" y="5180858"/>
            <a:ext cx="447190" cy="584775"/>
          </a:xfrm>
          <a:prstGeom prst="rect">
            <a:avLst/>
          </a:prstGeom>
          <a:noFill/>
        </p:spPr>
        <p:txBody>
          <a:bodyPr wrap="square" rtlCol="0">
            <a:spAutoFit/>
          </a:bodyPr>
          <a:lstStyle/>
          <a:p>
            <a:pPr algn="ctr"/>
            <a:r>
              <a:rPr lang="en-US" sz="3200" dirty="0">
                <a:solidFill>
                  <a:srgbClr val="FF9300"/>
                </a:solidFill>
                <a:latin typeface="Gill Sans MT" panose="020B0502020104020203" pitchFamily="34" charset="77"/>
                <a:cs typeface="Arial" panose="020B0604020202020204" pitchFamily="34" charset="0"/>
              </a:rPr>
              <a:t>5</a:t>
            </a:r>
            <a:endParaRPr lang="en-US" sz="3200" dirty="0">
              <a:solidFill>
                <a:srgbClr val="FF9300"/>
              </a:solidFill>
              <a:latin typeface="Gill Sans MT" panose="020B0502020104020203" pitchFamily="34" charset="77"/>
            </a:endParaRPr>
          </a:p>
        </p:txBody>
      </p:sp>
      <p:sp>
        <p:nvSpPr>
          <p:cNvPr id="29" name="Title 1">
            <a:extLst>
              <a:ext uri="{FF2B5EF4-FFF2-40B4-BE49-F238E27FC236}">
                <a16:creationId xmlns:a16="http://schemas.microsoft.com/office/drawing/2014/main" id="{01D37F83-FBA4-7472-BF25-7CF9AF1C49AB}"/>
              </a:ext>
            </a:extLst>
          </p:cNvPr>
          <p:cNvSpPr>
            <a:spLocks noGrp="1"/>
          </p:cNvSpPr>
          <p:nvPr>
            <p:ph type="title"/>
          </p:nvPr>
        </p:nvSpPr>
        <p:spPr>
          <a:xfrm>
            <a:off x="838200" y="365125"/>
            <a:ext cx="10515600" cy="1325563"/>
          </a:xfrm>
        </p:spPr>
        <p:txBody>
          <a:bodyPr>
            <a:normAutofit/>
          </a:bodyPr>
          <a:lstStyle/>
          <a:p>
            <a:r>
              <a:rPr lang="en-US" sz="4000" dirty="0">
                <a:latin typeface="Gill Sans MT" panose="020B0502020104020203" pitchFamily="34" charset="77"/>
              </a:rPr>
              <a:t>Hamming Tree: Key Idea</a:t>
            </a:r>
          </a:p>
        </p:txBody>
      </p:sp>
      <p:sp>
        <p:nvSpPr>
          <p:cNvPr id="2" name="TextBox 1">
            <a:extLst>
              <a:ext uri="{FF2B5EF4-FFF2-40B4-BE49-F238E27FC236}">
                <a16:creationId xmlns:a16="http://schemas.microsoft.com/office/drawing/2014/main" id="{3627251B-907B-D3C0-FEDA-76C6F6470DC1}"/>
              </a:ext>
            </a:extLst>
          </p:cNvPr>
          <p:cNvSpPr txBox="1"/>
          <p:nvPr/>
        </p:nvSpPr>
        <p:spPr>
          <a:xfrm>
            <a:off x="3903879" y="3394364"/>
            <a:ext cx="447161" cy="830997"/>
          </a:xfrm>
          <a:prstGeom prst="rect">
            <a:avLst/>
          </a:prstGeom>
          <a:noFill/>
        </p:spPr>
        <p:txBody>
          <a:bodyPr wrap="square" rtlCol="0">
            <a:spAutoFit/>
          </a:bodyPr>
          <a:lstStyle/>
          <a:p>
            <a:r>
              <a:rPr lang="en-US" sz="4800" dirty="0">
                <a:ln w="0"/>
                <a:effectLst>
                  <a:outerShdw blurRad="38100" dist="19050" dir="2700000" algn="tl" rotWithShape="0">
                    <a:schemeClr val="dk1">
                      <a:alpha val="40000"/>
                    </a:schemeClr>
                  </a:outerShdw>
                </a:effectLst>
                <a:latin typeface="Helvetica" pitchFamily="2" charset="0"/>
                <a:cs typeface="Times New Roman" panose="02020603050405020304" pitchFamily="18" charset="0"/>
              </a:rPr>
              <a:t>&lt;</a:t>
            </a:r>
            <a:endParaRPr lang="en-US" sz="4800" dirty="0">
              <a:ln w="22225">
                <a:solidFill>
                  <a:schemeClr val="accent2"/>
                </a:solidFill>
                <a:prstDash val="solid"/>
              </a:ln>
              <a:effectLst>
                <a:glow rad="101600">
                  <a:schemeClr val="accent1">
                    <a:satMod val="175000"/>
                    <a:alpha val="40000"/>
                  </a:schemeClr>
                </a:glow>
              </a:effectLst>
              <a:latin typeface="Helvetica" pitchFamily="2"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10B8A54E-9C69-CC40-1E84-3E53F3A4A818}"/>
              </a:ext>
            </a:extLst>
          </p:cNvPr>
          <p:cNvSpPr>
            <a:spLocks noGrp="1"/>
          </p:cNvSpPr>
          <p:nvPr>
            <p:ph idx="1"/>
          </p:nvPr>
        </p:nvSpPr>
        <p:spPr>
          <a:xfrm>
            <a:off x="838200" y="1610518"/>
            <a:ext cx="10515600" cy="1906101"/>
          </a:xfrm>
        </p:spPr>
        <p:txBody>
          <a:bodyPr>
            <a:normAutofit/>
          </a:bodyPr>
          <a:lstStyle/>
          <a:p>
            <a:pPr>
              <a:buFont typeface="Wingdings" pitchFamily="2" charset="2"/>
              <a:buChar char="ü"/>
            </a:pPr>
            <a:r>
              <a:rPr lang="en-US" sz="3200" dirty="0">
                <a:effectLst/>
                <a:latin typeface="Gill Sans MT" panose="020B0502020104020203" pitchFamily="34" charset="77"/>
              </a:rPr>
              <a:t>Hamming Tree </a:t>
            </a:r>
            <a:r>
              <a:rPr lang="en-US" sz="3200" dirty="0">
                <a:latin typeface="Gill Sans MT" panose="020B0502020104020203" pitchFamily="34" charset="77"/>
              </a:rPr>
              <a:t>uses a </a:t>
            </a:r>
            <a:r>
              <a:rPr lang="en-US" sz="3200" dirty="0">
                <a:solidFill>
                  <a:srgbClr val="00B0F0"/>
                </a:solidFill>
                <a:latin typeface="Gill Sans MT" panose="020B0502020104020203" pitchFamily="34" charset="77"/>
              </a:rPr>
              <a:t>hamming-distance-based comparison function</a:t>
            </a:r>
            <a:r>
              <a:rPr lang="en-US" sz="3200" dirty="0">
                <a:latin typeface="Gill Sans MT" panose="020B0502020104020203" pitchFamily="34" charset="77"/>
              </a:rPr>
              <a:t> to compare data items: measuring the </a:t>
            </a:r>
            <a:r>
              <a:rPr lang="en-US" sz="3200" dirty="0">
                <a:solidFill>
                  <a:srgbClr val="00B050"/>
                </a:solidFill>
                <a:latin typeface="Gill Sans MT" panose="020B0502020104020203" pitchFamily="34" charset="77"/>
              </a:rPr>
              <a:t>density</a:t>
            </a:r>
            <a:r>
              <a:rPr lang="en-US" sz="3200" dirty="0">
                <a:latin typeface="Gill Sans MT" panose="020B0502020104020203" pitchFamily="34" charset="77"/>
              </a:rPr>
              <a:t> of 1’s and 0’s between the </a:t>
            </a:r>
            <a:r>
              <a:rPr lang="en-US" sz="3200" dirty="0">
                <a:solidFill>
                  <a:srgbClr val="00B050"/>
                </a:solidFill>
                <a:latin typeface="Gill Sans MT" panose="020B0502020104020203" pitchFamily="34" charset="77"/>
              </a:rPr>
              <a:t>left half </a:t>
            </a:r>
            <a:r>
              <a:rPr lang="en-US" sz="3200" dirty="0">
                <a:latin typeface="Gill Sans MT" panose="020B0502020104020203" pitchFamily="34" charset="77"/>
              </a:rPr>
              <a:t>and the </a:t>
            </a:r>
            <a:r>
              <a:rPr lang="en-US" sz="3200" dirty="0">
                <a:solidFill>
                  <a:srgbClr val="00B050"/>
                </a:solidFill>
                <a:latin typeface="Gill Sans MT" panose="020B0502020104020203" pitchFamily="34" charset="77"/>
              </a:rPr>
              <a:t>right half </a:t>
            </a:r>
            <a:r>
              <a:rPr lang="en-US" sz="3200" dirty="0">
                <a:latin typeface="Gill Sans MT" panose="020B0502020104020203" pitchFamily="34" charset="77"/>
              </a:rPr>
              <a:t>of the data items. </a:t>
            </a:r>
          </a:p>
          <a:p>
            <a:pPr>
              <a:lnSpc>
                <a:spcPct val="90000"/>
              </a:lnSpc>
              <a:buFont typeface="Wingdings" pitchFamily="2" charset="2"/>
              <a:buChar char="ü"/>
            </a:pPr>
            <a:endParaRPr lang="en-US" dirty="0"/>
          </a:p>
        </p:txBody>
      </p:sp>
    </p:spTree>
    <p:extLst>
      <p:ext uri="{BB962C8B-B14F-4D97-AF65-F5344CB8AC3E}">
        <p14:creationId xmlns:p14="http://schemas.microsoft.com/office/powerpoint/2010/main" val="2130026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A845A1-C5C6-EB0D-8101-3626A46CADF3}"/>
              </a:ext>
            </a:extLst>
          </p:cNvPr>
          <p:cNvSpPr>
            <a:spLocks noGrp="1"/>
          </p:cNvSpPr>
          <p:nvPr>
            <p:ph type="sldNum" sz="quarter" idx="12"/>
          </p:nvPr>
        </p:nvSpPr>
        <p:spPr/>
        <p:txBody>
          <a:bodyPr/>
          <a:lstStyle/>
          <a:p>
            <a:fld id="{CA914D5E-83D4-7E4C-ABA2-68309E7FC0BF}" type="slidenum">
              <a:rPr lang="en-US" smtClean="0"/>
              <a:t>31</a:t>
            </a:fld>
            <a:endParaRPr lang="en-US"/>
          </a:p>
        </p:txBody>
      </p:sp>
      <p:sp>
        <p:nvSpPr>
          <p:cNvPr id="7" name="TextBox 6">
            <a:extLst>
              <a:ext uri="{FF2B5EF4-FFF2-40B4-BE49-F238E27FC236}">
                <a16:creationId xmlns:a16="http://schemas.microsoft.com/office/drawing/2014/main" id="{2A6179F3-BBAA-6B7B-CAC8-CEECFC1FEFED}"/>
              </a:ext>
            </a:extLst>
          </p:cNvPr>
          <p:cNvSpPr txBox="1"/>
          <p:nvPr/>
        </p:nvSpPr>
        <p:spPr>
          <a:xfrm>
            <a:off x="4344418" y="4388029"/>
            <a:ext cx="3588892" cy="584775"/>
          </a:xfrm>
          <a:prstGeom prst="rect">
            <a:avLst/>
          </a:prstGeom>
          <a:noFill/>
          <a:ln>
            <a:solidFill>
              <a:schemeClr val="tx1"/>
            </a:solidFill>
          </a:ln>
        </p:spPr>
        <p:txBody>
          <a:bodyPr wrap="square" rtlCol="0">
            <a:spAutoFit/>
          </a:bodyPr>
          <a:lstStyle/>
          <a:p>
            <a:r>
              <a:rPr lang="en-US" sz="3200" dirty="0">
                <a:effectLst/>
                <a:latin typeface="Calibri" panose="020F0502020204030204" pitchFamily="34" charset="0"/>
              </a:rPr>
              <a:t>000</a:t>
            </a:r>
            <a:r>
              <a:rPr lang="en-US" sz="3200" dirty="0">
                <a:solidFill>
                  <a:srgbClr val="00B050"/>
                </a:solidFill>
                <a:effectLst/>
                <a:latin typeface="Calibri" panose="020F0502020204030204" pitchFamily="34" charset="0"/>
              </a:rPr>
              <a:t>11</a:t>
            </a:r>
            <a:r>
              <a:rPr lang="en-US" sz="3200" dirty="0">
                <a:effectLst/>
                <a:latin typeface="Calibri" panose="020F0502020204030204" pitchFamily="34" charset="0"/>
              </a:rPr>
              <a:t>001 </a:t>
            </a:r>
            <a:r>
              <a:rPr lang="en-US" sz="3200" dirty="0">
                <a:solidFill>
                  <a:srgbClr val="FF9300"/>
                </a:solidFill>
                <a:effectLst/>
                <a:latin typeface="Calibri" panose="020F0502020204030204" pitchFamily="34" charset="0"/>
              </a:rPr>
              <a:t>111</a:t>
            </a:r>
            <a:r>
              <a:rPr lang="en-US" sz="3200" dirty="0">
                <a:effectLst/>
                <a:latin typeface="Calibri" panose="020F0502020204030204" pitchFamily="34" charset="0"/>
              </a:rPr>
              <a:t>0</a:t>
            </a:r>
            <a:r>
              <a:rPr lang="en-US" sz="3200" dirty="0">
                <a:solidFill>
                  <a:srgbClr val="FF9300"/>
                </a:solidFill>
                <a:effectLst/>
                <a:latin typeface="Calibri" panose="020F0502020204030204" pitchFamily="34" charset="0"/>
              </a:rPr>
              <a:t>1</a:t>
            </a:r>
            <a:r>
              <a:rPr lang="en-US" sz="3200" dirty="0">
                <a:effectLst/>
                <a:latin typeface="Calibri" panose="020F0502020204030204" pitchFamily="34" charset="0"/>
              </a:rPr>
              <a:t>0</a:t>
            </a:r>
            <a:r>
              <a:rPr lang="en-US" sz="3200" dirty="0">
                <a:solidFill>
                  <a:srgbClr val="FF9300"/>
                </a:solidFill>
                <a:effectLst/>
                <a:latin typeface="Calibri" panose="020F0502020204030204" pitchFamily="34" charset="0"/>
              </a:rPr>
              <a:t>1</a:t>
            </a:r>
            <a:r>
              <a:rPr lang="en-US" sz="3200" dirty="0">
                <a:effectLst/>
                <a:latin typeface="Calibri" panose="020F0502020204030204" pitchFamily="34" charset="0"/>
              </a:rPr>
              <a:t>0</a:t>
            </a:r>
            <a:endParaRPr lang="en-US" sz="3200" dirty="0">
              <a:effectLst/>
            </a:endParaRPr>
          </a:p>
        </p:txBody>
      </p:sp>
      <p:sp>
        <p:nvSpPr>
          <p:cNvPr id="8" name="TextBox 7">
            <a:extLst>
              <a:ext uri="{FF2B5EF4-FFF2-40B4-BE49-F238E27FC236}">
                <a16:creationId xmlns:a16="http://schemas.microsoft.com/office/drawing/2014/main" id="{609ED2E8-EE2A-501F-512E-9F2201BA0E02}"/>
              </a:ext>
            </a:extLst>
          </p:cNvPr>
          <p:cNvSpPr txBox="1"/>
          <p:nvPr/>
        </p:nvSpPr>
        <p:spPr>
          <a:xfrm>
            <a:off x="375827" y="4388031"/>
            <a:ext cx="3588892" cy="584775"/>
          </a:xfrm>
          <a:prstGeom prst="rect">
            <a:avLst/>
          </a:prstGeom>
          <a:noFill/>
          <a:ln>
            <a:solidFill>
              <a:schemeClr val="tx1"/>
            </a:solidFill>
          </a:ln>
        </p:spPr>
        <p:txBody>
          <a:bodyPr wrap="square" rtlCol="0">
            <a:spAutoFit/>
          </a:bodyPr>
          <a:lstStyle/>
          <a:p>
            <a:r>
              <a:rPr lang="en-US" sz="3200" dirty="0">
                <a:solidFill>
                  <a:srgbClr val="00B050"/>
                </a:solidFill>
                <a:effectLst/>
                <a:latin typeface="Calibri" panose="020F0502020204030204" pitchFamily="34" charset="0"/>
              </a:rPr>
              <a:t>1111111</a:t>
            </a:r>
            <a:r>
              <a:rPr lang="en-US" sz="3200" dirty="0">
                <a:effectLst/>
                <a:latin typeface="Calibri" panose="020F0502020204030204" pitchFamily="34" charset="0"/>
              </a:rPr>
              <a:t>0 00</a:t>
            </a:r>
            <a:r>
              <a:rPr lang="en-US" sz="3200" dirty="0">
                <a:solidFill>
                  <a:srgbClr val="FF9300"/>
                </a:solidFill>
                <a:effectLst/>
                <a:latin typeface="Calibri" panose="020F0502020204030204" pitchFamily="34" charset="0"/>
              </a:rPr>
              <a:t>1</a:t>
            </a:r>
            <a:r>
              <a:rPr lang="en-US" sz="3200" dirty="0">
                <a:effectLst/>
                <a:latin typeface="Calibri" panose="020F0502020204030204" pitchFamily="34" charset="0"/>
              </a:rPr>
              <a:t>00000</a:t>
            </a:r>
            <a:endParaRPr lang="en-US" sz="3200" dirty="0">
              <a:effectLst/>
            </a:endParaRPr>
          </a:p>
        </p:txBody>
      </p:sp>
      <p:sp>
        <p:nvSpPr>
          <p:cNvPr id="9" name="TextBox 8">
            <a:extLst>
              <a:ext uri="{FF2B5EF4-FFF2-40B4-BE49-F238E27FC236}">
                <a16:creationId xmlns:a16="http://schemas.microsoft.com/office/drawing/2014/main" id="{445FEC25-B783-5156-6BD8-60FEE24C9E5D}"/>
              </a:ext>
            </a:extLst>
          </p:cNvPr>
          <p:cNvSpPr txBox="1"/>
          <p:nvPr/>
        </p:nvSpPr>
        <p:spPr>
          <a:xfrm>
            <a:off x="8313009" y="4388029"/>
            <a:ext cx="3588892" cy="584775"/>
          </a:xfrm>
          <a:prstGeom prst="rect">
            <a:avLst/>
          </a:prstGeom>
          <a:noFill/>
          <a:ln>
            <a:solidFill>
              <a:schemeClr val="tx1"/>
            </a:solidFill>
          </a:ln>
        </p:spPr>
        <p:txBody>
          <a:bodyPr wrap="square" rtlCol="0">
            <a:spAutoFit/>
          </a:bodyPr>
          <a:lstStyle/>
          <a:p>
            <a:r>
              <a:rPr lang="en-US" sz="3200" dirty="0">
                <a:latin typeface="Calibri" panose="020F0502020204030204" pitchFamily="34" charset="0"/>
              </a:rPr>
              <a:t>00101000 11001110</a:t>
            </a:r>
          </a:p>
        </p:txBody>
      </p:sp>
      <p:cxnSp>
        <p:nvCxnSpPr>
          <p:cNvPr id="11" name="Straight Connector 10">
            <a:extLst>
              <a:ext uri="{FF2B5EF4-FFF2-40B4-BE49-F238E27FC236}">
                <a16:creationId xmlns:a16="http://schemas.microsoft.com/office/drawing/2014/main" id="{9D47C672-3B81-DB34-97D5-D4EEB5C4A126}"/>
              </a:ext>
            </a:extLst>
          </p:cNvPr>
          <p:cNvCxnSpPr/>
          <p:nvPr/>
        </p:nvCxnSpPr>
        <p:spPr>
          <a:xfrm>
            <a:off x="2153129" y="4073199"/>
            <a:ext cx="0" cy="1214437"/>
          </a:xfrm>
          <a:prstGeom prst="line">
            <a:avLst/>
          </a:prstGeom>
          <a:ln w="38100">
            <a:solidFill>
              <a:srgbClr val="FF26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758AB72-42E5-9DA8-30EF-44489209DB24}"/>
              </a:ext>
            </a:extLst>
          </p:cNvPr>
          <p:cNvCxnSpPr/>
          <p:nvPr/>
        </p:nvCxnSpPr>
        <p:spPr>
          <a:xfrm>
            <a:off x="6096000" y="4073199"/>
            <a:ext cx="0" cy="1214437"/>
          </a:xfrm>
          <a:prstGeom prst="line">
            <a:avLst/>
          </a:prstGeom>
          <a:ln w="38100">
            <a:solidFill>
              <a:srgbClr val="FF2600"/>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FD352E5-E0CA-135B-DD35-76659B5CC278}"/>
              </a:ext>
            </a:extLst>
          </p:cNvPr>
          <p:cNvSpPr txBox="1"/>
          <p:nvPr/>
        </p:nvSpPr>
        <p:spPr>
          <a:xfrm>
            <a:off x="1567342" y="3514726"/>
            <a:ext cx="1485900" cy="584775"/>
          </a:xfrm>
          <a:prstGeom prst="rect">
            <a:avLst/>
          </a:prstGeom>
          <a:noFill/>
        </p:spPr>
        <p:txBody>
          <a:bodyPr wrap="square" rtlCol="0">
            <a:spAutoFit/>
          </a:bodyPr>
          <a:lstStyle/>
          <a:p>
            <a:pPr algn="ctr"/>
            <a:r>
              <a:rPr lang="en-US" sz="3200" dirty="0">
                <a:latin typeface="Gill Sans MT" panose="020B0502020104020203" pitchFamily="34" charset="77"/>
              </a:rPr>
              <a:t>data 1</a:t>
            </a:r>
          </a:p>
        </p:txBody>
      </p:sp>
      <p:sp>
        <p:nvSpPr>
          <p:cNvPr id="15" name="TextBox 14">
            <a:extLst>
              <a:ext uri="{FF2B5EF4-FFF2-40B4-BE49-F238E27FC236}">
                <a16:creationId xmlns:a16="http://schemas.microsoft.com/office/drawing/2014/main" id="{1ED481E9-5DE9-A4D8-461C-1A132267898A}"/>
              </a:ext>
            </a:extLst>
          </p:cNvPr>
          <p:cNvSpPr txBox="1"/>
          <p:nvPr/>
        </p:nvSpPr>
        <p:spPr>
          <a:xfrm>
            <a:off x="5353050" y="3514725"/>
            <a:ext cx="1485900" cy="584775"/>
          </a:xfrm>
          <a:prstGeom prst="rect">
            <a:avLst/>
          </a:prstGeom>
          <a:noFill/>
        </p:spPr>
        <p:txBody>
          <a:bodyPr wrap="square" rtlCol="0">
            <a:spAutoFit/>
          </a:bodyPr>
          <a:lstStyle/>
          <a:p>
            <a:pPr algn="ctr"/>
            <a:r>
              <a:rPr lang="en-US" sz="3200" dirty="0">
                <a:latin typeface="Gill Sans MT" panose="020B0502020104020203" pitchFamily="34" charset="77"/>
              </a:rPr>
              <a:t>data 2</a:t>
            </a:r>
          </a:p>
        </p:txBody>
      </p:sp>
      <p:sp>
        <p:nvSpPr>
          <p:cNvPr id="16" name="TextBox 15">
            <a:extLst>
              <a:ext uri="{FF2B5EF4-FFF2-40B4-BE49-F238E27FC236}">
                <a16:creationId xmlns:a16="http://schemas.microsoft.com/office/drawing/2014/main" id="{DF9EB428-200D-84F8-8816-ADC2E1DED9DE}"/>
              </a:ext>
            </a:extLst>
          </p:cNvPr>
          <p:cNvSpPr txBox="1"/>
          <p:nvPr/>
        </p:nvSpPr>
        <p:spPr>
          <a:xfrm>
            <a:off x="9364505" y="3514725"/>
            <a:ext cx="1485900" cy="584775"/>
          </a:xfrm>
          <a:prstGeom prst="rect">
            <a:avLst/>
          </a:prstGeom>
          <a:noFill/>
        </p:spPr>
        <p:txBody>
          <a:bodyPr wrap="square" rtlCol="0">
            <a:spAutoFit/>
          </a:bodyPr>
          <a:lstStyle/>
          <a:p>
            <a:pPr algn="ctr"/>
            <a:r>
              <a:rPr lang="en-US" sz="3200" dirty="0">
                <a:latin typeface="Gill Sans MT" panose="020B0502020104020203" pitchFamily="34" charset="77"/>
              </a:rPr>
              <a:t>data 3</a:t>
            </a:r>
          </a:p>
        </p:txBody>
      </p:sp>
      <p:sp>
        <p:nvSpPr>
          <p:cNvPr id="17" name="TextBox 16">
            <a:extLst>
              <a:ext uri="{FF2B5EF4-FFF2-40B4-BE49-F238E27FC236}">
                <a16:creationId xmlns:a16="http://schemas.microsoft.com/office/drawing/2014/main" id="{21E45FD9-8FB9-29C1-1F59-D9EB6F9846D6}"/>
              </a:ext>
            </a:extLst>
          </p:cNvPr>
          <p:cNvSpPr txBox="1"/>
          <p:nvPr/>
        </p:nvSpPr>
        <p:spPr>
          <a:xfrm>
            <a:off x="604425" y="5737438"/>
            <a:ext cx="2896014" cy="584775"/>
          </a:xfrm>
          <a:prstGeom prst="rect">
            <a:avLst/>
          </a:prstGeom>
          <a:noFill/>
        </p:spPr>
        <p:txBody>
          <a:bodyPr wrap="square" rtlCol="0">
            <a:spAutoFit/>
          </a:bodyPr>
          <a:lstStyle/>
          <a:p>
            <a:pPr algn="ctr"/>
            <a:r>
              <a:rPr lang="en-US" sz="3200" dirty="0">
                <a:latin typeface="Gill Sans MT" panose="020B0502020104020203" pitchFamily="34" charset="77"/>
              </a:rPr>
              <a:t>Diff = </a:t>
            </a:r>
            <a:r>
              <a:rPr lang="en-US" sz="3200" dirty="0">
                <a:solidFill>
                  <a:srgbClr val="FF9300"/>
                </a:solidFill>
                <a:latin typeface="Gill Sans MT" panose="020B0502020104020203" pitchFamily="34" charset="77"/>
              </a:rPr>
              <a:t>1</a:t>
            </a:r>
            <a:r>
              <a:rPr lang="en-US" sz="3200" dirty="0">
                <a:latin typeface="Gill Sans MT" panose="020B0502020104020203" pitchFamily="34" charset="77"/>
              </a:rPr>
              <a:t> – </a:t>
            </a:r>
            <a:r>
              <a:rPr lang="en-US" sz="3200" dirty="0">
                <a:solidFill>
                  <a:srgbClr val="00B050"/>
                </a:solidFill>
                <a:latin typeface="Gill Sans MT" panose="020B0502020104020203" pitchFamily="34" charset="77"/>
              </a:rPr>
              <a:t>7</a:t>
            </a:r>
            <a:r>
              <a:rPr lang="en-US" sz="3200" dirty="0">
                <a:latin typeface="Gill Sans MT" panose="020B0502020104020203" pitchFamily="34" charset="77"/>
              </a:rPr>
              <a:t> = -6 </a:t>
            </a:r>
          </a:p>
        </p:txBody>
      </p:sp>
      <p:sp>
        <p:nvSpPr>
          <p:cNvPr id="18" name="TextBox 17">
            <a:extLst>
              <a:ext uri="{FF2B5EF4-FFF2-40B4-BE49-F238E27FC236}">
                <a16:creationId xmlns:a16="http://schemas.microsoft.com/office/drawing/2014/main" id="{15B17DDD-8DAE-F11F-A503-5A490FCA695C}"/>
              </a:ext>
            </a:extLst>
          </p:cNvPr>
          <p:cNvSpPr txBox="1"/>
          <p:nvPr/>
        </p:nvSpPr>
        <p:spPr>
          <a:xfrm>
            <a:off x="4647993" y="5737438"/>
            <a:ext cx="2896014" cy="584775"/>
          </a:xfrm>
          <a:prstGeom prst="rect">
            <a:avLst/>
          </a:prstGeom>
          <a:noFill/>
        </p:spPr>
        <p:txBody>
          <a:bodyPr wrap="square" rtlCol="0">
            <a:spAutoFit/>
          </a:bodyPr>
          <a:lstStyle/>
          <a:p>
            <a:pPr algn="ctr"/>
            <a:r>
              <a:rPr lang="en-US" sz="3200" dirty="0">
                <a:latin typeface="Gill Sans MT" panose="020B0502020104020203" pitchFamily="34" charset="77"/>
              </a:rPr>
              <a:t>Diff = </a:t>
            </a:r>
            <a:r>
              <a:rPr lang="en-US" sz="3200" dirty="0">
                <a:solidFill>
                  <a:srgbClr val="FF9300"/>
                </a:solidFill>
                <a:latin typeface="Gill Sans MT" panose="020B0502020104020203" pitchFamily="34" charset="77"/>
              </a:rPr>
              <a:t>5</a:t>
            </a:r>
            <a:r>
              <a:rPr lang="en-US" sz="3200" dirty="0">
                <a:latin typeface="Gill Sans MT" panose="020B0502020104020203" pitchFamily="34" charset="77"/>
              </a:rPr>
              <a:t> – </a:t>
            </a:r>
            <a:r>
              <a:rPr lang="en-US" sz="3200" dirty="0">
                <a:solidFill>
                  <a:srgbClr val="00B050"/>
                </a:solidFill>
                <a:latin typeface="Gill Sans MT" panose="020B0502020104020203" pitchFamily="34" charset="77"/>
              </a:rPr>
              <a:t>2</a:t>
            </a:r>
            <a:r>
              <a:rPr lang="en-US" sz="3200" dirty="0">
                <a:latin typeface="Gill Sans MT" panose="020B0502020104020203" pitchFamily="34" charset="77"/>
              </a:rPr>
              <a:t> = 3</a:t>
            </a:r>
          </a:p>
        </p:txBody>
      </p:sp>
      <p:sp>
        <p:nvSpPr>
          <p:cNvPr id="23" name="TextBox 22">
            <a:extLst>
              <a:ext uri="{FF2B5EF4-FFF2-40B4-BE49-F238E27FC236}">
                <a16:creationId xmlns:a16="http://schemas.microsoft.com/office/drawing/2014/main" id="{5460C364-8835-8FFA-C4DD-CB3C7FE38A57}"/>
              </a:ext>
            </a:extLst>
          </p:cNvPr>
          <p:cNvSpPr txBox="1"/>
          <p:nvPr/>
        </p:nvSpPr>
        <p:spPr>
          <a:xfrm>
            <a:off x="1032311" y="5174099"/>
            <a:ext cx="447190" cy="584775"/>
          </a:xfrm>
          <a:prstGeom prst="rect">
            <a:avLst/>
          </a:prstGeom>
          <a:noFill/>
        </p:spPr>
        <p:txBody>
          <a:bodyPr wrap="square" rtlCol="0">
            <a:spAutoFit/>
          </a:bodyPr>
          <a:lstStyle/>
          <a:p>
            <a:pPr algn="ctr"/>
            <a:r>
              <a:rPr lang="en-US" sz="3200" dirty="0">
                <a:solidFill>
                  <a:srgbClr val="00B050"/>
                </a:solidFill>
                <a:latin typeface="Gill Sans MT" panose="020B0502020104020203" pitchFamily="34" charset="77"/>
                <a:cs typeface="Arial" panose="020B0604020202020204" pitchFamily="34" charset="0"/>
              </a:rPr>
              <a:t>7</a:t>
            </a:r>
            <a:endParaRPr lang="en-US" sz="3200" dirty="0">
              <a:solidFill>
                <a:srgbClr val="00B050"/>
              </a:solidFill>
              <a:latin typeface="Gill Sans MT" panose="020B0502020104020203" pitchFamily="34" charset="77"/>
            </a:endParaRPr>
          </a:p>
        </p:txBody>
      </p:sp>
      <p:sp>
        <p:nvSpPr>
          <p:cNvPr id="24" name="TextBox 23">
            <a:extLst>
              <a:ext uri="{FF2B5EF4-FFF2-40B4-BE49-F238E27FC236}">
                <a16:creationId xmlns:a16="http://schemas.microsoft.com/office/drawing/2014/main" id="{CC20D83D-1EDC-F5BA-C050-DE58B0A8F43F}"/>
              </a:ext>
            </a:extLst>
          </p:cNvPr>
          <p:cNvSpPr txBox="1"/>
          <p:nvPr/>
        </p:nvSpPr>
        <p:spPr>
          <a:xfrm>
            <a:off x="2826757" y="5174099"/>
            <a:ext cx="447190" cy="584775"/>
          </a:xfrm>
          <a:prstGeom prst="rect">
            <a:avLst/>
          </a:prstGeom>
          <a:noFill/>
        </p:spPr>
        <p:txBody>
          <a:bodyPr wrap="square" rtlCol="0">
            <a:spAutoFit/>
          </a:bodyPr>
          <a:lstStyle/>
          <a:p>
            <a:pPr algn="ctr"/>
            <a:r>
              <a:rPr lang="en-US" sz="3200" dirty="0">
                <a:solidFill>
                  <a:srgbClr val="FF9300"/>
                </a:solidFill>
                <a:latin typeface="Gill Sans MT" panose="020B0502020104020203" pitchFamily="34" charset="77"/>
                <a:cs typeface="Arial" panose="020B0604020202020204" pitchFamily="34" charset="0"/>
              </a:rPr>
              <a:t>1</a:t>
            </a:r>
            <a:endParaRPr lang="en-US" sz="3200" dirty="0">
              <a:solidFill>
                <a:srgbClr val="FF9300"/>
              </a:solidFill>
              <a:latin typeface="Gill Sans MT" panose="020B0502020104020203" pitchFamily="34" charset="77"/>
            </a:endParaRPr>
          </a:p>
        </p:txBody>
      </p:sp>
      <p:sp>
        <p:nvSpPr>
          <p:cNvPr id="25" name="TextBox 24">
            <a:extLst>
              <a:ext uri="{FF2B5EF4-FFF2-40B4-BE49-F238E27FC236}">
                <a16:creationId xmlns:a16="http://schemas.microsoft.com/office/drawing/2014/main" id="{419C1AE1-D891-3F99-D275-D87F61A0160F}"/>
              </a:ext>
            </a:extLst>
          </p:cNvPr>
          <p:cNvSpPr txBox="1"/>
          <p:nvPr/>
        </p:nvSpPr>
        <p:spPr>
          <a:xfrm>
            <a:off x="5043765" y="5174099"/>
            <a:ext cx="447190" cy="584775"/>
          </a:xfrm>
          <a:prstGeom prst="rect">
            <a:avLst/>
          </a:prstGeom>
          <a:noFill/>
        </p:spPr>
        <p:txBody>
          <a:bodyPr wrap="square" rtlCol="0">
            <a:spAutoFit/>
          </a:bodyPr>
          <a:lstStyle/>
          <a:p>
            <a:pPr algn="ctr"/>
            <a:r>
              <a:rPr lang="en-US" sz="3200" dirty="0">
                <a:solidFill>
                  <a:srgbClr val="00B050"/>
                </a:solidFill>
                <a:latin typeface="Gill Sans MT" panose="020B0502020104020203" pitchFamily="34" charset="77"/>
                <a:cs typeface="Arial" panose="020B0604020202020204" pitchFamily="34" charset="0"/>
              </a:rPr>
              <a:t>2</a:t>
            </a:r>
            <a:endParaRPr lang="en-US" sz="3200" dirty="0">
              <a:solidFill>
                <a:srgbClr val="00B050"/>
              </a:solidFill>
              <a:latin typeface="Gill Sans MT" panose="020B0502020104020203" pitchFamily="34" charset="77"/>
            </a:endParaRPr>
          </a:p>
        </p:txBody>
      </p:sp>
      <p:sp>
        <p:nvSpPr>
          <p:cNvPr id="26" name="TextBox 25">
            <a:extLst>
              <a:ext uri="{FF2B5EF4-FFF2-40B4-BE49-F238E27FC236}">
                <a16:creationId xmlns:a16="http://schemas.microsoft.com/office/drawing/2014/main" id="{D7DEE935-96AF-54E7-7A73-1149F270E4A0}"/>
              </a:ext>
            </a:extLst>
          </p:cNvPr>
          <p:cNvSpPr txBox="1"/>
          <p:nvPr/>
        </p:nvSpPr>
        <p:spPr>
          <a:xfrm>
            <a:off x="6838950" y="5180858"/>
            <a:ext cx="447190" cy="584775"/>
          </a:xfrm>
          <a:prstGeom prst="rect">
            <a:avLst/>
          </a:prstGeom>
          <a:noFill/>
        </p:spPr>
        <p:txBody>
          <a:bodyPr wrap="square" rtlCol="0">
            <a:spAutoFit/>
          </a:bodyPr>
          <a:lstStyle/>
          <a:p>
            <a:pPr algn="ctr"/>
            <a:r>
              <a:rPr lang="en-US" sz="3200" dirty="0">
                <a:solidFill>
                  <a:srgbClr val="FF9300"/>
                </a:solidFill>
                <a:latin typeface="Gill Sans MT" panose="020B0502020104020203" pitchFamily="34" charset="77"/>
                <a:cs typeface="Arial" panose="020B0604020202020204" pitchFamily="34" charset="0"/>
              </a:rPr>
              <a:t>5</a:t>
            </a:r>
            <a:endParaRPr lang="en-US" sz="3200" dirty="0">
              <a:solidFill>
                <a:srgbClr val="FF9300"/>
              </a:solidFill>
              <a:latin typeface="Gill Sans MT" panose="020B0502020104020203" pitchFamily="34" charset="77"/>
            </a:endParaRPr>
          </a:p>
        </p:txBody>
      </p:sp>
      <p:sp>
        <p:nvSpPr>
          <p:cNvPr id="29" name="Title 1">
            <a:extLst>
              <a:ext uri="{FF2B5EF4-FFF2-40B4-BE49-F238E27FC236}">
                <a16:creationId xmlns:a16="http://schemas.microsoft.com/office/drawing/2014/main" id="{01D37F83-FBA4-7472-BF25-7CF9AF1C49AB}"/>
              </a:ext>
            </a:extLst>
          </p:cNvPr>
          <p:cNvSpPr>
            <a:spLocks noGrp="1"/>
          </p:cNvSpPr>
          <p:nvPr>
            <p:ph type="title"/>
          </p:nvPr>
        </p:nvSpPr>
        <p:spPr>
          <a:xfrm>
            <a:off x="838200" y="365125"/>
            <a:ext cx="10515600" cy="1325563"/>
          </a:xfrm>
        </p:spPr>
        <p:txBody>
          <a:bodyPr>
            <a:normAutofit/>
          </a:bodyPr>
          <a:lstStyle/>
          <a:p>
            <a:r>
              <a:rPr lang="en-US" sz="4000" dirty="0">
                <a:latin typeface="Gill Sans MT" panose="020B0502020104020203" pitchFamily="34" charset="77"/>
              </a:rPr>
              <a:t>Hamming Tree: Key Idea</a:t>
            </a:r>
          </a:p>
        </p:txBody>
      </p:sp>
      <p:sp>
        <p:nvSpPr>
          <p:cNvPr id="2" name="TextBox 1">
            <a:extLst>
              <a:ext uri="{FF2B5EF4-FFF2-40B4-BE49-F238E27FC236}">
                <a16:creationId xmlns:a16="http://schemas.microsoft.com/office/drawing/2014/main" id="{2292FBFE-677E-D5A4-DB33-51C084B99684}"/>
              </a:ext>
            </a:extLst>
          </p:cNvPr>
          <p:cNvSpPr txBox="1"/>
          <p:nvPr/>
        </p:nvSpPr>
        <p:spPr>
          <a:xfrm>
            <a:off x="3903879" y="3394364"/>
            <a:ext cx="447161" cy="830997"/>
          </a:xfrm>
          <a:prstGeom prst="rect">
            <a:avLst/>
          </a:prstGeom>
          <a:noFill/>
        </p:spPr>
        <p:txBody>
          <a:bodyPr wrap="square" rtlCol="0">
            <a:spAutoFit/>
          </a:bodyPr>
          <a:lstStyle/>
          <a:p>
            <a:r>
              <a:rPr lang="en-US" sz="4800" dirty="0">
                <a:ln w="0"/>
                <a:effectLst>
                  <a:outerShdw blurRad="38100" dist="19050" dir="2700000" algn="tl" rotWithShape="0">
                    <a:schemeClr val="dk1">
                      <a:alpha val="40000"/>
                    </a:schemeClr>
                  </a:outerShdw>
                </a:effectLst>
                <a:latin typeface="Helvetica" pitchFamily="2" charset="0"/>
                <a:cs typeface="Times New Roman" panose="02020603050405020304" pitchFamily="18" charset="0"/>
              </a:rPr>
              <a:t>&lt;</a:t>
            </a:r>
            <a:endParaRPr lang="en-US" sz="4800" dirty="0">
              <a:ln w="22225">
                <a:solidFill>
                  <a:schemeClr val="accent2"/>
                </a:solidFill>
                <a:prstDash val="solid"/>
              </a:ln>
              <a:effectLst>
                <a:glow rad="101600">
                  <a:schemeClr val="accent1">
                    <a:satMod val="175000"/>
                    <a:alpha val="40000"/>
                  </a:schemeClr>
                </a:glow>
              </a:effectLst>
              <a:latin typeface="Helvetica" pitchFamily="2"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33231629-F851-C9BA-29CD-022AF7858AD3}"/>
              </a:ext>
            </a:extLst>
          </p:cNvPr>
          <p:cNvSpPr>
            <a:spLocks noGrp="1"/>
          </p:cNvSpPr>
          <p:nvPr>
            <p:ph idx="1"/>
          </p:nvPr>
        </p:nvSpPr>
        <p:spPr>
          <a:xfrm>
            <a:off x="838200" y="1610518"/>
            <a:ext cx="10515600" cy="1906101"/>
          </a:xfrm>
        </p:spPr>
        <p:txBody>
          <a:bodyPr>
            <a:normAutofit/>
          </a:bodyPr>
          <a:lstStyle/>
          <a:p>
            <a:pPr>
              <a:buFont typeface="Wingdings" pitchFamily="2" charset="2"/>
              <a:buChar char="ü"/>
            </a:pPr>
            <a:r>
              <a:rPr lang="en-US" sz="3200" dirty="0">
                <a:effectLst/>
                <a:latin typeface="Gill Sans MT" panose="020B0502020104020203" pitchFamily="34" charset="77"/>
              </a:rPr>
              <a:t>Hamming Tree </a:t>
            </a:r>
            <a:r>
              <a:rPr lang="en-US" sz="3200" dirty="0">
                <a:latin typeface="Gill Sans MT" panose="020B0502020104020203" pitchFamily="34" charset="77"/>
              </a:rPr>
              <a:t>uses a </a:t>
            </a:r>
            <a:r>
              <a:rPr lang="en-US" sz="3200" dirty="0">
                <a:solidFill>
                  <a:srgbClr val="00B0F0"/>
                </a:solidFill>
                <a:latin typeface="Gill Sans MT" panose="020B0502020104020203" pitchFamily="34" charset="77"/>
              </a:rPr>
              <a:t>hamming-distance-based comparison function</a:t>
            </a:r>
            <a:r>
              <a:rPr lang="en-US" sz="3200" dirty="0">
                <a:latin typeface="Gill Sans MT" panose="020B0502020104020203" pitchFamily="34" charset="77"/>
              </a:rPr>
              <a:t> to compare data items: measuring the </a:t>
            </a:r>
            <a:r>
              <a:rPr lang="en-US" sz="3200" dirty="0">
                <a:solidFill>
                  <a:srgbClr val="00B050"/>
                </a:solidFill>
                <a:latin typeface="Gill Sans MT" panose="020B0502020104020203" pitchFamily="34" charset="77"/>
              </a:rPr>
              <a:t>density</a:t>
            </a:r>
            <a:r>
              <a:rPr lang="en-US" sz="3200" dirty="0">
                <a:latin typeface="Gill Sans MT" panose="020B0502020104020203" pitchFamily="34" charset="77"/>
              </a:rPr>
              <a:t> of 1’s and 0’s between the </a:t>
            </a:r>
            <a:r>
              <a:rPr lang="en-US" sz="3200" dirty="0">
                <a:solidFill>
                  <a:srgbClr val="00B050"/>
                </a:solidFill>
                <a:latin typeface="Gill Sans MT" panose="020B0502020104020203" pitchFamily="34" charset="77"/>
              </a:rPr>
              <a:t>left half </a:t>
            </a:r>
            <a:r>
              <a:rPr lang="en-US" sz="3200" dirty="0">
                <a:latin typeface="Gill Sans MT" panose="020B0502020104020203" pitchFamily="34" charset="77"/>
              </a:rPr>
              <a:t>and the </a:t>
            </a:r>
            <a:r>
              <a:rPr lang="en-US" sz="3200" dirty="0">
                <a:solidFill>
                  <a:srgbClr val="00B050"/>
                </a:solidFill>
                <a:latin typeface="Gill Sans MT" panose="020B0502020104020203" pitchFamily="34" charset="77"/>
              </a:rPr>
              <a:t>right half </a:t>
            </a:r>
            <a:r>
              <a:rPr lang="en-US" sz="3200" dirty="0">
                <a:latin typeface="Gill Sans MT" panose="020B0502020104020203" pitchFamily="34" charset="77"/>
              </a:rPr>
              <a:t>of the data items. </a:t>
            </a:r>
          </a:p>
          <a:p>
            <a:pPr>
              <a:lnSpc>
                <a:spcPct val="90000"/>
              </a:lnSpc>
              <a:buFont typeface="Wingdings" pitchFamily="2" charset="2"/>
              <a:buChar char="ü"/>
            </a:pPr>
            <a:endParaRPr lang="en-US" dirty="0"/>
          </a:p>
        </p:txBody>
      </p:sp>
    </p:spTree>
    <p:extLst>
      <p:ext uri="{BB962C8B-B14F-4D97-AF65-F5344CB8AC3E}">
        <p14:creationId xmlns:p14="http://schemas.microsoft.com/office/powerpoint/2010/main" val="151592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A845A1-C5C6-EB0D-8101-3626A46CADF3}"/>
              </a:ext>
            </a:extLst>
          </p:cNvPr>
          <p:cNvSpPr>
            <a:spLocks noGrp="1"/>
          </p:cNvSpPr>
          <p:nvPr>
            <p:ph type="sldNum" sz="quarter" idx="12"/>
          </p:nvPr>
        </p:nvSpPr>
        <p:spPr/>
        <p:txBody>
          <a:bodyPr/>
          <a:lstStyle/>
          <a:p>
            <a:fld id="{CA914D5E-83D4-7E4C-ABA2-68309E7FC0BF}" type="slidenum">
              <a:rPr lang="en-US" smtClean="0"/>
              <a:t>32</a:t>
            </a:fld>
            <a:endParaRPr lang="en-US"/>
          </a:p>
        </p:txBody>
      </p:sp>
      <p:sp>
        <p:nvSpPr>
          <p:cNvPr id="7" name="TextBox 6">
            <a:extLst>
              <a:ext uri="{FF2B5EF4-FFF2-40B4-BE49-F238E27FC236}">
                <a16:creationId xmlns:a16="http://schemas.microsoft.com/office/drawing/2014/main" id="{2A6179F3-BBAA-6B7B-CAC8-CEECFC1FEFED}"/>
              </a:ext>
            </a:extLst>
          </p:cNvPr>
          <p:cNvSpPr txBox="1"/>
          <p:nvPr/>
        </p:nvSpPr>
        <p:spPr>
          <a:xfrm>
            <a:off x="4344418" y="4388029"/>
            <a:ext cx="3588892" cy="584775"/>
          </a:xfrm>
          <a:prstGeom prst="rect">
            <a:avLst/>
          </a:prstGeom>
          <a:noFill/>
          <a:ln>
            <a:solidFill>
              <a:schemeClr val="tx1"/>
            </a:solidFill>
          </a:ln>
        </p:spPr>
        <p:txBody>
          <a:bodyPr wrap="square" rtlCol="0">
            <a:spAutoFit/>
          </a:bodyPr>
          <a:lstStyle/>
          <a:p>
            <a:r>
              <a:rPr lang="en-US" sz="3200" dirty="0">
                <a:effectLst/>
                <a:latin typeface="Calibri" panose="020F0502020204030204" pitchFamily="34" charset="0"/>
              </a:rPr>
              <a:t>000</a:t>
            </a:r>
            <a:r>
              <a:rPr lang="en-US" sz="3200" dirty="0">
                <a:solidFill>
                  <a:srgbClr val="00B050"/>
                </a:solidFill>
                <a:effectLst/>
                <a:latin typeface="Calibri" panose="020F0502020204030204" pitchFamily="34" charset="0"/>
              </a:rPr>
              <a:t>11</a:t>
            </a:r>
            <a:r>
              <a:rPr lang="en-US" sz="3200" dirty="0">
                <a:effectLst/>
                <a:latin typeface="Calibri" panose="020F0502020204030204" pitchFamily="34" charset="0"/>
              </a:rPr>
              <a:t>001 </a:t>
            </a:r>
            <a:r>
              <a:rPr lang="en-US" sz="3200" dirty="0">
                <a:solidFill>
                  <a:srgbClr val="FF9300"/>
                </a:solidFill>
                <a:effectLst/>
                <a:latin typeface="Calibri" panose="020F0502020204030204" pitchFamily="34" charset="0"/>
              </a:rPr>
              <a:t>111</a:t>
            </a:r>
            <a:r>
              <a:rPr lang="en-US" sz="3200" dirty="0">
                <a:effectLst/>
                <a:latin typeface="Calibri" panose="020F0502020204030204" pitchFamily="34" charset="0"/>
              </a:rPr>
              <a:t>0</a:t>
            </a:r>
            <a:r>
              <a:rPr lang="en-US" sz="3200" dirty="0">
                <a:solidFill>
                  <a:srgbClr val="FF9300"/>
                </a:solidFill>
                <a:effectLst/>
                <a:latin typeface="Calibri" panose="020F0502020204030204" pitchFamily="34" charset="0"/>
              </a:rPr>
              <a:t>1</a:t>
            </a:r>
            <a:r>
              <a:rPr lang="en-US" sz="3200" dirty="0">
                <a:effectLst/>
                <a:latin typeface="Calibri" panose="020F0502020204030204" pitchFamily="34" charset="0"/>
              </a:rPr>
              <a:t>0</a:t>
            </a:r>
            <a:r>
              <a:rPr lang="en-US" sz="3200" dirty="0">
                <a:solidFill>
                  <a:srgbClr val="FF9300"/>
                </a:solidFill>
                <a:effectLst/>
                <a:latin typeface="Calibri" panose="020F0502020204030204" pitchFamily="34" charset="0"/>
              </a:rPr>
              <a:t>1</a:t>
            </a:r>
            <a:r>
              <a:rPr lang="en-US" sz="3200" dirty="0">
                <a:effectLst/>
                <a:latin typeface="Calibri" panose="020F0502020204030204" pitchFamily="34" charset="0"/>
              </a:rPr>
              <a:t>0</a:t>
            </a:r>
            <a:endParaRPr lang="en-US" sz="3200" dirty="0">
              <a:effectLst/>
            </a:endParaRPr>
          </a:p>
        </p:txBody>
      </p:sp>
      <p:sp>
        <p:nvSpPr>
          <p:cNvPr id="8" name="TextBox 7">
            <a:extLst>
              <a:ext uri="{FF2B5EF4-FFF2-40B4-BE49-F238E27FC236}">
                <a16:creationId xmlns:a16="http://schemas.microsoft.com/office/drawing/2014/main" id="{609ED2E8-EE2A-501F-512E-9F2201BA0E02}"/>
              </a:ext>
            </a:extLst>
          </p:cNvPr>
          <p:cNvSpPr txBox="1"/>
          <p:nvPr/>
        </p:nvSpPr>
        <p:spPr>
          <a:xfrm>
            <a:off x="375827" y="4388031"/>
            <a:ext cx="3588892" cy="584775"/>
          </a:xfrm>
          <a:prstGeom prst="rect">
            <a:avLst/>
          </a:prstGeom>
          <a:noFill/>
          <a:ln>
            <a:solidFill>
              <a:schemeClr val="tx1"/>
            </a:solidFill>
          </a:ln>
        </p:spPr>
        <p:txBody>
          <a:bodyPr wrap="square" rtlCol="0">
            <a:spAutoFit/>
          </a:bodyPr>
          <a:lstStyle/>
          <a:p>
            <a:r>
              <a:rPr lang="en-US" sz="3200" dirty="0">
                <a:solidFill>
                  <a:srgbClr val="00B050"/>
                </a:solidFill>
                <a:effectLst/>
                <a:latin typeface="Calibri" panose="020F0502020204030204" pitchFamily="34" charset="0"/>
              </a:rPr>
              <a:t>1111111</a:t>
            </a:r>
            <a:r>
              <a:rPr lang="en-US" sz="3200" dirty="0">
                <a:effectLst/>
                <a:latin typeface="Calibri" panose="020F0502020204030204" pitchFamily="34" charset="0"/>
              </a:rPr>
              <a:t>0 00</a:t>
            </a:r>
            <a:r>
              <a:rPr lang="en-US" sz="3200" dirty="0">
                <a:solidFill>
                  <a:srgbClr val="FF9300"/>
                </a:solidFill>
                <a:effectLst/>
                <a:latin typeface="Calibri" panose="020F0502020204030204" pitchFamily="34" charset="0"/>
              </a:rPr>
              <a:t>1</a:t>
            </a:r>
            <a:r>
              <a:rPr lang="en-US" sz="3200" dirty="0">
                <a:effectLst/>
                <a:latin typeface="Calibri" panose="020F0502020204030204" pitchFamily="34" charset="0"/>
              </a:rPr>
              <a:t>00000</a:t>
            </a:r>
            <a:endParaRPr lang="en-US" sz="3200" dirty="0">
              <a:effectLst/>
            </a:endParaRPr>
          </a:p>
        </p:txBody>
      </p:sp>
      <p:sp>
        <p:nvSpPr>
          <p:cNvPr id="9" name="TextBox 8">
            <a:extLst>
              <a:ext uri="{FF2B5EF4-FFF2-40B4-BE49-F238E27FC236}">
                <a16:creationId xmlns:a16="http://schemas.microsoft.com/office/drawing/2014/main" id="{445FEC25-B783-5156-6BD8-60FEE24C9E5D}"/>
              </a:ext>
            </a:extLst>
          </p:cNvPr>
          <p:cNvSpPr txBox="1"/>
          <p:nvPr/>
        </p:nvSpPr>
        <p:spPr>
          <a:xfrm>
            <a:off x="8313009" y="4388029"/>
            <a:ext cx="3588892" cy="584775"/>
          </a:xfrm>
          <a:prstGeom prst="rect">
            <a:avLst/>
          </a:prstGeom>
          <a:noFill/>
          <a:ln>
            <a:solidFill>
              <a:schemeClr val="tx1"/>
            </a:solidFill>
          </a:ln>
        </p:spPr>
        <p:txBody>
          <a:bodyPr wrap="square" rtlCol="0">
            <a:spAutoFit/>
          </a:bodyPr>
          <a:lstStyle/>
          <a:p>
            <a:r>
              <a:rPr lang="en-US" sz="3200" dirty="0">
                <a:effectLst/>
                <a:latin typeface="Calibri" panose="020F0502020204030204" pitchFamily="34" charset="0"/>
              </a:rPr>
              <a:t>00</a:t>
            </a:r>
            <a:r>
              <a:rPr lang="en-US" sz="3200" dirty="0">
                <a:solidFill>
                  <a:srgbClr val="00B050"/>
                </a:solidFill>
                <a:effectLst/>
                <a:latin typeface="Calibri" panose="020F0502020204030204" pitchFamily="34" charset="0"/>
              </a:rPr>
              <a:t>1</a:t>
            </a:r>
            <a:r>
              <a:rPr lang="en-US" sz="3200" dirty="0">
                <a:effectLst/>
                <a:latin typeface="Calibri" panose="020F0502020204030204" pitchFamily="34" charset="0"/>
              </a:rPr>
              <a:t>0</a:t>
            </a:r>
            <a:r>
              <a:rPr lang="en-US" sz="3200" dirty="0">
                <a:solidFill>
                  <a:srgbClr val="00B050"/>
                </a:solidFill>
                <a:effectLst/>
                <a:latin typeface="Calibri" panose="020F0502020204030204" pitchFamily="34" charset="0"/>
              </a:rPr>
              <a:t>1</a:t>
            </a:r>
            <a:r>
              <a:rPr lang="en-US" sz="3200" dirty="0">
                <a:effectLst/>
                <a:latin typeface="Calibri" panose="020F0502020204030204" pitchFamily="34" charset="0"/>
              </a:rPr>
              <a:t>000 </a:t>
            </a:r>
            <a:r>
              <a:rPr lang="en-US" sz="3200" dirty="0">
                <a:solidFill>
                  <a:srgbClr val="FF9300"/>
                </a:solidFill>
                <a:effectLst/>
                <a:latin typeface="Calibri" panose="020F0502020204030204" pitchFamily="34" charset="0"/>
              </a:rPr>
              <a:t>11</a:t>
            </a:r>
            <a:r>
              <a:rPr lang="en-US" sz="3200" dirty="0">
                <a:effectLst/>
                <a:latin typeface="Calibri" panose="020F0502020204030204" pitchFamily="34" charset="0"/>
              </a:rPr>
              <a:t>00</a:t>
            </a:r>
            <a:r>
              <a:rPr lang="en-US" sz="3200" dirty="0">
                <a:solidFill>
                  <a:srgbClr val="FF9300"/>
                </a:solidFill>
                <a:effectLst/>
                <a:latin typeface="Calibri" panose="020F0502020204030204" pitchFamily="34" charset="0"/>
              </a:rPr>
              <a:t>111</a:t>
            </a:r>
            <a:r>
              <a:rPr lang="en-US" sz="3200" dirty="0">
                <a:effectLst/>
                <a:latin typeface="Calibri" panose="020F0502020204030204" pitchFamily="34" charset="0"/>
              </a:rPr>
              <a:t>0</a:t>
            </a:r>
            <a:endParaRPr lang="en-US" sz="3200" dirty="0">
              <a:effectLst/>
            </a:endParaRPr>
          </a:p>
        </p:txBody>
      </p:sp>
      <p:cxnSp>
        <p:nvCxnSpPr>
          <p:cNvPr id="11" name="Straight Connector 10">
            <a:extLst>
              <a:ext uri="{FF2B5EF4-FFF2-40B4-BE49-F238E27FC236}">
                <a16:creationId xmlns:a16="http://schemas.microsoft.com/office/drawing/2014/main" id="{9D47C672-3B81-DB34-97D5-D4EEB5C4A126}"/>
              </a:ext>
            </a:extLst>
          </p:cNvPr>
          <p:cNvCxnSpPr/>
          <p:nvPr/>
        </p:nvCxnSpPr>
        <p:spPr>
          <a:xfrm>
            <a:off x="2153129" y="4073199"/>
            <a:ext cx="0" cy="1214437"/>
          </a:xfrm>
          <a:prstGeom prst="line">
            <a:avLst/>
          </a:prstGeom>
          <a:ln w="38100">
            <a:solidFill>
              <a:srgbClr val="FF26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758AB72-42E5-9DA8-30EF-44489209DB24}"/>
              </a:ext>
            </a:extLst>
          </p:cNvPr>
          <p:cNvCxnSpPr/>
          <p:nvPr/>
        </p:nvCxnSpPr>
        <p:spPr>
          <a:xfrm>
            <a:off x="6096000" y="4073199"/>
            <a:ext cx="0" cy="1214437"/>
          </a:xfrm>
          <a:prstGeom prst="line">
            <a:avLst/>
          </a:prstGeom>
          <a:ln w="38100">
            <a:solidFill>
              <a:srgbClr val="FF26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C73848-2515-E9C1-1927-59AFBA5E7B7D}"/>
              </a:ext>
            </a:extLst>
          </p:cNvPr>
          <p:cNvCxnSpPr/>
          <p:nvPr/>
        </p:nvCxnSpPr>
        <p:spPr>
          <a:xfrm>
            <a:off x="10107455" y="4073199"/>
            <a:ext cx="0" cy="1214437"/>
          </a:xfrm>
          <a:prstGeom prst="line">
            <a:avLst/>
          </a:prstGeom>
          <a:ln w="38100">
            <a:solidFill>
              <a:srgbClr val="FF2600"/>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FD352E5-E0CA-135B-DD35-76659B5CC278}"/>
              </a:ext>
            </a:extLst>
          </p:cNvPr>
          <p:cNvSpPr txBox="1"/>
          <p:nvPr/>
        </p:nvSpPr>
        <p:spPr>
          <a:xfrm>
            <a:off x="1567342" y="3514726"/>
            <a:ext cx="1485900" cy="584775"/>
          </a:xfrm>
          <a:prstGeom prst="rect">
            <a:avLst/>
          </a:prstGeom>
          <a:noFill/>
        </p:spPr>
        <p:txBody>
          <a:bodyPr wrap="square" rtlCol="0">
            <a:spAutoFit/>
          </a:bodyPr>
          <a:lstStyle/>
          <a:p>
            <a:pPr algn="ctr"/>
            <a:r>
              <a:rPr lang="en-US" sz="3200" dirty="0">
                <a:latin typeface="Gill Sans MT" panose="020B0502020104020203" pitchFamily="34" charset="77"/>
              </a:rPr>
              <a:t>data 1</a:t>
            </a:r>
          </a:p>
        </p:txBody>
      </p:sp>
      <p:sp>
        <p:nvSpPr>
          <p:cNvPr id="15" name="TextBox 14">
            <a:extLst>
              <a:ext uri="{FF2B5EF4-FFF2-40B4-BE49-F238E27FC236}">
                <a16:creationId xmlns:a16="http://schemas.microsoft.com/office/drawing/2014/main" id="{1ED481E9-5DE9-A4D8-461C-1A132267898A}"/>
              </a:ext>
            </a:extLst>
          </p:cNvPr>
          <p:cNvSpPr txBox="1"/>
          <p:nvPr/>
        </p:nvSpPr>
        <p:spPr>
          <a:xfrm>
            <a:off x="5353050" y="3514725"/>
            <a:ext cx="1485900" cy="584775"/>
          </a:xfrm>
          <a:prstGeom prst="rect">
            <a:avLst/>
          </a:prstGeom>
          <a:noFill/>
        </p:spPr>
        <p:txBody>
          <a:bodyPr wrap="square" rtlCol="0">
            <a:spAutoFit/>
          </a:bodyPr>
          <a:lstStyle/>
          <a:p>
            <a:pPr algn="ctr"/>
            <a:r>
              <a:rPr lang="en-US" sz="3200" dirty="0">
                <a:latin typeface="Gill Sans MT" panose="020B0502020104020203" pitchFamily="34" charset="77"/>
              </a:rPr>
              <a:t>data 2</a:t>
            </a:r>
          </a:p>
        </p:txBody>
      </p:sp>
      <p:sp>
        <p:nvSpPr>
          <p:cNvPr id="16" name="TextBox 15">
            <a:extLst>
              <a:ext uri="{FF2B5EF4-FFF2-40B4-BE49-F238E27FC236}">
                <a16:creationId xmlns:a16="http://schemas.microsoft.com/office/drawing/2014/main" id="{DF9EB428-200D-84F8-8816-ADC2E1DED9DE}"/>
              </a:ext>
            </a:extLst>
          </p:cNvPr>
          <p:cNvSpPr txBox="1"/>
          <p:nvPr/>
        </p:nvSpPr>
        <p:spPr>
          <a:xfrm>
            <a:off x="9364505" y="3514725"/>
            <a:ext cx="1485900" cy="584775"/>
          </a:xfrm>
          <a:prstGeom prst="rect">
            <a:avLst/>
          </a:prstGeom>
          <a:noFill/>
        </p:spPr>
        <p:txBody>
          <a:bodyPr wrap="square" rtlCol="0">
            <a:spAutoFit/>
          </a:bodyPr>
          <a:lstStyle/>
          <a:p>
            <a:pPr algn="ctr"/>
            <a:r>
              <a:rPr lang="en-US" sz="3200" dirty="0">
                <a:latin typeface="Gill Sans MT" panose="020B0502020104020203" pitchFamily="34" charset="77"/>
              </a:rPr>
              <a:t>data 3</a:t>
            </a:r>
          </a:p>
        </p:txBody>
      </p:sp>
      <p:sp>
        <p:nvSpPr>
          <p:cNvPr id="17" name="TextBox 16">
            <a:extLst>
              <a:ext uri="{FF2B5EF4-FFF2-40B4-BE49-F238E27FC236}">
                <a16:creationId xmlns:a16="http://schemas.microsoft.com/office/drawing/2014/main" id="{21E45FD9-8FB9-29C1-1F59-D9EB6F9846D6}"/>
              </a:ext>
            </a:extLst>
          </p:cNvPr>
          <p:cNvSpPr txBox="1"/>
          <p:nvPr/>
        </p:nvSpPr>
        <p:spPr>
          <a:xfrm>
            <a:off x="604425" y="5737438"/>
            <a:ext cx="2896014" cy="584775"/>
          </a:xfrm>
          <a:prstGeom prst="rect">
            <a:avLst/>
          </a:prstGeom>
          <a:noFill/>
        </p:spPr>
        <p:txBody>
          <a:bodyPr wrap="square" rtlCol="0">
            <a:spAutoFit/>
          </a:bodyPr>
          <a:lstStyle/>
          <a:p>
            <a:pPr algn="ctr"/>
            <a:r>
              <a:rPr lang="en-US" sz="3200" dirty="0">
                <a:latin typeface="Gill Sans MT" panose="020B0502020104020203" pitchFamily="34" charset="77"/>
              </a:rPr>
              <a:t>Diff = </a:t>
            </a:r>
            <a:r>
              <a:rPr lang="en-US" sz="3200" dirty="0">
                <a:solidFill>
                  <a:srgbClr val="FF9300"/>
                </a:solidFill>
                <a:latin typeface="Gill Sans MT" panose="020B0502020104020203" pitchFamily="34" charset="77"/>
              </a:rPr>
              <a:t>1</a:t>
            </a:r>
            <a:r>
              <a:rPr lang="en-US" sz="3200" dirty="0">
                <a:latin typeface="Gill Sans MT" panose="020B0502020104020203" pitchFamily="34" charset="77"/>
              </a:rPr>
              <a:t> – </a:t>
            </a:r>
            <a:r>
              <a:rPr lang="en-US" sz="3200" dirty="0">
                <a:solidFill>
                  <a:srgbClr val="00B050"/>
                </a:solidFill>
                <a:latin typeface="Gill Sans MT" panose="020B0502020104020203" pitchFamily="34" charset="77"/>
              </a:rPr>
              <a:t>7</a:t>
            </a:r>
            <a:r>
              <a:rPr lang="en-US" sz="3200" dirty="0">
                <a:latin typeface="Gill Sans MT" panose="020B0502020104020203" pitchFamily="34" charset="77"/>
              </a:rPr>
              <a:t> = -6 </a:t>
            </a:r>
          </a:p>
        </p:txBody>
      </p:sp>
      <p:sp>
        <p:nvSpPr>
          <p:cNvPr id="18" name="TextBox 17">
            <a:extLst>
              <a:ext uri="{FF2B5EF4-FFF2-40B4-BE49-F238E27FC236}">
                <a16:creationId xmlns:a16="http://schemas.microsoft.com/office/drawing/2014/main" id="{15B17DDD-8DAE-F11F-A503-5A490FCA695C}"/>
              </a:ext>
            </a:extLst>
          </p:cNvPr>
          <p:cNvSpPr txBox="1"/>
          <p:nvPr/>
        </p:nvSpPr>
        <p:spPr>
          <a:xfrm>
            <a:off x="4647993" y="5737438"/>
            <a:ext cx="2896014" cy="584775"/>
          </a:xfrm>
          <a:prstGeom prst="rect">
            <a:avLst/>
          </a:prstGeom>
          <a:noFill/>
        </p:spPr>
        <p:txBody>
          <a:bodyPr wrap="square" rtlCol="0">
            <a:spAutoFit/>
          </a:bodyPr>
          <a:lstStyle/>
          <a:p>
            <a:pPr algn="ctr"/>
            <a:r>
              <a:rPr lang="en-US" sz="3200" dirty="0">
                <a:latin typeface="Gill Sans MT" panose="020B0502020104020203" pitchFamily="34" charset="77"/>
              </a:rPr>
              <a:t>Diff = </a:t>
            </a:r>
            <a:r>
              <a:rPr lang="en-US" sz="3200" dirty="0">
                <a:solidFill>
                  <a:srgbClr val="FF9300"/>
                </a:solidFill>
                <a:latin typeface="Gill Sans MT" panose="020B0502020104020203" pitchFamily="34" charset="77"/>
              </a:rPr>
              <a:t>5</a:t>
            </a:r>
            <a:r>
              <a:rPr lang="en-US" sz="3200" dirty="0">
                <a:latin typeface="Gill Sans MT" panose="020B0502020104020203" pitchFamily="34" charset="77"/>
              </a:rPr>
              <a:t> – </a:t>
            </a:r>
            <a:r>
              <a:rPr lang="en-US" sz="3200" dirty="0">
                <a:solidFill>
                  <a:srgbClr val="00B050"/>
                </a:solidFill>
                <a:latin typeface="Gill Sans MT" panose="020B0502020104020203" pitchFamily="34" charset="77"/>
              </a:rPr>
              <a:t>2</a:t>
            </a:r>
            <a:r>
              <a:rPr lang="en-US" sz="3200" dirty="0">
                <a:latin typeface="Gill Sans MT" panose="020B0502020104020203" pitchFamily="34" charset="77"/>
              </a:rPr>
              <a:t> = 3</a:t>
            </a:r>
          </a:p>
        </p:txBody>
      </p:sp>
      <p:sp>
        <p:nvSpPr>
          <p:cNvPr id="19" name="TextBox 18">
            <a:extLst>
              <a:ext uri="{FF2B5EF4-FFF2-40B4-BE49-F238E27FC236}">
                <a16:creationId xmlns:a16="http://schemas.microsoft.com/office/drawing/2014/main" id="{B2EA4F0C-67F4-90C5-C568-71040D087191}"/>
              </a:ext>
            </a:extLst>
          </p:cNvPr>
          <p:cNvSpPr txBox="1"/>
          <p:nvPr/>
        </p:nvSpPr>
        <p:spPr>
          <a:xfrm>
            <a:off x="8691561" y="5737438"/>
            <a:ext cx="2896014" cy="584775"/>
          </a:xfrm>
          <a:prstGeom prst="rect">
            <a:avLst/>
          </a:prstGeom>
          <a:noFill/>
        </p:spPr>
        <p:txBody>
          <a:bodyPr wrap="square" rtlCol="0">
            <a:spAutoFit/>
          </a:bodyPr>
          <a:lstStyle/>
          <a:p>
            <a:pPr algn="ctr"/>
            <a:r>
              <a:rPr lang="en-US" sz="3200" dirty="0">
                <a:latin typeface="Gill Sans MT" panose="020B0502020104020203" pitchFamily="34" charset="77"/>
              </a:rPr>
              <a:t>Diff = </a:t>
            </a:r>
            <a:r>
              <a:rPr lang="en-US" sz="3200" dirty="0">
                <a:solidFill>
                  <a:srgbClr val="FF9300"/>
                </a:solidFill>
                <a:latin typeface="Gill Sans MT" panose="020B0502020104020203" pitchFamily="34" charset="77"/>
              </a:rPr>
              <a:t>5</a:t>
            </a:r>
            <a:r>
              <a:rPr lang="en-US" sz="3200" dirty="0">
                <a:latin typeface="Gill Sans MT" panose="020B0502020104020203" pitchFamily="34" charset="77"/>
              </a:rPr>
              <a:t> – </a:t>
            </a:r>
            <a:r>
              <a:rPr lang="en-US" sz="3200" dirty="0">
                <a:solidFill>
                  <a:srgbClr val="00B050"/>
                </a:solidFill>
                <a:latin typeface="Gill Sans MT" panose="020B0502020104020203" pitchFamily="34" charset="77"/>
              </a:rPr>
              <a:t>2</a:t>
            </a:r>
            <a:r>
              <a:rPr lang="en-US" sz="3200" dirty="0">
                <a:latin typeface="Gill Sans MT" panose="020B0502020104020203" pitchFamily="34" charset="77"/>
              </a:rPr>
              <a:t> = 3 </a:t>
            </a:r>
          </a:p>
        </p:txBody>
      </p:sp>
      <p:sp>
        <p:nvSpPr>
          <p:cNvPr id="23" name="TextBox 22">
            <a:extLst>
              <a:ext uri="{FF2B5EF4-FFF2-40B4-BE49-F238E27FC236}">
                <a16:creationId xmlns:a16="http://schemas.microsoft.com/office/drawing/2014/main" id="{5460C364-8835-8FFA-C4DD-CB3C7FE38A57}"/>
              </a:ext>
            </a:extLst>
          </p:cNvPr>
          <p:cNvSpPr txBox="1"/>
          <p:nvPr/>
        </p:nvSpPr>
        <p:spPr>
          <a:xfrm>
            <a:off x="1032311" y="5174099"/>
            <a:ext cx="447190" cy="584775"/>
          </a:xfrm>
          <a:prstGeom prst="rect">
            <a:avLst/>
          </a:prstGeom>
          <a:noFill/>
        </p:spPr>
        <p:txBody>
          <a:bodyPr wrap="square" rtlCol="0">
            <a:spAutoFit/>
          </a:bodyPr>
          <a:lstStyle/>
          <a:p>
            <a:pPr algn="ctr"/>
            <a:r>
              <a:rPr lang="en-US" sz="3200" dirty="0">
                <a:solidFill>
                  <a:srgbClr val="00B050"/>
                </a:solidFill>
                <a:latin typeface="Gill Sans MT" panose="020B0502020104020203" pitchFamily="34" charset="77"/>
                <a:cs typeface="Arial" panose="020B0604020202020204" pitchFamily="34" charset="0"/>
              </a:rPr>
              <a:t>7</a:t>
            </a:r>
            <a:endParaRPr lang="en-US" sz="3200" dirty="0">
              <a:solidFill>
                <a:srgbClr val="00B050"/>
              </a:solidFill>
              <a:latin typeface="Gill Sans MT" panose="020B0502020104020203" pitchFamily="34" charset="77"/>
            </a:endParaRPr>
          </a:p>
        </p:txBody>
      </p:sp>
      <p:sp>
        <p:nvSpPr>
          <p:cNvPr id="24" name="TextBox 23">
            <a:extLst>
              <a:ext uri="{FF2B5EF4-FFF2-40B4-BE49-F238E27FC236}">
                <a16:creationId xmlns:a16="http://schemas.microsoft.com/office/drawing/2014/main" id="{CC20D83D-1EDC-F5BA-C050-DE58B0A8F43F}"/>
              </a:ext>
            </a:extLst>
          </p:cNvPr>
          <p:cNvSpPr txBox="1"/>
          <p:nvPr/>
        </p:nvSpPr>
        <p:spPr>
          <a:xfrm>
            <a:off x="2826757" y="5174099"/>
            <a:ext cx="447190" cy="584775"/>
          </a:xfrm>
          <a:prstGeom prst="rect">
            <a:avLst/>
          </a:prstGeom>
          <a:noFill/>
        </p:spPr>
        <p:txBody>
          <a:bodyPr wrap="square" rtlCol="0">
            <a:spAutoFit/>
          </a:bodyPr>
          <a:lstStyle/>
          <a:p>
            <a:pPr algn="ctr"/>
            <a:r>
              <a:rPr lang="en-US" sz="3200" dirty="0">
                <a:solidFill>
                  <a:srgbClr val="FF9300"/>
                </a:solidFill>
                <a:latin typeface="Gill Sans MT" panose="020B0502020104020203" pitchFamily="34" charset="77"/>
                <a:cs typeface="Arial" panose="020B0604020202020204" pitchFamily="34" charset="0"/>
              </a:rPr>
              <a:t>1</a:t>
            </a:r>
            <a:endParaRPr lang="en-US" sz="3200" dirty="0">
              <a:solidFill>
                <a:srgbClr val="FF9300"/>
              </a:solidFill>
              <a:latin typeface="Gill Sans MT" panose="020B0502020104020203" pitchFamily="34" charset="77"/>
            </a:endParaRPr>
          </a:p>
        </p:txBody>
      </p:sp>
      <p:sp>
        <p:nvSpPr>
          <p:cNvPr id="25" name="TextBox 24">
            <a:extLst>
              <a:ext uri="{FF2B5EF4-FFF2-40B4-BE49-F238E27FC236}">
                <a16:creationId xmlns:a16="http://schemas.microsoft.com/office/drawing/2014/main" id="{419C1AE1-D891-3F99-D275-D87F61A0160F}"/>
              </a:ext>
            </a:extLst>
          </p:cNvPr>
          <p:cNvSpPr txBox="1"/>
          <p:nvPr/>
        </p:nvSpPr>
        <p:spPr>
          <a:xfrm>
            <a:off x="5043765" y="5174099"/>
            <a:ext cx="447190" cy="584775"/>
          </a:xfrm>
          <a:prstGeom prst="rect">
            <a:avLst/>
          </a:prstGeom>
          <a:noFill/>
        </p:spPr>
        <p:txBody>
          <a:bodyPr wrap="square" rtlCol="0">
            <a:spAutoFit/>
          </a:bodyPr>
          <a:lstStyle/>
          <a:p>
            <a:pPr algn="ctr"/>
            <a:r>
              <a:rPr lang="en-US" sz="3200" dirty="0">
                <a:solidFill>
                  <a:srgbClr val="00B050"/>
                </a:solidFill>
                <a:latin typeface="Gill Sans MT" panose="020B0502020104020203" pitchFamily="34" charset="77"/>
                <a:cs typeface="Arial" panose="020B0604020202020204" pitchFamily="34" charset="0"/>
              </a:rPr>
              <a:t>2</a:t>
            </a:r>
            <a:endParaRPr lang="en-US" sz="3200" dirty="0">
              <a:solidFill>
                <a:srgbClr val="00B050"/>
              </a:solidFill>
              <a:latin typeface="Gill Sans MT" panose="020B0502020104020203" pitchFamily="34" charset="77"/>
            </a:endParaRPr>
          </a:p>
        </p:txBody>
      </p:sp>
      <p:sp>
        <p:nvSpPr>
          <p:cNvPr id="26" name="TextBox 25">
            <a:extLst>
              <a:ext uri="{FF2B5EF4-FFF2-40B4-BE49-F238E27FC236}">
                <a16:creationId xmlns:a16="http://schemas.microsoft.com/office/drawing/2014/main" id="{D7DEE935-96AF-54E7-7A73-1149F270E4A0}"/>
              </a:ext>
            </a:extLst>
          </p:cNvPr>
          <p:cNvSpPr txBox="1"/>
          <p:nvPr/>
        </p:nvSpPr>
        <p:spPr>
          <a:xfrm>
            <a:off x="6838950" y="5180858"/>
            <a:ext cx="447190" cy="584775"/>
          </a:xfrm>
          <a:prstGeom prst="rect">
            <a:avLst/>
          </a:prstGeom>
          <a:noFill/>
        </p:spPr>
        <p:txBody>
          <a:bodyPr wrap="square" rtlCol="0">
            <a:spAutoFit/>
          </a:bodyPr>
          <a:lstStyle/>
          <a:p>
            <a:pPr algn="ctr"/>
            <a:r>
              <a:rPr lang="en-US" sz="3200" dirty="0">
                <a:solidFill>
                  <a:srgbClr val="FF9300"/>
                </a:solidFill>
                <a:latin typeface="Gill Sans MT" panose="020B0502020104020203" pitchFamily="34" charset="77"/>
                <a:cs typeface="Arial" panose="020B0604020202020204" pitchFamily="34" charset="0"/>
              </a:rPr>
              <a:t>5</a:t>
            </a:r>
            <a:endParaRPr lang="en-US" sz="3200" dirty="0">
              <a:solidFill>
                <a:srgbClr val="FF9300"/>
              </a:solidFill>
              <a:latin typeface="Gill Sans MT" panose="020B0502020104020203" pitchFamily="34" charset="77"/>
            </a:endParaRPr>
          </a:p>
        </p:txBody>
      </p:sp>
      <p:sp>
        <p:nvSpPr>
          <p:cNvPr id="27" name="TextBox 26">
            <a:extLst>
              <a:ext uri="{FF2B5EF4-FFF2-40B4-BE49-F238E27FC236}">
                <a16:creationId xmlns:a16="http://schemas.microsoft.com/office/drawing/2014/main" id="{518AD355-4F67-CD13-3089-4C78A0B2E55B}"/>
              </a:ext>
            </a:extLst>
          </p:cNvPr>
          <p:cNvSpPr txBox="1"/>
          <p:nvPr/>
        </p:nvSpPr>
        <p:spPr>
          <a:xfrm>
            <a:off x="9022949" y="5174099"/>
            <a:ext cx="447190" cy="584775"/>
          </a:xfrm>
          <a:prstGeom prst="rect">
            <a:avLst/>
          </a:prstGeom>
          <a:noFill/>
        </p:spPr>
        <p:txBody>
          <a:bodyPr wrap="square" rtlCol="0">
            <a:spAutoFit/>
          </a:bodyPr>
          <a:lstStyle/>
          <a:p>
            <a:pPr algn="ctr"/>
            <a:r>
              <a:rPr lang="en-US" sz="3200" dirty="0">
                <a:solidFill>
                  <a:srgbClr val="00B050"/>
                </a:solidFill>
                <a:latin typeface="Gill Sans MT" panose="020B0502020104020203" pitchFamily="34" charset="77"/>
                <a:cs typeface="Arial" panose="020B0604020202020204" pitchFamily="34" charset="0"/>
              </a:rPr>
              <a:t>2</a:t>
            </a:r>
            <a:endParaRPr lang="en-US" sz="3200" dirty="0">
              <a:solidFill>
                <a:srgbClr val="00B050"/>
              </a:solidFill>
              <a:latin typeface="Gill Sans MT" panose="020B0502020104020203" pitchFamily="34" charset="77"/>
            </a:endParaRPr>
          </a:p>
        </p:txBody>
      </p:sp>
      <p:sp>
        <p:nvSpPr>
          <p:cNvPr id="28" name="TextBox 27">
            <a:extLst>
              <a:ext uri="{FF2B5EF4-FFF2-40B4-BE49-F238E27FC236}">
                <a16:creationId xmlns:a16="http://schemas.microsoft.com/office/drawing/2014/main" id="{CEA7DF25-4A36-4044-3E03-B58EEA10BB10}"/>
              </a:ext>
            </a:extLst>
          </p:cNvPr>
          <p:cNvSpPr txBox="1"/>
          <p:nvPr/>
        </p:nvSpPr>
        <p:spPr>
          <a:xfrm>
            <a:off x="10759758" y="5182631"/>
            <a:ext cx="447190" cy="584775"/>
          </a:xfrm>
          <a:prstGeom prst="rect">
            <a:avLst/>
          </a:prstGeom>
          <a:noFill/>
        </p:spPr>
        <p:txBody>
          <a:bodyPr wrap="square" rtlCol="0">
            <a:spAutoFit/>
          </a:bodyPr>
          <a:lstStyle/>
          <a:p>
            <a:pPr algn="ctr"/>
            <a:r>
              <a:rPr lang="en-US" sz="3200" dirty="0">
                <a:solidFill>
                  <a:srgbClr val="FF9300"/>
                </a:solidFill>
                <a:latin typeface="Gill Sans MT" panose="020B0502020104020203" pitchFamily="34" charset="77"/>
                <a:cs typeface="Arial" panose="020B0604020202020204" pitchFamily="34" charset="0"/>
              </a:rPr>
              <a:t>5</a:t>
            </a:r>
            <a:endParaRPr lang="en-US" sz="3200" dirty="0">
              <a:solidFill>
                <a:srgbClr val="FF9300"/>
              </a:solidFill>
              <a:latin typeface="Gill Sans MT" panose="020B0502020104020203" pitchFamily="34" charset="77"/>
            </a:endParaRPr>
          </a:p>
        </p:txBody>
      </p:sp>
      <p:sp>
        <p:nvSpPr>
          <p:cNvPr id="29" name="Title 1">
            <a:extLst>
              <a:ext uri="{FF2B5EF4-FFF2-40B4-BE49-F238E27FC236}">
                <a16:creationId xmlns:a16="http://schemas.microsoft.com/office/drawing/2014/main" id="{01D37F83-FBA4-7472-BF25-7CF9AF1C49AB}"/>
              </a:ext>
            </a:extLst>
          </p:cNvPr>
          <p:cNvSpPr>
            <a:spLocks noGrp="1"/>
          </p:cNvSpPr>
          <p:nvPr>
            <p:ph type="title"/>
          </p:nvPr>
        </p:nvSpPr>
        <p:spPr>
          <a:xfrm>
            <a:off x="838200" y="365125"/>
            <a:ext cx="10515600" cy="1325563"/>
          </a:xfrm>
        </p:spPr>
        <p:txBody>
          <a:bodyPr>
            <a:normAutofit/>
          </a:bodyPr>
          <a:lstStyle/>
          <a:p>
            <a:r>
              <a:rPr lang="en-US" sz="4000" dirty="0">
                <a:latin typeface="Gill Sans MT" panose="020B0502020104020203" pitchFamily="34" charset="77"/>
              </a:rPr>
              <a:t>Hamming Tree: Key Idea</a:t>
            </a:r>
          </a:p>
        </p:txBody>
      </p:sp>
      <p:sp>
        <p:nvSpPr>
          <p:cNvPr id="2" name="TextBox 1">
            <a:extLst>
              <a:ext uri="{FF2B5EF4-FFF2-40B4-BE49-F238E27FC236}">
                <a16:creationId xmlns:a16="http://schemas.microsoft.com/office/drawing/2014/main" id="{2292FBFE-677E-D5A4-DB33-51C084B99684}"/>
              </a:ext>
            </a:extLst>
          </p:cNvPr>
          <p:cNvSpPr txBox="1"/>
          <p:nvPr/>
        </p:nvSpPr>
        <p:spPr>
          <a:xfrm>
            <a:off x="3903879" y="3394364"/>
            <a:ext cx="447161" cy="830997"/>
          </a:xfrm>
          <a:prstGeom prst="rect">
            <a:avLst/>
          </a:prstGeom>
          <a:noFill/>
        </p:spPr>
        <p:txBody>
          <a:bodyPr wrap="square" rtlCol="0">
            <a:spAutoFit/>
          </a:bodyPr>
          <a:lstStyle/>
          <a:p>
            <a:r>
              <a:rPr lang="en-US" sz="4800" dirty="0">
                <a:ln w="0"/>
                <a:effectLst>
                  <a:outerShdw blurRad="38100" dist="19050" dir="2700000" algn="tl" rotWithShape="0">
                    <a:schemeClr val="dk1">
                      <a:alpha val="40000"/>
                    </a:schemeClr>
                  </a:outerShdw>
                </a:effectLst>
                <a:latin typeface="Helvetica" pitchFamily="2" charset="0"/>
                <a:cs typeface="Times New Roman" panose="02020603050405020304" pitchFamily="18" charset="0"/>
              </a:rPr>
              <a:t>&lt;</a:t>
            </a:r>
            <a:endParaRPr lang="en-US" sz="4800" dirty="0">
              <a:ln w="22225">
                <a:solidFill>
                  <a:schemeClr val="accent2"/>
                </a:solidFill>
                <a:prstDash val="solid"/>
              </a:ln>
              <a:effectLst>
                <a:glow rad="101600">
                  <a:schemeClr val="accent1">
                    <a:satMod val="175000"/>
                    <a:alpha val="40000"/>
                  </a:schemeClr>
                </a:glow>
              </a:effectLst>
              <a:latin typeface="Helvetica" pitchFamily="2" charset="0"/>
              <a:cs typeface="Times New Roman" panose="02020603050405020304" pitchFamily="18" charset="0"/>
            </a:endParaRPr>
          </a:p>
        </p:txBody>
      </p:sp>
      <p:sp>
        <p:nvSpPr>
          <p:cNvPr id="5" name="TextBox 4">
            <a:extLst>
              <a:ext uri="{FF2B5EF4-FFF2-40B4-BE49-F238E27FC236}">
                <a16:creationId xmlns:a16="http://schemas.microsoft.com/office/drawing/2014/main" id="{E5F37DFF-EC6F-92D4-5368-3166D604E949}"/>
              </a:ext>
            </a:extLst>
          </p:cNvPr>
          <p:cNvSpPr txBox="1"/>
          <p:nvPr/>
        </p:nvSpPr>
        <p:spPr>
          <a:xfrm>
            <a:off x="7894203" y="5614326"/>
            <a:ext cx="447161" cy="830997"/>
          </a:xfrm>
          <a:prstGeom prst="rect">
            <a:avLst/>
          </a:prstGeom>
          <a:noFill/>
        </p:spPr>
        <p:txBody>
          <a:bodyPr wrap="square" rtlCol="0">
            <a:spAutoFit/>
          </a:bodyPr>
          <a:lstStyle/>
          <a:p>
            <a:r>
              <a:rPr lang="en-US" sz="4800" dirty="0">
                <a:ln w="0"/>
                <a:effectLst>
                  <a:outerShdw blurRad="38100" dist="19050" dir="2700000" algn="tl" rotWithShape="0">
                    <a:schemeClr val="dk1">
                      <a:alpha val="40000"/>
                    </a:schemeClr>
                  </a:outerShdw>
                </a:effectLst>
                <a:latin typeface="Helvetica" pitchFamily="2" charset="0"/>
                <a:cs typeface="Times New Roman" panose="02020603050405020304" pitchFamily="18" charset="0"/>
              </a:rPr>
              <a:t>=</a:t>
            </a:r>
            <a:endParaRPr lang="en-US" sz="4800" dirty="0">
              <a:ln w="22225">
                <a:solidFill>
                  <a:schemeClr val="accent2"/>
                </a:solidFill>
                <a:prstDash val="solid"/>
              </a:ln>
              <a:effectLst>
                <a:glow rad="101600">
                  <a:schemeClr val="accent1">
                    <a:satMod val="175000"/>
                    <a:alpha val="40000"/>
                  </a:schemeClr>
                </a:glow>
              </a:effectLst>
              <a:latin typeface="Helvetica" pitchFamily="2"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83B29D9B-995D-E842-DE46-9FD9295E11F0}"/>
              </a:ext>
            </a:extLst>
          </p:cNvPr>
          <p:cNvSpPr>
            <a:spLocks noGrp="1"/>
          </p:cNvSpPr>
          <p:nvPr>
            <p:ph idx="1"/>
          </p:nvPr>
        </p:nvSpPr>
        <p:spPr>
          <a:xfrm>
            <a:off x="838200" y="1610518"/>
            <a:ext cx="10515600" cy="1906101"/>
          </a:xfrm>
        </p:spPr>
        <p:txBody>
          <a:bodyPr>
            <a:normAutofit/>
          </a:bodyPr>
          <a:lstStyle/>
          <a:p>
            <a:pPr>
              <a:buFont typeface="Wingdings" pitchFamily="2" charset="2"/>
              <a:buChar char="ü"/>
            </a:pPr>
            <a:r>
              <a:rPr lang="en-US" sz="3200" dirty="0">
                <a:effectLst/>
                <a:latin typeface="Gill Sans MT" panose="020B0502020104020203" pitchFamily="34" charset="77"/>
              </a:rPr>
              <a:t>Hamming Tree </a:t>
            </a:r>
            <a:r>
              <a:rPr lang="en-US" sz="3200" dirty="0">
                <a:latin typeface="Gill Sans MT" panose="020B0502020104020203" pitchFamily="34" charset="77"/>
              </a:rPr>
              <a:t>uses a </a:t>
            </a:r>
            <a:r>
              <a:rPr lang="en-US" sz="3200" dirty="0">
                <a:solidFill>
                  <a:srgbClr val="00B0F0"/>
                </a:solidFill>
                <a:latin typeface="Gill Sans MT" panose="020B0502020104020203" pitchFamily="34" charset="77"/>
              </a:rPr>
              <a:t>hamming-distance-based comparison function</a:t>
            </a:r>
            <a:r>
              <a:rPr lang="en-US" sz="3200" dirty="0">
                <a:latin typeface="Gill Sans MT" panose="020B0502020104020203" pitchFamily="34" charset="77"/>
              </a:rPr>
              <a:t> to compare data items: measuring the </a:t>
            </a:r>
            <a:r>
              <a:rPr lang="en-US" sz="3200" dirty="0">
                <a:solidFill>
                  <a:srgbClr val="00B050"/>
                </a:solidFill>
                <a:latin typeface="Gill Sans MT" panose="020B0502020104020203" pitchFamily="34" charset="77"/>
              </a:rPr>
              <a:t>density</a:t>
            </a:r>
            <a:r>
              <a:rPr lang="en-US" sz="3200" dirty="0">
                <a:latin typeface="Gill Sans MT" panose="020B0502020104020203" pitchFamily="34" charset="77"/>
              </a:rPr>
              <a:t> of 1’s and 0’s between the </a:t>
            </a:r>
            <a:r>
              <a:rPr lang="en-US" sz="3200" dirty="0">
                <a:solidFill>
                  <a:srgbClr val="00B050"/>
                </a:solidFill>
                <a:latin typeface="Gill Sans MT" panose="020B0502020104020203" pitchFamily="34" charset="77"/>
              </a:rPr>
              <a:t>left half </a:t>
            </a:r>
            <a:r>
              <a:rPr lang="en-US" sz="3200" dirty="0">
                <a:latin typeface="Gill Sans MT" panose="020B0502020104020203" pitchFamily="34" charset="77"/>
              </a:rPr>
              <a:t>and the </a:t>
            </a:r>
            <a:r>
              <a:rPr lang="en-US" sz="3200" dirty="0">
                <a:solidFill>
                  <a:srgbClr val="00B050"/>
                </a:solidFill>
                <a:latin typeface="Gill Sans MT" panose="020B0502020104020203" pitchFamily="34" charset="77"/>
              </a:rPr>
              <a:t>right half </a:t>
            </a:r>
            <a:r>
              <a:rPr lang="en-US" sz="3200" dirty="0">
                <a:latin typeface="Gill Sans MT" panose="020B0502020104020203" pitchFamily="34" charset="77"/>
              </a:rPr>
              <a:t>of the data items. </a:t>
            </a:r>
          </a:p>
          <a:p>
            <a:pPr>
              <a:lnSpc>
                <a:spcPct val="90000"/>
              </a:lnSpc>
              <a:buFont typeface="Wingdings" pitchFamily="2" charset="2"/>
              <a:buChar char="ü"/>
            </a:pPr>
            <a:endParaRPr lang="en-US" dirty="0"/>
          </a:p>
        </p:txBody>
      </p:sp>
    </p:spTree>
    <p:extLst>
      <p:ext uri="{BB962C8B-B14F-4D97-AF65-F5344CB8AC3E}">
        <p14:creationId xmlns:p14="http://schemas.microsoft.com/office/powerpoint/2010/main" val="585095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A845A1-C5C6-EB0D-8101-3626A46CADF3}"/>
              </a:ext>
            </a:extLst>
          </p:cNvPr>
          <p:cNvSpPr>
            <a:spLocks noGrp="1"/>
          </p:cNvSpPr>
          <p:nvPr>
            <p:ph type="sldNum" sz="quarter" idx="12"/>
          </p:nvPr>
        </p:nvSpPr>
        <p:spPr/>
        <p:txBody>
          <a:bodyPr/>
          <a:lstStyle/>
          <a:p>
            <a:fld id="{CA914D5E-83D4-7E4C-ABA2-68309E7FC0BF}" type="slidenum">
              <a:rPr lang="en-US" smtClean="0"/>
              <a:t>33</a:t>
            </a:fld>
            <a:endParaRPr lang="en-US"/>
          </a:p>
        </p:txBody>
      </p:sp>
      <p:sp>
        <p:nvSpPr>
          <p:cNvPr id="7" name="TextBox 6">
            <a:extLst>
              <a:ext uri="{FF2B5EF4-FFF2-40B4-BE49-F238E27FC236}">
                <a16:creationId xmlns:a16="http://schemas.microsoft.com/office/drawing/2014/main" id="{2A6179F3-BBAA-6B7B-CAC8-CEECFC1FEFED}"/>
              </a:ext>
            </a:extLst>
          </p:cNvPr>
          <p:cNvSpPr txBox="1"/>
          <p:nvPr/>
        </p:nvSpPr>
        <p:spPr>
          <a:xfrm>
            <a:off x="4344418" y="4388029"/>
            <a:ext cx="3588892" cy="584775"/>
          </a:xfrm>
          <a:prstGeom prst="rect">
            <a:avLst/>
          </a:prstGeom>
          <a:noFill/>
          <a:ln>
            <a:solidFill>
              <a:schemeClr val="tx1"/>
            </a:solidFill>
          </a:ln>
        </p:spPr>
        <p:txBody>
          <a:bodyPr wrap="square" rtlCol="0">
            <a:spAutoFit/>
          </a:bodyPr>
          <a:lstStyle/>
          <a:p>
            <a:r>
              <a:rPr lang="en-US" sz="3200" dirty="0">
                <a:solidFill>
                  <a:schemeClr val="bg1">
                    <a:lumMod val="85000"/>
                  </a:schemeClr>
                </a:solidFill>
                <a:effectLst/>
                <a:latin typeface="Calibri" panose="020F0502020204030204" pitchFamily="34" charset="0"/>
              </a:rPr>
              <a:t>00</a:t>
            </a:r>
            <a:r>
              <a:rPr lang="en-US" sz="3200" dirty="0">
                <a:solidFill>
                  <a:schemeClr val="bg1">
                    <a:lumMod val="85000"/>
                  </a:schemeClr>
                </a:solidFill>
                <a:latin typeface="Calibri" panose="020F0502020204030204" pitchFamily="34" charset="0"/>
              </a:rPr>
              <a:t>0110</a:t>
            </a:r>
            <a:r>
              <a:rPr lang="en-US" sz="3200" dirty="0">
                <a:solidFill>
                  <a:schemeClr val="bg1">
                    <a:lumMod val="85000"/>
                  </a:schemeClr>
                </a:solidFill>
                <a:effectLst/>
                <a:latin typeface="Calibri" panose="020F0502020204030204" pitchFamily="34" charset="0"/>
              </a:rPr>
              <a:t>01</a:t>
            </a:r>
            <a:r>
              <a:rPr lang="en-US" sz="3200" dirty="0">
                <a:solidFill>
                  <a:srgbClr val="00B050"/>
                </a:solidFill>
                <a:effectLst/>
                <a:latin typeface="Calibri" panose="020F0502020204030204" pitchFamily="34" charset="0"/>
              </a:rPr>
              <a:t>111</a:t>
            </a:r>
            <a:r>
              <a:rPr lang="en-US" sz="3200" dirty="0">
                <a:effectLst/>
                <a:latin typeface="Calibri" panose="020F0502020204030204" pitchFamily="34" charset="0"/>
              </a:rPr>
              <a:t>0 </a:t>
            </a:r>
            <a:r>
              <a:rPr lang="en-US" sz="3200" dirty="0">
                <a:solidFill>
                  <a:srgbClr val="FF9300"/>
                </a:solidFill>
                <a:effectLst/>
                <a:latin typeface="Calibri" panose="020F0502020204030204" pitchFamily="34" charset="0"/>
              </a:rPr>
              <a:t>1</a:t>
            </a:r>
            <a:r>
              <a:rPr lang="en-US" sz="3200" dirty="0">
                <a:effectLst/>
                <a:latin typeface="Calibri" panose="020F0502020204030204" pitchFamily="34" charset="0"/>
              </a:rPr>
              <a:t>0</a:t>
            </a:r>
            <a:r>
              <a:rPr lang="en-US" sz="3200" dirty="0">
                <a:solidFill>
                  <a:srgbClr val="FF9300"/>
                </a:solidFill>
                <a:effectLst/>
                <a:latin typeface="Calibri" panose="020F0502020204030204" pitchFamily="34" charset="0"/>
              </a:rPr>
              <a:t>1</a:t>
            </a:r>
            <a:r>
              <a:rPr lang="en-US" sz="3200" dirty="0">
                <a:effectLst/>
                <a:latin typeface="Calibri" panose="020F0502020204030204" pitchFamily="34" charset="0"/>
              </a:rPr>
              <a:t>0</a:t>
            </a:r>
            <a:endParaRPr lang="en-US" sz="3200" dirty="0">
              <a:effectLst/>
            </a:endParaRPr>
          </a:p>
        </p:txBody>
      </p:sp>
      <p:sp>
        <p:nvSpPr>
          <p:cNvPr id="8" name="TextBox 7">
            <a:extLst>
              <a:ext uri="{FF2B5EF4-FFF2-40B4-BE49-F238E27FC236}">
                <a16:creationId xmlns:a16="http://schemas.microsoft.com/office/drawing/2014/main" id="{609ED2E8-EE2A-501F-512E-9F2201BA0E02}"/>
              </a:ext>
            </a:extLst>
          </p:cNvPr>
          <p:cNvSpPr txBox="1"/>
          <p:nvPr/>
        </p:nvSpPr>
        <p:spPr>
          <a:xfrm>
            <a:off x="375827" y="4388031"/>
            <a:ext cx="3588892" cy="584775"/>
          </a:xfrm>
          <a:prstGeom prst="rect">
            <a:avLst/>
          </a:prstGeom>
          <a:noFill/>
          <a:ln>
            <a:solidFill>
              <a:schemeClr val="tx1"/>
            </a:solidFill>
          </a:ln>
        </p:spPr>
        <p:txBody>
          <a:bodyPr wrap="square" rtlCol="0">
            <a:spAutoFit/>
          </a:bodyPr>
          <a:lstStyle/>
          <a:p>
            <a:r>
              <a:rPr lang="en-US" sz="3200" dirty="0">
                <a:solidFill>
                  <a:srgbClr val="00B050"/>
                </a:solidFill>
                <a:effectLst/>
                <a:latin typeface="Calibri" panose="020F0502020204030204" pitchFamily="34" charset="0"/>
              </a:rPr>
              <a:t>1111111</a:t>
            </a:r>
            <a:r>
              <a:rPr lang="en-US" sz="3200" dirty="0">
                <a:effectLst/>
                <a:latin typeface="Calibri" panose="020F0502020204030204" pitchFamily="34" charset="0"/>
              </a:rPr>
              <a:t>0 00</a:t>
            </a:r>
            <a:r>
              <a:rPr lang="en-US" sz="3200" dirty="0">
                <a:solidFill>
                  <a:srgbClr val="FF9300"/>
                </a:solidFill>
                <a:effectLst/>
                <a:latin typeface="Calibri" panose="020F0502020204030204" pitchFamily="34" charset="0"/>
              </a:rPr>
              <a:t>1</a:t>
            </a:r>
            <a:r>
              <a:rPr lang="en-US" sz="3200" dirty="0">
                <a:effectLst/>
                <a:latin typeface="Calibri" panose="020F0502020204030204" pitchFamily="34" charset="0"/>
              </a:rPr>
              <a:t>00000</a:t>
            </a:r>
            <a:endParaRPr lang="en-US" sz="3200" dirty="0">
              <a:effectLst/>
            </a:endParaRPr>
          </a:p>
        </p:txBody>
      </p:sp>
      <p:sp>
        <p:nvSpPr>
          <p:cNvPr id="9" name="TextBox 8">
            <a:extLst>
              <a:ext uri="{FF2B5EF4-FFF2-40B4-BE49-F238E27FC236}">
                <a16:creationId xmlns:a16="http://schemas.microsoft.com/office/drawing/2014/main" id="{445FEC25-B783-5156-6BD8-60FEE24C9E5D}"/>
              </a:ext>
            </a:extLst>
          </p:cNvPr>
          <p:cNvSpPr txBox="1"/>
          <p:nvPr/>
        </p:nvSpPr>
        <p:spPr>
          <a:xfrm>
            <a:off x="8313009" y="4388029"/>
            <a:ext cx="3588892" cy="584775"/>
          </a:xfrm>
          <a:prstGeom prst="rect">
            <a:avLst/>
          </a:prstGeom>
          <a:noFill/>
          <a:ln>
            <a:solidFill>
              <a:schemeClr val="tx1"/>
            </a:solidFill>
          </a:ln>
        </p:spPr>
        <p:txBody>
          <a:bodyPr wrap="square" rtlCol="0">
            <a:spAutoFit/>
          </a:bodyPr>
          <a:lstStyle/>
          <a:p>
            <a:r>
              <a:rPr lang="en-US" sz="3200" dirty="0">
                <a:solidFill>
                  <a:schemeClr val="bg1">
                    <a:lumMod val="85000"/>
                  </a:schemeClr>
                </a:solidFill>
                <a:effectLst/>
                <a:latin typeface="Calibri" panose="020F0502020204030204" pitchFamily="34" charset="0"/>
              </a:rPr>
              <a:t>0</a:t>
            </a:r>
            <a:r>
              <a:rPr lang="en-US" sz="3200" dirty="0">
                <a:solidFill>
                  <a:schemeClr val="bg1">
                    <a:lumMod val="85000"/>
                  </a:schemeClr>
                </a:solidFill>
                <a:latin typeface="Calibri" panose="020F0502020204030204" pitchFamily="34" charset="0"/>
              </a:rPr>
              <a:t>01010</a:t>
            </a:r>
            <a:r>
              <a:rPr lang="en-US" sz="3200" dirty="0">
                <a:solidFill>
                  <a:schemeClr val="bg1">
                    <a:lumMod val="85000"/>
                  </a:schemeClr>
                </a:solidFill>
                <a:effectLst/>
                <a:latin typeface="Calibri" panose="020F0502020204030204" pitchFamily="34" charset="0"/>
              </a:rPr>
              <a:t>00</a:t>
            </a:r>
            <a:r>
              <a:rPr lang="en-US" sz="3200" dirty="0">
                <a:solidFill>
                  <a:srgbClr val="00B050"/>
                </a:solidFill>
                <a:effectLst/>
                <a:latin typeface="Calibri" panose="020F0502020204030204" pitchFamily="34" charset="0"/>
              </a:rPr>
              <a:t>11</a:t>
            </a:r>
            <a:r>
              <a:rPr lang="en-US" sz="3200" dirty="0">
                <a:effectLst/>
                <a:latin typeface="Calibri" panose="020F0502020204030204" pitchFamily="34" charset="0"/>
              </a:rPr>
              <a:t>00 </a:t>
            </a:r>
            <a:r>
              <a:rPr lang="en-US" sz="3200" dirty="0">
                <a:solidFill>
                  <a:srgbClr val="FF9300"/>
                </a:solidFill>
                <a:effectLst/>
                <a:latin typeface="Calibri" panose="020F0502020204030204" pitchFamily="34" charset="0"/>
              </a:rPr>
              <a:t>111</a:t>
            </a:r>
            <a:r>
              <a:rPr lang="en-US" sz="3200" dirty="0">
                <a:effectLst/>
                <a:latin typeface="Calibri" panose="020F0502020204030204" pitchFamily="34" charset="0"/>
              </a:rPr>
              <a:t>0</a:t>
            </a:r>
            <a:endParaRPr lang="en-US" sz="3200" dirty="0">
              <a:effectLst/>
            </a:endParaRPr>
          </a:p>
        </p:txBody>
      </p:sp>
      <p:cxnSp>
        <p:nvCxnSpPr>
          <p:cNvPr id="11" name="Straight Connector 10">
            <a:extLst>
              <a:ext uri="{FF2B5EF4-FFF2-40B4-BE49-F238E27FC236}">
                <a16:creationId xmlns:a16="http://schemas.microsoft.com/office/drawing/2014/main" id="{9D47C672-3B81-DB34-97D5-D4EEB5C4A126}"/>
              </a:ext>
            </a:extLst>
          </p:cNvPr>
          <p:cNvCxnSpPr/>
          <p:nvPr/>
        </p:nvCxnSpPr>
        <p:spPr>
          <a:xfrm>
            <a:off x="2153129" y="4073199"/>
            <a:ext cx="0" cy="1214437"/>
          </a:xfrm>
          <a:prstGeom prst="line">
            <a:avLst/>
          </a:prstGeom>
          <a:ln w="38100">
            <a:solidFill>
              <a:srgbClr val="FF26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758AB72-42E5-9DA8-30EF-44489209DB24}"/>
              </a:ext>
            </a:extLst>
          </p:cNvPr>
          <p:cNvCxnSpPr>
            <a:cxnSpLocks/>
          </p:cNvCxnSpPr>
          <p:nvPr/>
        </p:nvCxnSpPr>
        <p:spPr>
          <a:xfrm>
            <a:off x="6954981" y="4300795"/>
            <a:ext cx="0" cy="873304"/>
          </a:xfrm>
          <a:prstGeom prst="line">
            <a:avLst/>
          </a:prstGeom>
          <a:ln w="38100">
            <a:solidFill>
              <a:srgbClr val="FF26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C73848-2515-E9C1-1927-59AFBA5E7B7D}"/>
              </a:ext>
            </a:extLst>
          </p:cNvPr>
          <p:cNvCxnSpPr>
            <a:cxnSpLocks/>
          </p:cNvCxnSpPr>
          <p:nvPr/>
        </p:nvCxnSpPr>
        <p:spPr>
          <a:xfrm>
            <a:off x="10911017" y="4300795"/>
            <a:ext cx="0" cy="880063"/>
          </a:xfrm>
          <a:prstGeom prst="line">
            <a:avLst/>
          </a:prstGeom>
          <a:ln w="38100">
            <a:solidFill>
              <a:srgbClr val="FF2600"/>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FD352E5-E0CA-135B-DD35-76659B5CC278}"/>
              </a:ext>
            </a:extLst>
          </p:cNvPr>
          <p:cNvSpPr txBox="1"/>
          <p:nvPr/>
        </p:nvSpPr>
        <p:spPr>
          <a:xfrm>
            <a:off x="1567342" y="3514726"/>
            <a:ext cx="1485900" cy="584775"/>
          </a:xfrm>
          <a:prstGeom prst="rect">
            <a:avLst/>
          </a:prstGeom>
          <a:noFill/>
        </p:spPr>
        <p:txBody>
          <a:bodyPr wrap="square" rtlCol="0">
            <a:spAutoFit/>
          </a:bodyPr>
          <a:lstStyle/>
          <a:p>
            <a:pPr algn="ctr"/>
            <a:r>
              <a:rPr lang="en-US" sz="3200" dirty="0">
                <a:latin typeface="Gill Sans MT" panose="020B0502020104020203" pitchFamily="34" charset="77"/>
              </a:rPr>
              <a:t>data 1</a:t>
            </a:r>
          </a:p>
        </p:txBody>
      </p:sp>
      <p:sp>
        <p:nvSpPr>
          <p:cNvPr id="15" name="TextBox 14">
            <a:extLst>
              <a:ext uri="{FF2B5EF4-FFF2-40B4-BE49-F238E27FC236}">
                <a16:creationId xmlns:a16="http://schemas.microsoft.com/office/drawing/2014/main" id="{1ED481E9-5DE9-A4D8-461C-1A132267898A}"/>
              </a:ext>
            </a:extLst>
          </p:cNvPr>
          <p:cNvSpPr txBox="1"/>
          <p:nvPr/>
        </p:nvSpPr>
        <p:spPr>
          <a:xfrm>
            <a:off x="5353050" y="3514725"/>
            <a:ext cx="1485900" cy="584775"/>
          </a:xfrm>
          <a:prstGeom prst="rect">
            <a:avLst/>
          </a:prstGeom>
          <a:noFill/>
        </p:spPr>
        <p:txBody>
          <a:bodyPr wrap="square" rtlCol="0">
            <a:spAutoFit/>
          </a:bodyPr>
          <a:lstStyle/>
          <a:p>
            <a:pPr algn="ctr"/>
            <a:r>
              <a:rPr lang="en-US" sz="3200" dirty="0">
                <a:latin typeface="Gill Sans MT" panose="020B0502020104020203" pitchFamily="34" charset="77"/>
              </a:rPr>
              <a:t>data 2</a:t>
            </a:r>
          </a:p>
        </p:txBody>
      </p:sp>
      <p:sp>
        <p:nvSpPr>
          <p:cNvPr id="16" name="TextBox 15">
            <a:extLst>
              <a:ext uri="{FF2B5EF4-FFF2-40B4-BE49-F238E27FC236}">
                <a16:creationId xmlns:a16="http://schemas.microsoft.com/office/drawing/2014/main" id="{DF9EB428-200D-84F8-8816-ADC2E1DED9DE}"/>
              </a:ext>
            </a:extLst>
          </p:cNvPr>
          <p:cNvSpPr txBox="1"/>
          <p:nvPr/>
        </p:nvSpPr>
        <p:spPr>
          <a:xfrm>
            <a:off x="9364505" y="3514725"/>
            <a:ext cx="1485900" cy="584775"/>
          </a:xfrm>
          <a:prstGeom prst="rect">
            <a:avLst/>
          </a:prstGeom>
          <a:noFill/>
        </p:spPr>
        <p:txBody>
          <a:bodyPr wrap="square" rtlCol="0">
            <a:spAutoFit/>
          </a:bodyPr>
          <a:lstStyle/>
          <a:p>
            <a:pPr algn="ctr"/>
            <a:r>
              <a:rPr lang="en-US" sz="3200" dirty="0">
                <a:latin typeface="Gill Sans MT" panose="020B0502020104020203" pitchFamily="34" charset="77"/>
              </a:rPr>
              <a:t>data 3</a:t>
            </a:r>
          </a:p>
        </p:txBody>
      </p:sp>
      <p:sp>
        <p:nvSpPr>
          <p:cNvPr id="17" name="TextBox 16">
            <a:extLst>
              <a:ext uri="{FF2B5EF4-FFF2-40B4-BE49-F238E27FC236}">
                <a16:creationId xmlns:a16="http://schemas.microsoft.com/office/drawing/2014/main" id="{21E45FD9-8FB9-29C1-1F59-D9EB6F9846D6}"/>
              </a:ext>
            </a:extLst>
          </p:cNvPr>
          <p:cNvSpPr txBox="1"/>
          <p:nvPr/>
        </p:nvSpPr>
        <p:spPr>
          <a:xfrm>
            <a:off x="604425" y="5737438"/>
            <a:ext cx="2896014" cy="584775"/>
          </a:xfrm>
          <a:prstGeom prst="rect">
            <a:avLst/>
          </a:prstGeom>
          <a:noFill/>
        </p:spPr>
        <p:txBody>
          <a:bodyPr wrap="square" rtlCol="0">
            <a:spAutoFit/>
          </a:bodyPr>
          <a:lstStyle/>
          <a:p>
            <a:pPr algn="ctr"/>
            <a:r>
              <a:rPr lang="en-US" sz="3200" dirty="0">
                <a:latin typeface="Gill Sans MT" panose="020B0502020104020203" pitchFamily="34" charset="77"/>
              </a:rPr>
              <a:t>Diff = </a:t>
            </a:r>
            <a:r>
              <a:rPr lang="en-US" sz="3200" dirty="0">
                <a:solidFill>
                  <a:srgbClr val="FF9300"/>
                </a:solidFill>
                <a:latin typeface="Gill Sans MT" panose="020B0502020104020203" pitchFamily="34" charset="77"/>
              </a:rPr>
              <a:t>1</a:t>
            </a:r>
            <a:r>
              <a:rPr lang="en-US" sz="3200" dirty="0">
                <a:latin typeface="Gill Sans MT" panose="020B0502020104020203" pitchFamily="34" charset="77"/>
              </a:rPr>
              <a:t> – </a:t>
            </a:r>
            <a:r>
              <a:rPr lang="en-US" sz="3200" dirty="0">
                <a:solidFill>
                  <a:srgbClr val="00B050"/>
                </a:solidFill>
                <a:latin typeface="Gill Sans MT" panose="020B0502020104020203" pitchFamily="34" charset="77"/>
              </a:rPr>
              <a:t>7</a:t>
            </a:r>
            <a:r>
              <a:rPr lang="en-US" sz="3200" dirty="0">
                <a:latin typeface="Gill Sans MT" panose="020B0502020104020203" pitchFamily="34" charset="77"/>
              </a:rPr>
              <a:t> = -6 </a:t>
            </a:r>
          </a:p>
        </p:txBody>
      </p:sp>
      <p:sp>
        <p:nvSpPr>
          <p:cNvPr id="23" name="TextBox 22">
            <a:extLst>
              <a:ext uri="{FF2B5EF4-FFF2-40B4-BE49-F238E27FC236}">
                <a16:creationId xmlns:a16="http://schemas.microsoft.com/office/drawing/2014/main" id="{5460C364-8835-8FFA-C4DD-CB3C7FE38A57}"/>
              </a:ext>
            </a:extLst>
          </p:cNvPr>
          <p:cNvSpPr txBox="1"/>
          <p:nvPr/>
        </p:nvSpPr>
        <p:spPr>
          <a:xfrm>
            <a:off x="1032311" y="5174099"/>
            <a:ext cx="447190" cy="584775"/>
          </a:xfrm>
          <a:prstGeom prst="rect">
            <a:avLst/>
          </a:prstGeom>
          <a:noFill/>
        </p:spPr>
        <p:txBody>
          <a:bodyPr wrap="square" rtlCol="0">
            <a:spAutoFit/>
          </a:bodyPr>
          <a:lstStyle/>
          <a:p>
            <a:pPr algn="ctr"/>
            <a:r>
              <a:rPr lang="en-US" sz="3200" dirty="0">
                <a:solidFill>
                  <a:srgbClr val="00B050"/>
                </a:solidFill>
                <a:latin typeface="Gill Sans MT" panose="020B0502020104020203" pitchFamily="34" charset="77"/>
                <a:cs typeface="Arial" panose="020B0604020202020204" pitchFamily="34" charset="0"/>
              </a:rPr>
              <a:t>7</a:t>
            </a:r>
            <a:endParaRPr lang="en-US" sz="3200" dirty="0">
              <a:solidFill>
                <a:srgbClr val="00B050"/>
              </a:solidFill>
              <a:latin typeface="Gill Sans MT" panose="020B0502020104020203" pitchFamily="34" charset="77"/>
            </a:endParaRPr>
          </a:p>
        </p:txBody>
      </p:sp>
      <p:sp>
        <p:nvSpPr>
          <p:cNvPr id="24" name="TextBox 23">
            <a:extLst>
              <a:ext uri="{FF2B5EF4-FFF2-40B4-BE49-F238E27FC236}">
                <a16:creationId xmlns:a16="http://schemas.microsoft.com/office/drawing/2014/main" id="{CC20D83D-1EDC-F5BA-C050-DE58B0A8F43F}"/>
              </a:ext>
            </a:extLst>
          </p:cNvPr>
          <p:cNvSpPr txBox="1"/>
          <p:nvPr/>
        </p:nvSpPr>
        <p:spPr>
          <a:xfrm>
            <a:off x="2826757" y="5174099"/>
            <a:ext cx="447190" cy="584775"/>
          </a:xfrm>
          <a:prstGeom prst="rect">
            <a:avLst/>
          </a:prstGeom>
          <a:noFill/>
        </p:spPr>
        <p:txBody>
          <a:bodyPr wrap="square" rtlCol="0">
            <a:spAutoFit/>
          </a:bodyPr>
          <a:lstStyle/>
          <a:p>
            <a:pPr algn="ctr"/>
            <a:r>
              <a:rPr lang="en-US" sz="3200" dirty="0">
                <a:solidFill>
                  <a:srgbClr val="FF9300"/>
                </a:solidFill>
                <a:latin typeface="Gill Sans MT" panose="020B0502020104020203" pitchFamily="34" charset="77"/>
                <a:cs typeface="Arial" panose="020B0604020202020204" pitchFamily="34" charset="0"/>
              </a:rPr>
              <a:t>1</a:t>
            </a:r>
            <a:endParaRPr lang="en-US" sz="3200" dirty="0">
              <a:solidFill>
                <a:srgbClr val="FF9300"/>
              </a:solidFill>
              <a:latin typeface="Gill Sans MT" panose="020B0502020104020203" pitchFamily="34" charset="77"/>
            </a:endParaRPr>
          </a:p>
        </p:txBody>
      </p:sp>
      <p:sp>
        <p:nvSpPr>
          <p:cNvPr id="25" name="TextBox 24">
            <a:extLst>
              <a:ext uri="{FF2B5EF4-FFF2-40B4-BE49-F238E27FC236}">
                <a16:creationId xmlns:a16="http://schemas.microsoft.com/office/drawing/2014/main" id="{419C1AE1-D891-3F99-D275-D87F61A0160F}"/>
              </a:ext>
            </a:extLst>
          </p:cNvPr>
          <p:cNvSpPr txBox="1"/>
          <p:nvPr/>
        </p:nvSpPr>
        <p:spPr>
          <a:xfrm>
            <a:off x="6251654" y="5134252"/>
            <a:ext cx="447190" cy="584775"/>
          </a:xfrm>
          <a:prstGeom prst="rect">
            <a:avLst/>
          </a:prstGeom>
          <a:noFill/>
        </p:spPr>
        <p:txBody>
          <a:bodyPr wrap="square" rtlCol="0">
            <a:spAutoFit/>
          </a:bodyPr>
          <a:lstStyle/>
          <a:p>
            <a:pPr algn="ctr"/>
            <a:r>
              <a:rPr lang="en-US" sz="3200" dirty="0">
                <a:solidFill>
                  <a:srgbClr val="00B050"/>
                </a:solidFill>
                <a:latin typeface="Gill Sans MT" panose="020B0502020104020203" pitchFamily="34" charset="77"/>
                <a:cs typeface="Arial" panose="020B0604020202020204" pitchFamily="34" charset="0"/>
              </a:rPr>
              <a:t>3</a:t>
            </a:r>
            <a:endParaRPr lang="en-US" sz="3200" dirty="0">
              <a:solidFill>
                <a:srgbClr val="00B050"/>
              </a:solidFill>
              <a:latin typeface="Gill Sans MT" panose="020B0502020104020203" pitchFamily="34" charset="77"/>
            </a:endParaRPr>
          </a:p>
        </p:txBody>
      </p:sp>
      <p:sp>
        <p:nvSpPr>
          <p:cNvPr id="26" name="TextBox 25">
            <a:extLst>
              <a:ext uri="{FF2B5EF4-FFF2-40B4-BE49-F238E27FC236}">
                <a16:creationId xmlns:a16="http://schemas.microsoft.com/office/drawing/2014/main" id="{D7DEE935-96AF-54E7-7A73-1149F270E4A0}"/>
              </a:ext>
            </a:extLst>
          </p:cNvPr>
          <p:cNvSpPr txBox="1"/>
          <p:nvPr/>
        </p:nvSpPr>
        <p:spPr>
          <a:xfrm>
            <a:off x="7276755" y="5143457"/>
            <a:ext cx="447190" cy="584775"/>
          </a:xfrm>
          <a:prstGeom prst="rect">
            <a:avLst/>
          </a:prstGeom>
          <a:noFill/>
        </p:spPr>
        <p:txBody>
          <a:bodyPr wrap="square" rtlCol="0">
            <a:spAutoFit/>
          </a:bodyPr>
          <a:lstStyle/>
          <a:p>
            <a:pPr algn="ctr"/>
            <a:r>
              <a:rPr lang="en-US" sz="3200" dirty="0">
                <a:solidFill>
                  <a:srgbClr val="FF9300"/>
                </a:solidFill>
                <a:latin typeface="Gill Sans MT" panose="020B0502020104020203" pitchFamily="34" charset="77"/>
                <a:cs typeface="Arial" panose="020B0604020202020204" pitchFamily="34" charset="0"/>
              </a:rPr>
              <a:t>2</a:t>
            </a:r>
            <a:endParaRPr lang="en-US" sz="3200" dirty="0">
              <a:solidFill>
                <a:srgbClr val="FF9300"/>
              </a:solidFill>
              <a:latin typeface="Gill Sans MT" panose="020B0502020104020203" pitchFamily="34" charset="77"/>
            </a:endParaRPr>
          </a:p>
        </p:txBody>
      </p:sp>
      <p:sp>
        <p:nvSpPr>
          <p:cNvPr id="27" name="TextBox 26">
            <a:extLst>
              <a:ext uri="{FF2B5EF4-FFF2-40B4-BE49-F238E27FC236}">
                <a16:creationId xmlns:a16="http://schemas.microsoft.com/office/drawing/2014/main" id="{518AD355-4F67-CD13-3089-4C78A0B2E55B}"/>
              </a:ext>
            </a:extLst>
          </p:cNvPr>
          <p:cNvSpPr txBox="1"/>
          <p:nvPr/>
        </p:nvSpPr>
        <p:spPr>
          <a:xfrm>
            <a:off x="10236939" y="5006941"/>
            <a:ext cx="447190" cy="584775"/>
          </a:xfrm>
          <a:prstGeom prst="rect">
            <a:avLst/>
          </a:prstGeom>
          <a:noFill/>
        </p:spPr>
        <p:txBody>
          <a:bodyPr wrap="square" rtlCol="0">
            <a:spAutoFit/>
          </a:bodyPr>
          <a:lstStyle/>
          <a:p>
            <a:pPr algn="ctr"/>
            <a:r>
              <a:rPr lang="en-US" sz="3200" dirty="0">
                <a:solidFill>
                  <a:srgbClr val="00B050"/>
                </a:solidFill>
                <a:latin typeface="Gill Sans MT" panose="020B0502020104020203" pitchFamily="34" charset="77"/>
                <a:cs typeface="Arial" panose="020B0604020202020204" pitchFamily="34" charset="0"/>
              </a:rPr>
              <a:t>2</a:t>
            </a:r>
            <a:endParaRPr lang="en-US" sz="3200" dirty="0">
              <a:solidFill>
                <a:srgbClr val="00B050"/>
              </a:solidFill>
              <a:latin typeface="Gill Sans MT" panose="020B0502020104020203" pitchFamily="34" charset="77"/>
            </a:endParaRPr>
          </a:p>
        </p:txBody>
      </p:sp>
      <p:sp>
        <p:nvSpPr>
          <p:cNvPr id="28" name="TextBox 27">
            <a:extLst>
              <a:ext uri="{FF2B5EF4-FFF2-40B4-BE49-F238E27FC236}">
                <a16:creationId xmlns:a16="http://schemas.microsoft.com/office/drawing/2014/main" id="{CEA7DF25-4A36-4044-3E03-B58EEA10BB10}"/>
              </a:ext>
            </a:extLst>
          </p:cNvPr>
          <p:cNvSpPr txBox="1"/>
          <p:nvPr/>
        </p:nvSpPr>
        <p:spPr>
          <a:xfrm>
            <a:off x="11115703" y="5006941"/>
            <a:ext cx="447190" cy="584775"/>
          </a:xfrm>
          <a:prstGeom prst="rect">
            <a:avLst/>
          </a:prstGeom>
          <a:noFill/>
        </p:spPr>
        <p:txBody>
          <a:bodyPr wrap="square" rtlCol="0">
            <a:spAutoFit/>
          </a:bodyPr>
          <a:lstStyle/>
          <a:p>
            <a:pPr algn="ctr"/>
            <a:r>
              <a:rPr lang="en-US" sz="3200" dirty="0">
                <a:solidFill>
                  <a:srgbClr val="FF9300"/>
                </a:solidFill>
                <a:latin typeface="Gill Sans MT" panose="020B0502020104020203" pitchFamily="34" charset="77"/>
                <a:cs typeface="Arial" panose="020B0604020202020204" pitchFamily="34" charset="0"/>
              </a:rPr>
              <a:t>3</a:t>
            </a:r>
            <a:endParaRPr lang="en-US" sz="3200" dirty="0">
              <a:solidFill>
                <a:srgbClr val="FF9300"/>
              </a:solidFill>
              <a:latin typeface="Gill Sans MT" panose="020B0502020104020203" pitchFamily="34" charset="77"/>
            </a:endParaRPr>
          </a:p>
        </p:txBody>
      </p:sp>
      <p:sp>
        <p:nvSpPr>
          <p:cNvPr id="29" name="Title 1">
            <a:extLst>
              <a:ext uri="{FF2B5EF4-FFF2-40B4-BE49-F238E27FC236}">
                <a16:creationId xmlns:a16="http://schemas.microsoft.com/office/drawing/2014/main" id="{01D37F83-FBA4-7472-BF25-7CF9AF1C49AB}"/>
              </a:ext>
            </a:extLst>
          </p:cNvPr>
          <p:cNvSpPr>
            <a:spLocks noGrp="1"/>
          </p:cNvSpPr>
          <p:nvPr>
            <p:ph type="title"/>
          </p:nvPr>
        </p:nvSpPr>
        <p:spPr>
          <a:xfrm>
            <a:off x="838200" y="365125"/>
            <a:ext cx="10515600" cy="1325563"/>
          </a:xfrm>
        </p:spPr>
        <p:txBody>
          <a:bodyPr>
            <a:normAutofit/>
          </a:bodyPr>
          <a:lstStyle/>
          <a:p>
            <a:r>
              <a:rPr lang="en-US" sz="4000" dirty="0">
                <a:latin typeface="Gill Sans MT" panose="020B0502020104020203" pitchFamily="34" charset="77"/>
              </a:rPr>
              <a:t>Hamming Tree: Key Idea</a:t>
            </a:r>
          </a:p>
        </p:txBody>
      </p:sp>
      <p:sp>
        <p:nvSpPr>
          <p:cNvPr id="2" name="TextBox 1">
            <a:extLst>
              <a:ext uri="{FF2B5EF4-FFF2-40B4-BE49-F238E27FC236}">
                <a16:creationId xmlns:a16="http://schemas.microsoft.com/office/drawing/2014/main" id="{2292FBFE-677E-D5A4-DB33-51C084B99684}"/>
              </a:ext>
            </a:extLst>
          </p:cNvPr>
          <p:cNvSpPr txBox="1"/>
          <p:nvPr/>
        </p:nvSpPr>
        <p:spPr>
          <a:xfrm>
            <a:off x="3903879" y="3394364"/>
            <a:ext cx="447161" cy="830997"/>
          </a:xfrm>
          <a:prstGeom prst="rect">
            <a:avLst/>
          </a:prstGeom>
          <a:noFill/>
        </p:spPr>
        <p:txBody>
          <a:bodyPr wrap="square" rtlCol="0">
            <a:spAutoFit/>
          </a:bodyPr>
          <a:lstStyle/>
          <a:p>
            <a:r>
              <a:rPr lang="en-US" sz="4800" dirty="0">
                <a:ln w="0"/>
                <a:effectLst>
                  <a:outerShdw blurRad="38100" dist="19050" dir="2700000" algn="tl" rotWithShape="0">
                    <a:schemeClr val="dk1">
                      <a:alpha val="40000"/>
                    </a:schemeClr>
                  </a:outerShdw>
                </a:effectLst>
                <a:latin typeface="Helvetica" pitchFamily="2" charset="0"/>
                <a:cs typeface="Times New Roman" panose="02020603050405020304" pitchFamily="18" charset="0"/>
              </a:rPr>
              <a:t>&lt;</a:t>
            </a:r>
            <a:endParaRPr lang="en-US" sz="4800" dirty="0">
              <a:ln w="22225">
                <a:solidFill>
                  <a:schemeClr val="accent2"/>
                </a:solidFill>
                <a:prstDash val="solid"/>
              </a:ln>
              <a:effectLst>
                <a:glow rad="101600">
                  <a:schemeClr val="accent1">
                    <a:satMod val="175000"/>
                    <a:alpha val="40000"/>
                  </a:schemeClr>
                </a:glow>
              </a:effectLst>
              <a:latin typeface="Helvetica" pitchFamily="2"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429F53CE-76FB-0723-8BD6-A2495264522A}"/>
              </a:ext>
            </a:extLst>
          </p:cNvPr>
          <p:cNvSpPr>
            <a:spLocks noGrp="1"/>
          </p:cNvSpPr>
          <p:nvPr>
            <p:ph idx="1"/>
          </p:nvPr>
        </p:nvSpPr>
        <p:spPr>
          <a:xfrm>
            <a:off x="838200" y="1610518"/>
            <a:ext cx="10515600" cy="1906101"/>
          </a:xfrm>
        </p:spPr>
        <p:txBody>
          <a:bodyPr>
            <a:normAutofit/>
          </a:bodyPr>
          <a:lstStyle/>
          <a:p>
            <a:pPr>
              <a:buFont typeface="Wingdings" pitchFamily="2" charset="2"/>
              <a:buChar char="ü"/>
            </a:pPr>
            <a:r>
              <a:rPr lang="en-US" sz="3200" dirty="0">
                <a:effectLst/>
                <a:latin typeface="Gill Sans MT" panose="020B0502020104020203" pitchFamily="34" charset="77"/>
              </a:rPr>
              <a:t>Hamming Tree </a:t>
            </a:r>
            <a:r>
              <a:rPr lang="en-US" sz="3200" dirty="0">
                <a:latin typeface="Gill Sans MT" panose="020B0502020104020203" pitchFamily="34" charset="77"/>
              </a:rPr>
              <a:t>uses a </a:t>
            </a:r>
            <a:r>
              <a:rPr lang="en-US" sz="3200" dirty="0">
                <a:solidFill>
                  <a:srgbClr val="00B0F0"/>
                </a:solidFill>
                <a:latin typeface="Gill Sans MT" panose="020B0502020104020203" pitchFamily="34" charset="77"/>
              </a:rPr>
              <a:t>hamming-distance-based comparison function</a:t>
            </a:r>
            <a:r>
              <a:rPr lang="en-US" sz="3200" dirty="0">
                <a:latin typeface="Gill Sans MT" panose="020B0502020104020203" pitchFamily="34" charset="77"/>
              </a:rPr>
              <a:t> to compare data items: measuring the </a:t>
            </a:r>
            <a:r>
              <a:rPr lang="en-US" sz="3200" dirty="0">
                <a:solidFill>
                  <a:srgbClr val="00B050"/>
                </a:solidFill>
                <a:latin typeface="Gill Sans MT" panose="020B0502020104020203" pitchFamily="34" charset="77"/>
              </a:rPr>
              <a:t>density</a:t>
            </a:r>
            <a:r>
              <a:rPr lang="en-US" sz="3200" dirty="0">
                <a:latin typeface="Gill Sans MT" panose="020B0502020104020203" pitchFamily="34" charset="77"/>
              </a:rPr>
              <a:t> of 1’s and 0’s between the </a:t>
            </a:r>
            <a:r>
              <a:rPr lang="en-US" sz="3200" dirty="0">
                <a:solidFill>
                  <a:srgbClr val="00B050"/>
                </a:solidFill>
                <a:latin typeface="Gill Sans MT" panose="020B0502020104020203" pitchFamily="34" charset="77"/>
              </a:rPr>
              <a:t>left half </a:t>
            </a:r>
            <a:r>
              <a:rPr lang="en-US" sz="3200" dirty="0">
                <a:latin typeface="Gill Sans MT" panose="020B0502020104020203" pitchFamily="34" charset="77"/>
              </a:rPr>
              <a:t>and the </a:t>
            </a:r>
            <a:r>
              <a:rPr lang="en-US" sz="3200" dirty="0">
                <a:solidFill>
                  <a:srgbClr val="00B050"/>
                </a:solidFill>
                <a:latin typeface="Gill Sans MT" panose="020B0502020104020203" pitchFamily="34" charset="77"/>
              </a:rPr>
              <a:t>right half </a:t>
            </a:r>
            <a:r>
              <a:rPr lang="en-US" sz="3200" dirty="0">
                <a:latin typeface="Gill Sans MT" panose="020B0502020104020203" pitchFamily="34" charset="77"/>
              </a:rPr>
              <a:t>of the data items. </a:t>
            </a:r>
          </a:p>
          <a:p>
            <a:pPr>
              <a:lnSpc>
                <a:spcPct val="90000"/>
              </a:lnSpc>
              <a:buFont typeface="Wingdings" pitchFamily="2" charset="2"/>
              <a:buChar char="ü"/>
            </a:pPr>
            <a:endParaRPr lang="en-US" dirty="0"/>
          </a:p>
        </p:txBody>
      </p:sp>
    </p:spTree>
    <p:extLst>
      <p:ext uri="{BB962C8B-B14F-4D97-AF65-F5344CB8AC3E}">
        <p14:creationId xmlns:p14="http://schemas.microsoft.com/office/powerpoint/2010/main" val="388373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A845A1-C5C6-EB0D-8101-3626A46CADF3}"/>
              </a:ext>
            </a:extLst>
          </p:cNvPr>
          <p:cNvSpPr>
            <a:spLocks noGrp="1"/>
          </p:cNvSpPr>
          <p:nvPr>
            <p:ph type="sldNum" sz="quarter" idx="12"/>
          </p:nvPr>
        </p:nvSpPr>
        <p:spPr/>
        <p:txBody>
          <a:bodyPr/>
          <a:lstStyle/>
          <a:p>
            <a:fld id="{CA914D5E-83D4-7E4C-ABA2-68309E7FC0BF}" type="slidenum">
              <a:rPr lang="en-US" smtClean="0"/>
              <a:t>34</a:t>
            </a:fld>
            <a:endParaRPr lang="en-US"/>
          </a:p>
        </p:txBody>
      </p:sp>
      <p:sp>
        <p:nvSpPr>
          <p:cNvPr id="7" name="TextBox 6">
            <a:extLst>
              <a:ext uri="{FF2B5EF4-FFF2-40B4-BE49-F238E27FC236}">
                <a16:creationId xmlns:a16="http://schemas.microsoft.com/office/drawing/2014/main" id="{2A6179F3-BBAA-6B7B-CAC8-CEECFC1FEFED}"/>
              </a:ext>
            </a:extLst>
          </p:cNvPr>
          <p:cNvSpPr txBox="1"/>
          <p:nvPr/>
        </p:nvSpPr>
        <p:spPr>
          <a:xfrm>
            <a:off x="4344418" y="4388029"/>
            <a:ext cx="3588892" cy="584775"/>
          </a:xfrm>
          <a:prstGeom prst="rect">
            <a:avLst/>
          </a:prstGeom>
          <a:noFill/>
          <a:ln>
            <a:solidFill>
              <a:schemeClr val="tx1"/>
            </a:solidFill>
          </a:ln>
        </p:spPr>
        <p:txBody>
          <a:bodyPr wrap="square" rtlCol="0">
            <a:spAutoFit/>
          </a:bodyPr>
          <a:lstStyle/>
          <a:p>
            <a:r>
              <a:rPr lang="en-US" sz="3200" dirty="0">
                <a:solidFill>
                  <a:schemeClr val="bg1">
                    <a:lumMod val="85000"/>
                  </a:schemeClr>
                </a:solidFill>
                <a:effectLst/>
                <a:latin typeface="Calibri" panose="020F0502020204030204" pitchFamily="34" charset="0"/>
              </a:rPr>
              <a:t>00</a:t>
            </a:r>
            <a:r>
              <a:rPr lang="en-US" sz="3200" dirty="0">
                <a:solidFill>
                  <a:schemeClr val="bg1">
                    <a:lumMod val="85000"/>
                  </a:schemeClr>
                </a:solidFill>
                <a:latin typeface="Calibri" panose="020F0502020204030204" pitchFamily="34" charset="0"/>
              </a:rPr>
              <a:t>0110</a:t>
            </a:r>
            <a:r>
              <a:rPr lang="en-US" sz="3200" dirty="0">
                <a:solidFill>
                  <a:schemeClr val="bg1">
                    <a:lumMod val="85000"/>
                  </a:schemeClr>
                </a:solidFill>
                <a:effectLst/>
                <a:latin typeface="Calibri" panose="020F0502020204030204" pitchFamily="34" charset="0"/>
              </a:rPr>
              <a:t>01</a:t>
            </a:r>
            <a:r>
              <a:rPr lang="en-US" sz="3200" dirty="0">
                <a:solidFill>
                  <a:srgbClr val="00B050"/>
                </a:solidFill>
                <a:effectLst/>
                <a:latin typeface="Calibri" panose="020F0502020204030204" pitchFamily="34" charset="0"/>
              </a:rPr>
              <a:t>111</a:t>
            </a:r>
            <a:r>
              <a:rPr lang="en-US" sz="3200" dirty="0">
                <a:effectLst/>
                <a:latin typeface="Calibri" panose="020F0502020204030204" pitchFamily="34" charset="0"/>
              </a:rPr>
              <a:t>0 </a:t>
            </a:r>
            <a:r>
              <a:rPr lang="en-US" sz="3200" dirty="0">
                <a:solidFill>
                  <a:srgbClr val="FF9300"/>
                </a:solidFill>
                <a:effectLst/>
                <a:latin typeface="Calibri" panose="020F0502020204030204" pitchFamily="34" charset="0"/>
              </a:rPr>
              <a:t>1</a:t>
            </a:r>
            <a:r>
              <a:rPr lang="en-US" sz="3200" dirty="0">
                <a:effectLst/>
                <a:latin typeface="Calibri" panose="020F0502020204030204" pitchFamily="34" charset="0"/>
              </a:rPr>
              <a:t>0</a:t>
            </a:r>
            <a:r>
              <a:rPr lang="en-US" sz="3200" dirty="0">
                <a:solidFill>
                  <a:srgbClr val="FF9300"/>
                </a:solidFill>
                <a:effectLst/>
                <a:latin typeface="Calibri" panose="020F0502020204030204" pitchFamily="34" charset="0"/>
              </a:rPr>
              <a:t>1</a:t>
            </a:r>
            <a:r>
              <a:rPr lang="en-US" sz="3200" dirty="0">
                <a:effectLst/>
                <a:latin typeface="Calibri" panose="020F0502020204030204" pitchFamily="34" charset="0"/>
              </a:rPr>
              <a:t>0</a:t>
            </a:r>
            <a:endParaRPr lang="en-US" sz="3200" dirty="0">
              <a:effectLst/>
            </a:endParaRPr>
          </a:p>
        </p:txBody>
      </p:sp>
      <p:sp>
        <p:nvSpPr>
          <p:cNvPr id="8" name="TextBox 7">
            <a:extLst>
              <a:ext uri="{FF2B5EF4-FFF2-40B4-BE49-F238E27FC236}">
                <a16:creationId xmlns:a16="http://schemas.microsoft.com/office/drawing/2014/main" id="{609ED2E8-EE2A-501F-512E-9F2201BA0E02}"/>
              </a:ext>
            </a:extLst>
          </p:cNvPr>
          <p:cNvSpPr txBox="1"/>
          <p:nvPr/>
        </p:nvSpPr>
        <p:spPr>
          <a:xfrm>
            <a:off x="375827" y="4388031"/>
            <a:ext cx="3588892" cy="584775"/>
          </a:xfrm>
          <a:prstGeom prst="rect">
            <a:avLst/>
          </a:prstGeom>
          <a:noFill/>
          <a:ln>
            <a:solidFill>
              <a:schemeClr val="tx1"/>
            </a:solidFill>
          </a:ln>
        </p:spPr>
        <p:txBody>
          <a:bodyPr wrap="square" rtlCol="0">
            <a:spAutoFit/>
          </a:bodyPr>
          <a:lstStyle/>
          <a:p>
            <a:r>
              <a:rPr lang="en-US" sz="3200" dirty="0">
                <a:solidFill>
                  <a:srgbClr val="00B050"/>
                </a:solidFill>
                <a:effectLst/>
                <a:latin typeface="Calibri" panose="020F0502020204030204" pitchFamily="34" charset="0"/>
              </a:rPr>
              <a:t>1111111</a:t>
            </a:r>
            <a:r>
              <a:rPr lang="en-US" sz="3200" dirty="0">
                <a:effectLst/>
                <a:latin typeface="Calibri" panose="020F0502020204030204" pitchFamily="34" charset="0"/>
              </a:rPr>
              <a:t>0 00</a:t>
            </a:r>
            <a:r>
              <a:rPr lang="en-US" sz="3200" dirty="0">
                <a:solidFill>
                  <a:srgbClr val="FF9300"/>
                </a:solidFill>
                <a:effectLst/>
                <a:latin typeface="Calibri" panose="020F0502020204030204" pitchFamily="34" charset="0"/>
              </a:rPr>
              <a:t>1</a:t>
            </a:r>
            <a:r>
              <a:rPr lang="en-US" sz="3200" dirty="0">
                <a:effectLst/>
                <a:latin typeface="Calibri" panose="020F0502020204030204" pitchFamily="34" charset="0"/>
              </a:rPr>
              <a:t>00000</a:t>
            </a:r>
            <a:endParaRPr lang="en-US" sz="3200" dirty="0">
              <a:effectLst/>
            </a:endParaRPr>
          </a:p>
        </p:txBody>
      </p:sp>
      <p:sp>
        <p:nvSpPr>
          <p:cNvPr id="9" name="TextBox 8">
            <a:extLst>
              <a:ext uri="{FF2B5EF4-FFF2-40B4-BE49-F238E27FC236}">
                <a16:creationId xmlns:a16="http://schemas.microsoft.com/office/drawing/2014/main" id="{445FEC25-B783-5156-6BD8-60FEE24C9E5D}"/>
              </a:ext>
            </a:extLst>
          </p:cNvPr>
          <p:cNvSpPr txBox="1"/>
          <p:nvPr/>
        </p:nvSpPr>
        <p:spPr>
          <a:xfrm>
            <a:off x="8313009" y="4388029"/>
            <a:ext cx="3588892" cy="584775"/>
          </a:xfrm>
          <a:prstGeom prst="rect">
            <a:avLst/>
          </a:prstGeom>
          <a:noFill/>
          <a:ln>
            <a:solidFill>
              <a:schemeClr val="tx1"/>
            </a:solidFill>
          </a:ln>
        </p:spPr>
        <p:txBody>
          <a:bodyPr wrap="square" rtlCol="0">
            <a:spAutoFit/>
          </a:bodyPr>
          <a:lstStyle/>
          <a:p>
            <a:r>
              <a:rPr lang="en-US" sz="3200" dirty="0">
                <a:solidFill>
                  <a:schemeClr val="bg1">
                    <a:lumMod val="85000"/>
                  </a:schemeClr>
                </a:solidFill>
                <a:effectLst/>
                <a:latin typeface="Calibri" panose="020F0502020204030204" pitchFamily="34" charset="0"/>
              </a:rPr>
              <a:t>0</a:t>
            </a:r>
            <a:r>
              <a:rPr lang="en-US" sz="3200" dirty="0">
                <a:solidFill>
                  <a:schemeClr val="bg1">
                    <a:lumMod val="85000"/>
                  </a:schemeClr>
                </a:solidFill>
                <a:latin typeface="Calibri" panose="020F0502020204030204" pitchFamily="34" charset="0"/>
              </a:rPr>
              <a:t>01010</a:t>
            </a:r>
            <a:r>
              <a:rPr lang="en-US" sz="3200" dirty="0">
                <a:solidFill>
                  <a:schemeClr val="bg1">
                    <a:lumMod val="85000"/>
                  </a:schemeClr>
                </a:solidFill>
                <a:effectLst/>
                <a:latin typeface="Calibri" panose="020F0502020204030204" pitchFamily="34" charset="0"/>
              </a:rPr>
              <a:t>00</a:t>
            </a:r>
            <a:r>
              <a:rPr lang="en-US" sz="3200" dirty="0">
                <a:solidFill>
                  <a:srgbClr val="00B050"/>
                </a:solidFill>
                <a:effectLst/>
                <a:latin typeface="Calibri" panose="020F0502020204030204" pitchFamily="34" charset="0"/>
              </a:rPr>
              <a:t>11</a:t>
            </a:r>
            <a:r>
              <a:rPr lang="en-US" sz="3200" dirty="0">
                <a:effectLst/>
                <a:latin typeface="Calibri" panose="020F0502020204030204" pitchFamily="34" charset="0"/>
              </a:rPr>
              <a:t>00 </a:t>
            </a:r>
            <a:r>
              <a:rPr lang="en-US" sz="3200" dirty="0">
                <a:solidFill>
                  <a:srgbClr val="FF9300"/>
                </a:solidFill>
                <a:effectLst/>
                <a:latin typeface="Calibri" panose="020F0502020204030204" pitchFamily="34" charset="0"/>
              </a:rPr>
              <a:t>111</a:t>
            </a:r>
            <a:r>
              <a:rPr lang="en-US" sz="3200" dirty="0">
                <a:effectLst/>
                <a:latin typeface="Calibri" panose="020F0502020204030204" pitchFamily="34" charset="0"/>
              </a:rPr>
              <a:t>0</a:t>
            </a:r>
            <a:endParaRPr lang="en-US" sz="3200" dirty="0">
              <a:effectLst/>
            </a:endParaRPr>
          </a:p>
        </p:txBody>
      </p:sp>
      <p:cxnSp>
        <p:nvCxnSpPr>
          <p:cNvPr id="11" name="Straight Connector 10">
            <a:extLst>
              <a:ext uri="{FF2B5EF4-FFF2-40B4-BE49-F238E27FC236}">
                <a16:creationId xmlns:a16="http://schemas.microsoft.com/office/drawing/2014/main" id="{9D47C672-3B81-DB34-97D5-D4EEB5C4A126}"/>
              </a:ext>
            </a:extLst>
          </p:cNvPr>
          <p:cNvCxnSpPr/>
          <p:nvPr/>
        </p:nvCxnSpPr>
        <p:spPr>
          <a:xfrm>
            <a:off x="2153129" y="4073199"/>
            <a:ext cx="0" cy="1214437"/>
          </a:xfrm>
          <a:prstGeom prst="line">
            <a:avLst/>
          </a:prstGeom>
          <a:ln w="38100">
            <a:solidFill>
              <a:srgbClr val="FF26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758AB72-42E5-9DA8-30EF-44489209DB24}"/>
              </a:ext>
            </a:extLst>
          </p:cNvPr>
          <p:cNvCxnSpPr>
            <a:cxnSpLocks/>
          </p:cNvCxnSpPr>
          <p:nvPr/>
        </p:nvCxnSpPr>
        <p:spPr>
          <a:xfrm>
            <a:off x="6954981" y="4300795"/>
            <a:ext cx="0" cy="873304"/>
          </a:xfrm>
          <a:prstGeom prst="line">
            <a:avLst/>
          </a:prstGeom>
          <a:ln w="38100">
            <a:solidFill>
              <a:srgbClr val="FF26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C73848-2515-E9C1-1927-59AFBA5E7B7D}"/>
              </a:ext>
            </a:extLst>
          </p:cNvPr>
          <p:cNvCxnSpPr>
            <a:cxnSpLocks/>
          </p:cNvCxnSpPr>
          <p:nvPr/>
        </p:nvCxnSpPr>
        <p:spPr>
          <a:xfrm>
            <a:off x="10911017" y="4300795"/>
            <a:ext cx="0" cy="880063"/>
          </a:xfrm>
          <a:prstGeom prst="line">
            <a:avLst/>
          </a:prstGeom>
          <a:ln w="38100">
            <a:solidFill>
              <a:srgbClr val="FF2600"/>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FD352E5-E0CA-135B-DD35-76659B5CC278}"/>
              </a:ext>
            </a:extLst>
          </p:cNvPr>
          <p:cNvSpPr txBox="1"/>
          <p:nvPr/>
        </p:nvSpPr>
        <p:spPr>
          <a:xfrm>
            <a:off x="1567342" y="3514726"/>
            <a:ext cx="1485900" cy="584775"/>
          </a:xfrm>
          <a:prstGeom prst="rect">
            <a:avLst/>
          </a:prstGeom>
          <a:noFill/>
        </p:spPr>
        <p:txBody>
          <a:bodyPr wrap="square" rtlCol="0">
            <a:spAutoFit/>
          </a:bodyPr>
          <a:lstStyle/>
          <a:p>
            <a:pPr algn="ctr"/>
            <a:r>
              <a:rPr lang="en-US" sz="3200" dirty="0">
                <a:latin typeface="Gill Sans MT" panose="020B0502020104020203" pitchFamily="34" charset="77"/>
              </a:rPr>
              <a:t>data 1</a:t>
            </a:r>
          </a:p>
        </p:txBody>
      </p:sp>
      <p:sp>
        <p:nvSpPr>
          <p:cNvPr id="15" name="TextBox 14">
            <a:extLst>
              <a:ext uri="{FF2B5EF4-FFF2-40B4-BE49-F238E27FC236}">
                <a16:creationId xmlns:a16="http://schemas.microsoft.com/office/drawing/2014/main" id="{1ED481E9-5DE9-A4D8-461C-1A132267898A}"/>
              </a:ext>
            </a:extLst>
          </p:cNvPr>
          <p:cNvSpPr txBox="1"/>
          <p:nvPr/>
        </p:nvSpPr>
        <p:spPr>
          <a:xfrm>
            <a:off x="5353050" y="3514725"/>
            <a:ext cx="1485900" cy="584775"/>
          </a:xfrm>
          <a:prstGeom prst="rect">
            <a:avLst/>
          </a:prstGeom>
          <a:noFill/>
        </p:spPr>
        <p:txBody>
          <a:bodyPr wrap="square" rtlCol="0">
            <a:spAutoFit/>
          </a:bodyPr>
          <a:lstStyle/>
          <a:p>
            <a:pPr algn="ctr"/>
            <a:r>
              <a:rPr lang="en-US" sz="3200" dirty="0">
                <a:latin typeface="Gill Sans MT" panose="020B0502020104020203" pitchFamily="34" charset="77"/>
              </a:rPr>
              <a:t>data 2</a:t>
            </a:r>
          </a:p>
        </p:txBody>
      </p:sp>
      <p:sp>
        <p:nvSpPr>
          <p:cNvPr id="16" name="TextBox 15">
            <a:extLst>
              <a:ext uri="{FF2B5EF4-FFF2-40B4-BE49-F238E27FC236}">
                <a16:creationId xmlns:a16="http://schemas.microsoft.com/office/drawing/2014/main" id="{DF9EB428-200D-84F8-8816-ADC2E1DED9DE}"/>
              </a:ext>
            </a:extLst>
          </p:cNvPr>
          <p:cNvSpPr txBox="1"/>
          <p:nvPr/>
        </p:nvSpPr>
        <p:spPr>
          <a:xfrm>
            <a:off x="9364505" y="3514725"/>
            <a:ext cx="1485900" cy="584775"/>
          </a:xfrm>
          <a:prstGeom prst="rect">
            <a:avLst/>
          </a:prstGeom>
          <a:noFill/>
        </p:spPr>
        <p:txBody>
          <a:bodyPr wrap="square" rtlCol="0">
            <a:spAutoFit/>
          </a:bodyPr>
          <a:lstStyle/>
          <a:p>
            <a:pPr algn="ctr"/>
            <a:r>
              <a:rPr lang="en-US" sz="3200" dirty="0">
                <a:latin typeface="Gill Sans MT" panose="020B0502020104020203" pitchFamily="34" charset="77"/>
              </a:rPr>
              <a:t>data 3</a:t>
            </a:r>
          </a:p>
        </p:txBody>
      </p:sp>
      <p:sp>
        <p:nvSpPr>
          <p:cNvPr id="17" name="TextBox 16">
            <a:extLst>
              <a:ext uri="{FF2B5EF4-FFF2-40B4-BE49-F238E27FC236}">
                <a16:creationId xmlns:a16="http://schemas.microsoft.com/office/drawing/2014/main" id="{21E45FD9-8FB9-29C1-1F59-D9EB6F9846D6}"/>
              </a:ext>
            </a:extLst>
          </p:cNvPr>
          <p:cNvSpPr txBox="1"/>
          <p:nvPr/>
        </p:nvSpPr>
        <p:spPr>
          <a:xfrm>
            <a:off x="604425" y="5737438"/>
            <a:ext cx="2896014" cy="584775"/>
          </a:xfrm>
          <a:prstGeom prst="rect">
            <a:avLst/>
          </a:prstGeom>
          <a:noFill/>
        </p:spPr>
        <p:txBody>
          <a:bodyPr wrap="square" rtlCol="0">
            <a:spAutoFit/>
          </a:bodyPr>
          <a:lstStyle/>
          <a:p>
            <a:pPr algn="ctr"/>
            <a:r>
              <a:rPr lang="en-US" sz="3200" dirty="0">
                <a:latin typeface="Gill Sans MT" panose="020B0502020104020203" pitchFamily="34" charset="77"/>
              </a:rPr>
              <a:t>Diff = </a:t>
            </a:r>
            <a:r>
              <a:rPr lang="en-US" sz="3200" dirty="0">
                <a:solidFill>
                  <a:srgbClr val="FF9300"/>
                </a:solidFill>
                <a:latin typeface="Gill Sans MT" panose="020B0502020104020203" pitchFamily="34" charset="77"/>
              </a:rPr>
              <a:t>1</a:t>
            </a:r>
            <a:r>
              <a:rPr lang="en-US" sz="3200" dirty="0">
                <a:latin typeface="Gill Sans MT" panose="020B0502020104020203" pitchFamily="34" charset="77"/>
              </a:rPr>
              <a:t> – </a:t>
            </a:r>
            <a:r>
              <a:rPr lang="en-US" sz="3200" dirty="0">
                <a:solidFill>
                  <a:srgbClr val="00B050"/>
                </a:solidFill>
                <a:latin typeface="Gill Sans MT" panose="020B0502020104020203" pitchFamily="34" charset="77"/>
              </a:rPr>
              <a:t>7</a:t>
            </a:r>
            <a:r>
              <a:rPr lang="en-US" sz="3200" dirty="0">
                <a:latin typeface="Gill Sans MT" panose="020B0502020104020203" pitchFamily="34" charset="77"/>
              </a:rPr>
              <a:t> = -6 </a:t>
            </a:r>
          </a:p>
        </p:txBody>
      </p:sp>
      <p:sp>
        <p:nvSpPr>
          <p:cNvPr id="18" name="TextBox 17">
            <a:extLst>
              <a:ext uri="{FF2B5EF4-FFF2-40B4-BE49-F238E27FC236}">
                <a16:creationId xmlns:a16="http://schemas.microsoft.com/office/drawing/2014/main" id="{15B17DDD-8DAE-F11F-A503-5A490FCA695C}"/>
              </a:ext>
            </a:extLst>
          </p:cNvPr>
          <p:cNvSpPr txBox="1"/>
          <p:nvPr/>
        </p:nvSpPr>
        <p:spPr>
          <a:xfrm>
            <a:off x="4647993" y="5737438"/>
            <a:ext cx="2896014" cy="584775"/>
          </a:xfrm>
          <a:prstGeom prst="rect">
            <a:avLst/>
          </a:prstGeom>
          <a:noFill/>
        </p:spPr>
        <p:txBody>
          <a:bodyPr wrap="square" rtlCol="0">
            <a:spAutoFit/>
          </a:bodyPr>
          <a:lstStyle/>
          <a:p>
            <a:pPr algn="ctr"/>
            <a:r>
              <a:rPr lang="en-US" sz="3200" dirty="0">
                <a:latin typeface="Gill Sans MT" panose="020B0502020104020203" pitchFamily="34" charset="77"/>
              </a:rPr>
              <a:t>Diff = </a:t>
            </a:r>
            <a:r>
              <a:rPr lang="en-US" sz="3200" dirty="0">
                <a:solidFill>
                  <a:srgbClr val="FF9300"/>
                </a:solidFill>
                <a:latin typeface="Gill Sans MT" panose="020B0502020104020203" pitchFamily="34" charset="77"/>
              </a:rPr>
              <a:t>2</a:t>
            </a:r>
            <a:r>
              <a:rPr lang="en-US" sz="3200" dirty="0">
                <a:latin typeface="Gill Sans MT" panose="020B0502020104020203" pitchFamily="34" charset="77"/>
              </a:rPr>
              <a:t> – </a:t>
            </a:r>
            <a:r>
              <a:rPr lang="en-US" sz="3200" dirty="0">
                <a:solidFill>
                  <a:srgbClr val="00B050"/>
                </a:solidFill>
                <a:latin typeface="Gill Sans MT" panose="020B0502020104020203" pitchFamily="34" charset="77"/>
              </a:rPr>
              <a:t>3</a:t>
            </a:r>
            <a:r>
              <a:rPr lang="en-US" sz="3200" dirty="0">
                <a:latin typeface="Gill Sans MT" panose="020B0502020104020203" pitchFamily="34" charset="77"/>
              </a:rPr>
              <a:t> = -1</a:t>
            </a:r>
          </a:p>
        </p:txBody>
      </p:sp>
      <p:sp>
        <p:nvSpPr>
          <p:cNvPr id="19" name="TextBox 18">
            <a:extLst>
              <a:ext uri="{FF2B5EF4-FFF2-40B4-BE49-F238E27FC236}">
                <a16:creationId xmlns:a16="http://schemas.microsoft.com/office/drawing/2014/main" id="{B2EA4F0C-67F4-90C5-C568-71040D087191}"/>
              </a:ext>
            </a:extLst>
          </p:cNvPr>
          <p:cNvSpPr txBox="1"/>
          <p:nvPr/>
        </p:nvSpPr>
        <p:spPr>
          <a:xfrm>
            <a:off x="8691561" y="5737438"/>
            <a:ext cx="2896014" cy="584775"/>
          </a:xfrm>
          <a:prstGeom prst="rect">
            <a:avLst/>
          </a:prstGeom>
          <a:noFill/>
        </p:spPr>
        <p:txBody>
          <a:bodyPr wrap="square" rtlCol="0">
            <a:spAutoFit/>
          </a:bodyPr>
          <a:lstStyle/>
          <a:p>
            <a:pPr algn="ctr"/>
            <a:r>
              <a:rPr lang="en-US" sz="3200" dirty="0">
                <a:latin typeface="Gill Sans MT" panose="020B0502020104020203" pitchFamily="34" charset="77"/>
              </a:rPr>
              <a:t>Diff = </a:t>
            </a:r>
            <a:r>
              <a:rPr lang="en-US" sz="3200" dirty="0">
                <a:solidFill>
                  <a:srgbClr val="FF9300"/>
                </a:solidFill>
                <a:latin typeface="Gill Sans MT" panose="020B0502020104020203" pitchFamily="34" charset="77"/>
              </a:rPr>
              <a:t>3</a:t>
            </a:r>
            <a:r>
              <a:rPr lang="en-US" sz="3200" dirty="0">
                <a:latin typeface="Gill Sans MT" panose="020B0502020104020203" pitchFamily="34" charset="77"/>
              </a:rPr>
              <a:t> – </a:t>
            </a:r>
            <a:r>
              <a:rPr lang="en-US" sz="3200" dirty="0">
                <a:solidFill>
                  <a:srgbClr val="00B050"/>
                </a:solidFill>
                <a:latin typeface="Gill Sans MT" panose="020B0502020104020203" pitchFamily="34" charset="77"/>
              </a:rPr>
              <a:t>2</a:t>
            </a:r>
            <a:r>
              <a:rPr lang="en-US" sz="3200" dirty="0">
                <a:latin typeface="Gill Sans MT" panose="020B0502020104020203" pitchFamily="34" charset="77"/>
              </a:rPr>
              <a:t> = 1 </a:t>
            </a:r>
          </a:p>
        </p:txBody>
      </p:sp>
      <p:sp>
        <p:nvSpPr>
          <p:cNvPr id="23" name="TextBox 22">
            <a:extLst>
              <a:ext uri="{FF2B5EF4-FFF2-40B4-BE49-F238E27FC236}">
                <a16:creationId xmlns:a16="http://schemas.microsoft.com/office/drawing/2014/main" id="{5460C364-8835-8FFA-C4DD-CB3C7FE38A57}"/>
              </a:ext>
            </a:extLst>
          </p:cNvPr>
          <p:cNvSpPr txBox="1"/>
          <p:nvPr/>
        </p:nvSpPr>
        <p:spPr>
          <a:xfrm>
            <a:off x="1032311" y="5174099"/>
            <a:ext cx="447190" cy="584775"/>
          </a:xfrm>
          <a:prstGeom prst="rect">
            <a:avLst/>
          </a:prstGeom>
          <a:noFill/>
        </p:spPr>
        <p:txBody>
          <a:bodyPr wrap="square" rtlCol="0">
            <a:spAutoFit/>
          </a:bodyPr>
          <a:lstStyle/>
          <a:p>
            <a:pPr algn="ctr"/>
            <a:r>
              <a:rPr lang="en-US" sz="3200" dirty="0">
                <a:solidFill>
                  <a:srgbClr val="00B050"/>
                </a:solidFill>
                <a:latin typeface="Gill Sans MT" panose="020B0502020104020203" pitchFamily="34" charset="77"/>
                <a:cs typeface="Arial" panose="020B0604020202020204" pitchFamily="34" charset="0"/>
              </a:rPr>
              <a:t>7</a:t>
            </a:r>
            <a:endParaRPr lang="en-US" sz="3200" dirty="0">
              <a:solidFill>
                <a:srgbClr val="00B050"/>
              </a:solidFill>
              <a:latin typeface="Gill Sans MT" panose="020B0502020104020203" pitchFamily="34" charset="77"/>
            </a:endParaRPr>
          </a:p>
        </p:txBody>
      </p:sp>
      <p:sp>
        <p:nvSpPr>
          <p:cNvPr id="24" name="TextBox 23">
            <a:extLst>
              <a:ext uri="{FF2B5EF4-FFF2-40B4-BE49-F238E27FC236}">
                <a16:creationId xmlns:a16="http://schemas.microsoft.com/office/drawing/2014/main" id="{CC20D83D-1EDC-F5BA-C050-DE58B0A8F43F}"/>
              </a:ext>
            </a:extLst>
          </p:cNvPr>
          <p:cNvSpPr txBox="1"/>
          <p:nvPr/>
        </p:nvSpPr>
        <p:spPr>
          <a:xfrm>
            <a:off x="2826757" y="5174099"/>
            <a:ext cx="447190" cy="584775"/>
          </a:xfrm>
          <a:prstGeom prst="rect">
            <a:avLst/>
          </a:prstGeom>
          <a:noFill/>
        </p:spPr>
        <p:txBody>
          <a:bodyPr wrap="square" rtlCol="0">
            <a:spAutoFit/>
          </a:bodyPr>
          <a:lstStyle/>
          <a:p>
            <a:pPr algn="ctr"/>
            <a:r>
              <a:rPr lang="en-US" sz="3200" dirty="0">
                <a:solidFill>
                  <a:srgbClr val="FF9300"/>
                </a:solidFill>
                <a:latin typeface="Gill Sans MT" panose="020B0502020104020203" pitchFamily="34" charset="77"/>
                <a:cs typeface="Arial" panose="020B0604020202020204" pitchFamily="34" charset="0"/>
              </a:rPr>
              <a:t>1</a:t>
            </a:r>
            <a:endParaRPr lang="en-US" sz="3200" dirty="0">
              <a:solidFill>
                <a:srgbClr val="FF9300"/>
              </a:solidFill>
              <a:latin typeface="Gill Sans MT" panose="020B0502020104020203" pitchFamily="34" charset="77"/>
            </a:endParaRPr>
          </a:p>
        </p:txBody>
      </p:sp>
      <p:sp>
        <p:nvSpPr>
          <p:cNvPr id="25" name="TextBox 24">
            <a:extLst>
              <a:ext uri="{FF2B5EF4-FFF2-40B4-BE49-F238E27FC236}">
                <a16:creationId xmlns:a16="http://schemas.microsoft.com/office/drawing/2014/main" id="{419C1AE1-D891-3F99-D275-D87F61A0160F}"/>
              </a:ext>
            </a:extLst>
          </p:cNvPr>
          <p:cNvSpPr txBox="1"/>
          <p:nvPr/>
        </p:nvSpPr>
        <p:spPr>
          <a:xfrm>
            <a:off x="6251654" y="5134252"/>
            <a:ext cx="447190" cy="584775"/>
          </a:xfrm>
          <a:prstGeom prst="rect">
            <a:avLst/>
          </a:prstGeom>
          <a:noFill/>
        </p:spPr>
        <p:txBody>
          <a:bodyPr wrap="square" rtlCol="0">
            <a:spAutoFit/>
          </a:bodyPr>
          <a:lstStyle/>
          <a:p>
            <a:pPr algn="ctr"/>
            <a:r>
              <a:rPr lang="en-US" sz="3200" dirty="0">
                <a:solidFill>
                  <a:srgbClr val="00B050"/>
                </a:solidFill>
                <a:latin typeface="Gill Sans MT" panose="020B0502020104020203" pitchFamily="34" charset="77"/>
                <a:cs typeface="Arial" panose="020B0604020202020204" pitchFamily="34" charset="0"/>
              </a:rPr>
              <a:t>3</a:t>
            </a:r>
            <a:endParaRPr lang="en-US" sz="3200" dirty="0">
              <a:solidFill>
                <a:srgbClr val="00B050"/>
              </a:solidFill>
              <a:latin typeface="Gill Sans MT" panose="020B0502020104020203" pitchFamily="34" charset="77"/>
            </a:endParaRPr>
          </a:p>
        </p:txBody>
      </p:sp>
      <p:sp>
        <p:nvSpPr>
          <p:cNvPr id="26" name="TextBox 25">
            <a:extLst>
              <a:ext uri="{FF2B5EF4-FFF2-40B4-BE49-F238E27FC236}">
                <a16:creationId xmlns:a16="http://schemas.microsoft.com/office/drawing/2014/main" id="{D7DEE935-96AF-54E7-7A73-1149F270E4A0}"/>
              </a:ext>
            </a:extLst>
          </p:cNvPr>
          <p:cNvSpPr txBox="1"/>
          <p:nvPr/>
        </p:nvSpPr>
        <p:spPr>
          <a:xfrm>
            <a:off x="7276755" y="5143457"/>
            <a:ext cx="447190" cy="584775"/>
          </a:xfrm>
          <a:prstGeom prst="rect">
            <a:avLst/>
          </a:prstGeom>
          <a:noFill/>
        </p:spPr>
        <p:txBody>
          <a:bodyPr wrap="square" rtlCol="0">
            <a:spAutoFit/>
          </a:bodyPr>
          <a:lstStyle/>
          <a:p>
            <a:pPr algn="ctr"/>
            <a:r>
              <a:rPr lang="en-US" sz="3200" dirty="0">
                <a:solidFill>
                  <a:srgbClr val="FF9300"/>
                </a:solidFill>
                <a:latin typeface="Gill Sans MT" panose="020B0502020104020203" pitchFamily="34" charset="77"/>
                <a:cs typeface="Arial" panose="020B0604020202020204" pitchFamily="34" charset="0"/>
              </a:rPr>
              <a:t>2</a:t>
            </a:r>
            <a:endParaRPr lang="en-US" sz="3200" dirty="0">
              <a:solidFill>
                <a:srgbClr val="FF9300"/>
              </a:solidFill>
              <a:latin typeface="Gill Sans MT" panose="020B0502020104020203" pitchFamily="34" charset="77"/>
            </a:endParaRPr>
          </a:p>
        </p:txBody>
      </p:sp>
      <p:sp>
        <p:nvSpPr>
          <p:cNvPr id="27" name="TextBox 26">
            <a:extLst>
              <a:ext uri="{FF2B5EF4-FFF2-40B4-BE49-F238E27FC236}">
                <a16:creationId xmlns:a16="http://schemas.microsoft.com/office/drawing/2014/main" id="{518AD355-4F67-CD13-3089-4C78A0B2E55B}"/>
              </a:ext>
            </a:extLst>
          </p:cNvPr>
          <p:cNvSpPr txBox="1"/>
          <p:nvPr/>
        </p:nvSpPr>
        <p:spPr>
          <a:xfrm>
            <a:off x="10236939" y="5006941"/>
            <a:ext cx="447190" cy="584775"/>
          </a:xfrm>
          <a:prstGeom prst="rect">
            <a:avLst/>
          </a:prstGeom>
          <a:noFill/>
        </p:spPr>
        <p:txBody>
          <a:bodyPr wrap="square" rtlCol="0">
            <a:spAutoFit/>
          </a:bodyPr>
          <a:lstStyle/>
          <a:p>
            <a:pPr algn="ctr"/>
            <a:r>
              <a:rPr lang="en-US" sz="3200" dirty="0">
                <a:solidFill>
                  <a:srgbClr val="00B050"/>
                </a:solidFill>
                <a:latin typeface="Gill Sans MT" panose="020B0502020104020203" pitchFamily="34" charset="77"/>
                <a:cs typeface="Arial" panose="020B0604020202020204" pitchFamily="34" charset="0"/>
              </a:rPr>
              <a:t>2</a:t>
            </a:r>
            <a:endParaRPr lang="en-US" sz="3200" dirty="0">
              <a:solidFill>
                <a:srgbClr val="00B050"/>
              </a:solidFill>
              <a:latin typeface="Gill Sans MT" panose="020B0502020104020203" pitchFamily="34" charset="77"/>
            </a:endParaRPr>
          </a:p>
        </p:txBody>
      </p:sp>
      <p:sp>
        <p:nvSpPr>
          <p:cNvPr id="28" name="TextBox 27">
            <a:extLst>
              <a:ext uri="{FF2B5EF4-FFF2-40B4-BE49-F238E27FC236}">
                <a16:creationId xmlns:a16="http://schemas.microsoft.com/office/drawing/2014/main" id="{CEA7DF25-4A36-4044-3E03-B58EEA10BB10}"/>
              </a:ext>
            </a:extLst>
          </p:cNvPr>
          <p:cNvSpPr txBox="1"/>
          <p:nvPr/>
        </p:nvSpPr>
        <p:spPr>
          <a:xfrm>
            <a:off x="11115703" y="5006941"/>
            <a:ext cx="447190" cy="584775"/>
          </a:xfrm>
          <a:prstGeom prst="rect">
            <a:avLst/>
          </a:prstGeom>
          <a:noFill/>
        </p:spPr>
        <p:txBody>
          <a:bodyPr wrap="square" rtlCol="0">
            <a:spAutoFit/>
          </a:bodyPr>
          <a:lstStyle/>
          <a:p>
            <a:pPr algn="ctr"/>
            <a:r>
              <a:rPr lang="en-US" sz="3200" dirty="0">
                <a:solidFill>
                  <a:srgbClr val="FF9300"/>
                </a:solidFill>
                <a:latin typeface="Gill Sans MT" panose="020B0502020104020203" pitchFamily="34" charset="77"/>
                <a:cs typeface="Arial" panose="020B0604020202020204" pitchFamily="34" charset="0"/>
              </a:rPr>
              <a:t>3</a:t>
            </a:r>
            <a:endParaRPr lang="en-US" sz="3200" dirty="0">
              <a:solidFill>
                <a:srgbClr val="FF9300"/>
              </a:solidFill>
              <a:latin typeface="Gill Sans MT" panose="020B0502020104020203" pitchFamily="34" charset="77"/>
            </a:endParaRPr>
          </a:p>
        </p:txBody>
      </p:sp>
      <p:sp>
        <p:nvSpPr>
          <p:cNvPr id="29" name="Title 1">
            <a:extLst>
              <a:ext uri="{FF2B5EF4-FFF2-40B4-BE49-F238E27FC236}">
                <a16:creationId xmlns:a16="http://schemas.microsoft.com/office/drawing/2014/main" id="{01D37F83-FBA4-7472-BF25-7CF9AF1C49AB}"/>
              </a:ext>
            </a:extLst>
          </p:cNvPr>
          <p:cNvSpPr>
            <a:spLocks noGrp="1"/>
          </p:cNvSpPr>
          <p:nvPr>
            <p:ph type="title"/>
          </p:nvPr>
        </p:nvSpPr>
        <p:spPr>
          <a:xfrm>
            <a:off x="838200" y="365125"/>
            <a:ext cx="10515600" cy="1325563"/>
          </a:xfrm>
        </p:spPr>
        <p:txBody>
          <a:bodyPr>
            <a:normAutofit/>
          </a:bodyPr>
          <a:lstStyle/>
          <a:p>
            <a:r>
              <a:rPr lang="en-US" sz="4000" dirty="0">
                <a:latin typeface="Gill Sans MT" panose="020B0502020104020203" pitchFamily="34" charset="77"/>
              </a:rPr>
              <a:t>Hamming Tree: Key Idea</a:t>
            </a:r>
          </a:p>
        </p:txBody>
      </p:sp>
      <p:sp>
        <p:nvSpPr>
          <p:cNvPr id="2" name="TextBox 1">
            <a:extLst>
              <a:ext uri="{FF2B5EF4-FFF2-40B4-BE49-F238E27FC236}">
                <a16:creationId xmlns:a16="http://schemas.microsoft.com/office/drawing/2014/main" id="{2292FBFE-677E-D5A4-DB33-51C084B99684}"/>
              </a:ext>
            </a:extLst>
          </p:cNvPr>
          <p:cNvSpPr txBox="1"/>
          <p:nvPr/>
        </p:nvSpPr>
        <p:spPr>
          <a:xfrm>
            <a:off x="3903879" y="3394364"/>
            <a:ext cx="447161" cy="830997"/>
          </a:xfrm>
          <a:prstGeom prst="rect">
            <a:avLst/>
          </a:prstGeom>
          <a:noFill/>
        </p:spPr>
        <p:txBody>
          <a:bodyPr wrap="square" rtlCol="0">
            <a:spAutoFit/>
          </a:bodyPr>
          <a:lstStyle/>
          <a:p>
            <a:r>
              <a:rPr lang="en-US" sz="4800" dirty="0">
                <a:ln w="0"/>
                <a:effectLst>
                  <a:outerShdw blurRad="38100" dist="19050" dir="2700000" algn="tl" rotWithShape="0">
                    <a:schemeClr val="dk1">
                      <a:alpha val="40000"/>
                    </a:schemeClr>
                  </a:outerShdw>
                </a:effectLst>
                <a:latin typeface="Helvetica" pitchFamily="2" charset="0"/>
                <a:cs typeface="Times New Roman" panose="02020603050405020304" pitchFamily="18" charset="0"/>
              </a:rPr>
              <a:t>&lt;</a:t>
            </a:r>
            <a:endParaRPr lang="en-US" sz="4800" dirty="0">
              <a:ln w="22225">
                <a:solidFill>
                  <a:schemeClr val="accent2"/>
                </a:solidFill>
                <a:prstDash val="solid"/>
              </a:ln>
              <a:effectLst>
                <a:glow rad="101600">
                  <a:schemeClr val="accent1">
                    <a:satMod val="175000"/>
                    <a:alpha val="40000"/>
                  </a:schemeClr>
                </a:glow>
              </a:effectLst>
              <a:latin typeface="Helvetica" pitchFamily="2" charset="0"/>
              <a:cs typeface="Times New Roman" panose="02020603050405020304" pitchFamily="18" charset="0"/>
            </a:endParaRPr>
          </a:p>
        </p:txBody>
      </p:sp>
      <p:sp>
        <p:nvSpPr>
          <p:cNvPr id="3" name="TextBox 2">
            <a:extLst>
              <a:ext uri="{FF2B5EF4-FFF2-40B4-BE49-F238E27FC236}">
                <a16:creationId xmlns:a16="http://schemas.microsoft.com/office/drawing/2014/main" id="{7EA92227-5BA8-BA78-B429-630F47E6FCD1}"/>
              </a:ext>
            </a:extLst>
          </p:cNvPr>
          <p:cNvSpPr txBox="1"/>
          <p:nvPr/>
        </p:nvSpPr>
        <p:spPr>
          <a:xfrm>
            <a:off x="7878147" y="3379411"/>
            <a:ext cx="447161" cy="830997"/>
          </a:xfrm>
          <a:prstGeom prst="rect">
            <a:avLst/>
          </a:prstGeom>
          <a:noFill/>
        </p:spPr>
        <p:txBody>
          <a:bodyPr wrap="square" rtlCol="0">
            <a:spAutoFit/>
          </a:bodyPr>
          <a:lstStyle/>
          <a:p>
            <a:r>
              <a:rPr lang="en-US" sz="4800" dirty="0">
                <a:ln w="0"/>
                <a:effectLst>
                  <a:outerShdw blurRad="38100" dist="19050" dir="2700000" algn="tl" rotWithShape="0">
                    <a:schemeClr val="dk1">
                      <a:alpha val="40000"/>
                    </a:schemeClr>
                  </a:outerShdw>
                </a:effectLst>
                <a:latin typeface="Helvetica" pitchFamily="2" charset="0"/>
                <a:cs typeface="Times New Roman" panose="02020603050405020304" pitchFamily="18" charset="0"/>
              </a:rPr>
              <a:t>&lt;</a:t>
            </a:r>
            <a:endParaRPr lang="en-US" sz="4800" dirty="0">
              <a:ln w="22225">
                <a:solidFill>
                  <a:schemeClr val="accent2"/>
                </a:solidFill>
                <a:prstDash val="solid"/>
              </a:ln>
              <a:effectLst>
                <a:glow rad="101600">
                  <a:schemeClr val="accent1">
                    <a:satMod val="175000"/>
                    <a:alpha val="40000"/>
                  </a:schemeClr>
                </a:glow>
              </a:effectLst>
              <a:latin typeface="Helvetica" pitchFamily="2"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2FCCC7C4-5D1B-C6AB-E0CA-000A36DF9D7C}"/>
              </a:ext>
            </a:extLst>
          </p:cNvPr>
          <p:cNvSpPr>
            <a:spLocks noGrp="1"/>
          </p:cNvSpPr>
          <p:nvPr>
            <p:ph idx="1"/>
          </p:nvPr>
        </p:nvSpPr>
        <p:spPr>
          <a:xfrm>
            <a:off x="838200" y="1610518"/>
            <a:ext cx="10515600" cy="1906101"/>
          </a:xfrm>
        </p:spPr>
        <p:txBody>
          <a:bodyPr>
            <a:normAutofit/>
          </a:bodyPr>
          <a:lstStyle/>
          <a:p>
            <a:pPr>
              <a:buFont typeface="Wingdings" pitchFamily="2" charset="2"/>
              <a:buChar char="ü"/>
            </a:pPr>
            <a:r>
              <a:rPr lang="en-US" sz="3200" dirty="0">
                <a:effectLst/>
                <a:latin typeface="Gill Sans MT" panose="020B0502020104020203" pitchFamily="34" charset="77"/>
              </a:rPr>
              <a:t>Hamming Tree </a:t>
            </a:r>
            <a:r>
              <a:rPr lang="en-US" sz="3200" dirty="0">
                <a:latin typeface="Gill Sans MT" panose="020B0502020104020203" pitchFamily="34" charset="77"/>
              </a:rPr>
              <a:t>uses a </a:t>
            </a:r>
            <a:r>
              <a:rPr lang="en-US" sz="3200" dirty="0">
                <a:solidFill>
                  <a:srgbClr val="00B0F0"/>
                </a:solidFill>
                <a:latin typeface="Gill Sans MT" panose="020B0502020104020203" pitchFamily="34" charset="77"/>
              </a:rPr>
              <a:t>hamming-distance-based comparison function</a:t>
            </a:r>
            <a:r>
              <a:rPr lang="en-US" sz="3200" dirty="0">
                <a:latin typeface="Gill Sans MT" panose="020B0502020104020203" pitchFamily="34" charset="77"/>
              </a:rPr>
              <a:t> to compare data items: measuring the </a:t>
            </a:r>
            <a:r>
              <a:rPr lang="en-US" sz="3200" dirty="0">
                <a:solidFill>
                  <a:srgbClr val="00B050"/>
                </a:solidFill>
                <a:latin typeface="Gill Sans MT" panose="020B0502020104020203" pitchFamily="34" charset="77"/>
              </a:rPr>
              <a:t>density</a:t>
            </a:r>
            <a:r>
              <a:rPr lang="en-US" sz="3200" dirty="0">
                <a:latin typeface="Gill Sans MT" panose="020B0502020104020203" pitchFamily="34" charset="77"/>
              </a:rPr>
              <a:t> of 1’s and 0’s between the </a:t>
            </a:r>
            <a:r>
              <a:rPr lang="en-US" sz="3200" dirty="0">
                <a:solidFill>
                  <a:srgbClr val="00B050"/>
                </a:solidFill>
                <a:latin typeface="Gill Sans MT" panose="020B0502020104020203" pitchFamily="34" charset="77"/>
              </a:rPr>
              <a:t>left half </a:t>
            </a:r>
            <a:r>
              <a:rPr lang="en-US" sz="3200" dirty="0">
                <a:latin typeface="Gill Sans MT" panose="020B0502020104020203" pitchFamily="34" charset="77"/>
              </a:rPr>
              <a:t>and the </a:t>
            </a:r>
            <a:r>
              <a:rPr lang="en-US" sz="3200" dirty="0">
                <a:solidFill>
                  <a:srgbClr val="00B050"/>
                </a:solidFill>
                <a:latin typeface="Gill Sans MT" panose="020B0502020104020203" pitchFamily="34" charset="77"/>
              </a:rPr>
              <a:t>right half </a:t>
            </a:r>
            <a:r>
              <a:rPr lang="en-US" sz="3200" dirty="0">
                <a:latin typeface="Gill Sans MT" panose="020B0502020104020203" pitchFamily="34" charset="77"/>
              </a:rPr>
              <a:t>of the data items. </a:t>
            </a:r>
          </a:p>
          <a:p>
            <a:pPr>
              <a:lnSpc>
                <a:spcPct val="90000"/>
              </a:lnSpc>
              <a:buFont typeface="Wingdings" pitchFamily="2" charset="2"/>
              <a:buChar char="ü"/>
            </a:pPr>
            <a:endParaRPr lang="en-US" dirty="0"/>
          </a:p>
        </p:txBody>
      </p:sp>
    </p:spTree>
    <p:extLst>
      <p:ext uri="{BB962C8B-B14F-4D97-AF65-F5344CB8AC3E}">
        <p14:creationId xmlns:p14="http://schemas.microsoft.com/office/powerpoint/2010/main" val="1346778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A845A1-C5C6-EB0D-8101-3626A46CADF3}"/>
              </a:ext>
            </a:extLst>
          </p:cNvPr>
          <p:cNvSpPr>
            <a:spLocks noGrp="1"/>
          </p:cNvSpPr>
          <p:nvPr>
            <p:ph type="sldNum" sz="quarter" idx="12"/>
          </p:nvPr>
        </p:nvSpPr>
        <p:spPr/>
        <p:txBody>
          <a:bodyPr/>
          <a:lstStyle/>
          <a:p>
            <a:fld id="{CA914D5E-83D4-7E4C-ABA2-68309E7FC0BF}" type="slidenum">
              <a:rPr lang="en-US" smtClean="0"/>
              <a:t>35</a:t>
            </a:fld>
            <a:endParaRPr lang="en-US"/>
          </a:p>
        </p:txBody>
      </p:sp>
      <p:sp>
        <p:nvSpPr>
          <p:cNvPr id="29" name="Title 1">
            <a:extLst>
              <a:ext uri="{FF2B5EF4-FFF2-40B4-BE49-F238E27FC236}">
                <a16:creationId xmlns:a16="http://schemas.microsoft.com/office/drawing/2014/main" id="{01D37F83-FBA4-7472-BF25-7CF9AF1C49AB}"/>
              </a:ext>
            </a:extLst>
          </p:cNvPr>
          <p:cNvSpPr>
            <a:spLocks noGrp="1"/>
          </p:cNvSpPr>
          <p:nvPr>
            <p:ph type="title"/>
          </p:nvPr>
        </p:nvSpPr>
        <p:spPr>
          <a:xfrm>
            <a:off x="838200" y="365125"/>
            <a:ext cx="10515600" cy="1325563"/>
          </a:xfrm>
        </p:spPr>
        <p:txBody>
          <a:bodyPr>
            <a:normAutofit/>
          </a:bodyPr>
          <a:lstStyle/>
          <a:p>
            <a:r>
              <a:rPr lang="en-US" sz="4000" dirty="0">
                <a:latin typeface="Gill Sans MT" panose="020B0502020104020203" pitchFamily="34" charset="77"/>
              </a:rPr>
              <a:t>Hamming Tree</a:t>
            </a:r>
          </a:p>
        </p:txBody>
      </p:sp>
      <p:sp>
        <p:nvSpPr>
          <p:cNvPr id="52" name="Rectangle 51">
            <a:extLst>
              <a:ext uri="{FF2B5EF4-FFF2-40B4-BE49-F238E27FC236}">
                <a16:creationId xmlns:a16="http://schemas.microsoft.com/office/drawing/2014/main" id="{68E6F3AA-03C8-6A60-9B84-A08265C2DFAE}"/>
              </a:ext>
            </a:extLst>
          </p:cNvPr>
          <p:cNvSpPr/>
          <p:nvPr/>
        </p:nvSpPr>
        <p:spPr>
          <a:xfrm>
            <a:off x="1799689" y="2756201"/>
            <a:ext cx="7599144" cy="2311399"/>
          </a:xfrm>
          <a:prstGeom prst="rect">
            <a:avLst/>
          </a:prstGeom>
          <a:ln w="38100">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r"/>
            <a:r>
              <a:rPr lang="en-US" dirty="0"/>
              <a:t>           </a:t>
            </a:r>
          </a:p>
          <a:p>
            <a:pPr algn="r"/>
            <a:r>
              <a:rPr lang="en-US" sz="2400" b="1" dirty="0"/>
              <a:t> DRAM</a:t>
            </a:r>
          </a:p>
        </p:txBody>
      </p:sp>
      <p:sp>
        <p:nvSpPr>
          <p:cNvPr id="53" name="Rectangle 52">
            <a:extLst>
              <a:ext uri="{FF2B5EF4-FFF2-40B4-BE49-F238E27FC236}">
                <a16:creationId xmlns:a16="http://schemas.microsoft.com/office/drawing/2014/main" id="{403920B2-1213-0470-F9AB-6AC92B605EF2}"/>
              </a:ext>
            </a:extLst>
          </p:cNvPr>
          <p:cNvSpPr/>
          <p:nvPr/>
        </p:nvSpPr>
        <p:spPr>
          <a:xfrm>
            <a:off x="1799689" y="5445011"/>
            <a:ext cx="7599144" cy="1188720"/>
          </a:xfrm>
          <a:prstGeom prst="rect">
            <a:avLst/>
          </a:prstGeom>
          <a:ln w="38100">
            <a:prstDash val="solid"/>
          </a:ln>
        </p:spPr>
        <p:style>
          <a:lnRef idx="2">
            <a:schemeClr val="dk1"/>
          </a:lnRef>
          <a:fillRef idx="1">
            <a:schemeClr val="lt1"/>
          </a:fillRef>
          <a:effectRef idx="0">
            <a:schemeClr val="dk1"/>
          </a:effectRef>
          <a:fontRef idx="minor">
            <a:schemeClr val="dk1"/>
          </a:fontRef>
        </p:style>
        <p:txBody>
          <a:bodyPr rtlCol="0" anchor="ctr"/>
          <a:lstStyle/>
          <a:p>
            <a:pPr algn="r"/>
            <a:r>
              <a:rPr lang="en-US" dirty="0"/>
              <a:t>           </a:t>
            </a:r>
          </a:p>
          <a:p>
            <a:pPr algn="r"/>
            <a:endParaRPr lang="en-US" dirty="0"/>
          </a:p>
          <a:p>
            <a:pPr algn="r"/>
            <a:r>
              <a:rPr lang="en-US" sz="2400" b="1" dirty="0"/>
              <a:t>PCM</a:t>
            </a:r>
          </a:p>
        </p:txBody>
      </p:sp>
      <p:sp>
        <p:nvSpPr>
          <p:cNvPr id="72" name="TextBox 71">
            <a:extLst>
              <a:ext uri="{FF2B5EF4-FFF2-40B4-BE49-F238E27FC236}">
                <a16:creationId xmlns:a16="http://schemas.microsoft.com/office/drawing/2014/main" id="{058AD522-4F27-4CED-5C70-70D6FC32F04C}"/>
              </a:ext>
            </a:extLst>
          </p:cNvPr>
          <p:cNvSpPr txBox="1"/>
          <p:nvPr/>
        </p:nvSpPr>
        <p:spPr>
          <a:xfrm>
            <a:off x="6461204" y="3646179"/>
            <a:ext cx="1170126" cy="461665"/>
          </a:xfrm>
          <a:prstGeom prst="rect">
            <a:avLst/>
          </a:prstGeom>
          <a:gradFill flip="none" rotWithShape="1">
            <a:gsLst>
              <a:gs pos="0">
                <a:schemeClr val="accent2">
                  <a:lumMod val="0"/>
                  <a:lumOff val="100000"/>
                </a:schemeClr>
              </a:gs>
              <a:gs pos="51000">
                <a:schemeClr val="accent2">
                  <a:lumMod val="0"/>
                  <a:lumOff val="100000"/>
                </a:schemeClr>
              </a:gs>
              <a:gs pos="20000">
                <a:srgbClr val="FF2600"/>
              </a:gs>
            </a:gsLst>
            <a:lin ang="10800000" scaled="1"/>
            <a:tileRect/>
          </a:gradFill>
          <a:ln w="38100">
            <a:solidFill>
              <a:schemeClr val="tx1"/>
            </a:solidFill>
          </a:ln>
        </p:spPr>
        <p:txBody>
          <a:bodyPr wrap="square" rtlCol="0">
            <a:spAutoFit/>
          </a:bodyPr>
          <a:lstStyle/>
          <a:p>
            <a:r>
              <a:rPr lang="en-US" sz="2400" dirty="0"/>
              <a:t>0xdd0c</a:t>
            </a:r>
            <a:endParaRPr lang="en-US" sz="2400" dirty="0">
              <a:latin typeface="Calibri" panose="020F0502020204030204" pitchFamily="34" charset="0"/>
            </a:endParaRPr>
          </a:p>
        </p:txBody>
      </p:sp>
      <p:sp>
        <p:nvSpPr>
          <p:cNvPr id="73" name="TextBox 72">
            <a:extLst>
              <a:ext uri="{FF2B5EF4-FFF2-40B4-BE49-F238E27FC236}">
                <a16:creationId xmlns:a16="http://schemas.microsoft.com/office/drawing/2014/main" id="{E2006616-8588-F904-D7E7-6E883C1D644D}"/>
              </a:ext>
            </a:extLst>
          </p:cNvPr>
          <p:cNvSpPr txBox="1"/>
          <p:nvPr/>
        </p:nvSpPr>
        <p:spPr>
          <a:xfrm>
            <a:off x="3755911" y="3646178"/>
            <a:ext cx="1170126" cy="461665"/>
          </a:xfrm>
          <a:prstGeom prst="rect">
            <a:avLst/>
          </a:prstGeom>
          <a:gradFill flip="none" rotWithShape="1">
            <a:gsLst>
              <a:gs pos="60000">
                <a:schemeClr val="accent2">
                  <a:lumMod val="0"/>
                  <a:lumOff val="100000"/>
                </a:schemeClr>
              </a:gs>
              <a:gs pos="100000">
                <a:schemeClr val="accent2">
                  <a:lumMod val="0"/>
                  <a:lumOff val="100000"/>
                </a:schemeClr>
              </a:gs>
              <a:gs pos="79000">
                <a:srgbClr val="FF2600"/>
              </a:gs>
            </a:gsLst>
            <a:lin ang="10800000" scaled="1"/>
            <a:tileRect/>
          </a:gradFill>
          <a:ln w="38100">
            <a:solidFill>
              <a:schemeClr val="tx1"/>
            </a:solidFill>
          </a:ln>
        </p:spPr>
        <p:txBody>
          <a:bodyPr wrap="square" rtlCol="0">
            <a:spAutoFit/>
          </a:bodyPr>
          <a:lstStyle/>
          <a:p>
            <a:r>
              <a:rPr lang="en-US" sz="2400" dirty="0"/>
              <a:t>0xdd04</a:t>
            </a:r>
            <a:endParaRPr lang="en-US" sz="2400" dirty="0">
              <a:effectLst/>
            </a:endParaRPr>
          </a:p>
        </p:txBody>
      </p:sp>
      <p:sp>
        <p:nvSpPr>
          <p:cNvPr id="74" name="TextBox 73">
            <a:extLst>
              <a:ext uri="{FF2B5EF4-FFF2-40B4-BE49-F238E27FC236}">
                <a16:creationId xmlns:a16="http://schemas.microsoft.com/office/drawing/2014/main" id="{B890144F-E129-F019-D700-80CB728E46EF}"/>
              </a:ext>
            </a:extLst>
          </p:cNvPr>
          <p:cNvSpPr txBox="1"/>
          <p:nvPr/>
        </p:nvSpPr>
        <p:spPr>
          <a:xfrm>
            <a:off x="5845145" y="4532920"/>
            <a:ext cx="1170126" cy="461665"/>
          </a:xfrm>
          <a:prstGeom prst="rect">
            <a:avLst/>
          </a:prstGeom>
          <a:gradFill flip="none" rotWithShape="1">
            <a:gsLst>
              <a:gs pos="0">
                <a:schemeClr val="accent2">
                  <a:lumMod val="0"/>
                  <a:lumOff val="100000"/>
                </a:schemeClr>
              </a:gs>
              <a:gs pos="51000">
                <a:schemeClr val="accent2">
                  <a:lumMod val="0"/>
                  <a:lumOff val="100000"/>
                </a:schemeClr>
              </a:gs>
              <a:gs pos="38000">
                <a:srgbClr val="FF2600"/>
              </a:gs>
            </a:gsLst>
            <a:lin ang="10800000" scaled="1"/>
            <a:tileRect/>
          </a:gradFill>
          <a:ln w="38100">
            <a:solidFill>
              <a:schemeClr val="tx1"/>
            </a:solidFill>
          </a:ln>
        </p:spPr>
        <p:txBody>
          <a:bodyPr wrap="square" rtlCol="0">
            <a:spAutoFit/>
          </a:bodyPr>
          <a:lstStyle/>
          <a:p>
            <a:r>
              <a:rPr lang="en-US" sz="2400" dirty="0"/>
              <a:t>0xdd08</a:t>
            </a:r>
            <a:endParaRPr lang="en-US" sz="2400" dirty="0">
              <a:latin typeface="Calibri" panose="020F0502020204030204" pitchFamily="34" charset="0"/>
            </a:endParaRPr>
          </a:p>
        </p:txBody>
      </p:sp>
      <p:sp>
        <p:nvSpPr>
          <p:cNvPr id="75" name="TextBox 74">
            <a:extLst>
              <a:ext uri="{FF2B5EF4-FFF2-40B4-BE49-F238E27FC236}">
                <a16:creationId xmlns:a16="http://schemas.microsoft.com/office/drawing/2014/main" id="{4D2509F9-3D8A-0224-A798-C8CA9E5BB63E}"/>
              </a:ext>
            </a:extLst>
          </p:cNvPr>
          <p:cNvSpPr txBox="1"/>
          <p:nvPr/>
        </p:nvSpPr>
        <p:spPr>
          <a:xfrm>
            <a:off x="4431919" y="4532920"/>
            <a:ext cx="1170126" cy="461665"/>
          </a:xfrm>
          <a:prstGeom prst="rect">
            <a:avLst/>
          </a:prstGeom>
          <a:gradFill flip="none" rotWithShape="1">
            <a:gsLst>
              <a:gs pos="47000">
                <a:schemeClr val="accent2">
                  <a:lumMod val="0"/>
                  <a:lumOff val="100000"/>
                </a:schemeClr>
              </a:gs>
              <a:gs pos="100000">
                <a:schemeClr val="accent2">
                  <a:lumMod val="0"/>
                  <a:lumOff val="100000"/>
                </a:schemeClr>
              </a:gs>
              <a:gs pos="62000">
                <a:srgbClr val="FF2600"/>
              </a:gs>
            </a:gsLst>
            <a:lin ang="10800000" scaled="1"/>
            <a:tileRect/>
          </a:gradFill>
          <a:ln w="38100">
            <a:solidFill>
              <a:schemeClr val="tx1"/>
            </a:solidFill>
          </a:ln>
        </p:spPr>
        <p:txBody>
          <a:bodyPr wrap="square" rtlCol="0">
            <a:spAutoFit/>
          </a:bodyPr>
          <a:lstStyle/>
          <a:p>
            <a:pPr lvl="0" algn="ctr">
              <a:defRPr/>
            </a:pPr>
            <a:r>
              <a:rPr lang="en-US" sz="2400" dirty="0"/>
              <a:t>0xdd10</a:t>
            </a:r>
          </a:p>
        </p:txBody>
      </p:sp>
      <p:sp>
        <p:nvSpPr>
          <p:cNvPr id="76" name="TextBox 75">
            <a:extLst>
              <a:ext uri="{FF2B5EF4-FFF2-40B4-BE49-F238E27FC236}">
                <a16:creationId xmlns:a16="http://schemas.microsoft.com/office/drawing/2014/main" id="{6E67131D-1F4E-32DA-D668-6BD04A149B8B}"/>
              </a:ext>
            </a:extLst>
          </p:cNvPr>
          <p:cNvSpPr txBox="1"/>
          <p:nvPr/>
        </p:nvSpPr>
        <p:spPr>
          <a:xfrm>
            <a:off x="3148692" y="4516562"/>
            <a:ext cx="1170126" cy="461665"/>
          </a:xfrm>
          <a:prstGeom prst="rect">
            <a:avLst/>
          </a:prstGeom>
          <a:gradFill flip="none" rotWithShape="1">
            <a:gsLst>
              <a:gs pos="25000">
                <a:schemeClr val="accent2">
                  <a:lumMod val="0"/>
                  <a:lumOff val="100000"/>
                </a:schemeClr>
              </a:gs>
              <a:gs pos="31000">
                <a:schemeClr val="accent2">
                  <a:lumMod val="0"/>
                  <a:lumOff val="100000"/>
                </a:schemeClr>
              </a:gs>
              <a:gs pos="74000">
                <a:srgbClr val="FF2600"/>
              </a:gs>
            </a:gsLst>
            <a:lin ang="10800000" scaled="1"/>
            <a:tileRect/>
          </a:gradFill>
          <a:ln w="38100">
            <a:solidFill>
              <a:schemeClr val="tx1"/>
            </a:solidFill>
          </a:ln>
        </p:spPr>
        <p:txBody>
          <a:bodyPr wrap="square" rtlCol="0">
            <a:spAutoFit/>
          </a:bodyPr>
          <a:lstStyle/>
          <a:p>
            <a:pPr lvl="0" algn="ctr">
              <a:defRPr/>
            </a:pPr>
            <a:r>
              <a:rPr lang="en-US" sz="2400" dirty="0"/>
              <a:t>0xdd14</a:t>
            </a:r>
          </a:p>
        </p:txBody>
      </p:sp>
      <p:sp>
        <p:nvSpPr>
          <p:cNvPr id="77" name="TextBox 76">
            <a:extLst>
              <a:ext uri="{FF2B5EF4-FFF2-40B4-BE49-F238E27FC236}">
                <a16:creationId xmlns:a16="http://schemas.microsoft.com/office/drawing/2014/main" id="{258D48E9-B179-3AB4-7051-1C055A856BAA}"/>
              </a:ext>
            </a:extLst>
          </p:cNvPr>
          <p:cNvSpPr txBox="1"/>
          <p:nvPr/>
        </p:nvSpPr>
        <p:spPr>
          <a:xfrm>
            <a:off x="7106216" y="4535058"/>
            <a:ext cx="1170126" cy="461665"/>
          </a:xfrm>
          <a:prstGeom prst="rect">
            <a:avLst/>
          </a:prstGeom>
          <a:gradFill flip="none" rotWithShape="1">
            <a:gsLst>
              <a:gs pos="97000">
                <a:schemeClr val="accent2">
                  <a:lumMod val="0"/>
                  <a:lumOff val="100000"/>
                </a:schemeClr>
              </a:gs>
              <a:gs pos="56000">
                <a:schemeClr val="accent2">
                  <a:lumMod val="0"/>
                  <a:lumOff val="100000"/>
                </a:schemeClr>
              </a:gs>
              <a:gs pos="36000">
                <a:srgbClr val="FF2600"/>
              </a:gs>
            </a:gsLst>
            <a:lin ang="10800000" scaled="1"/>
            <a:tileRect/>
          </a:gradFill>
          <a:ln w="38100">
            <a:solidFill>
              <a:schemeClr val="tx1"/>
            </a:solidFill>
          </a:ln>
        </p:spPr>
        <p:txBody>
          <a:bodyPr wrap="square" rtlCol="0">
            <a:spAutoFit/>
          </a:bodyPr>
          <a:lstStyle/>
          <a:p>
            <a:pPr lvl="0" algn="ctr">
              <a:defRPr/>
            </a:pPr>
            <a:r>
              <a:rPr lang="en-US" sz="2400" dirty="0"/>
              <a:t>0xdd18</a:t>
            </a:r>
          </a:p>
        </p:txBody>
      </p:sp>
      <p:sp>
        <p:nvSpPr>
          <p:cNvPr id="78" name="TextBox 77">
            <a:extLst>
              <a:ext uri="{FF2B5EF4-FFF2-40B4-BE49-F238E27FC236}">
                <a16:creationId xmlns:a16="http://schemas.microsoft.com/office/drawing/2014/main" id="{6D3A4B29-A8A3-8EF1-23F5-F1CF6148825A}"/>
              </a:ext>
            </a:extLst>
          </p:cNvPr>
          <p:cNvSpPr txBox="1"/>
          <p:nvPr/>
        </p:nvSpPr>
        <p:spPr>
          <a:xfrm>
            <a:off x="5115913" y="2833758"/>
            <a:ext cx="1170126" cy="461665"/>
          </a:xfrm>
          <a:prstGeom prst="rect">
            <a:avLst/>
          </a:prstGeom>
          <a:gradFill flip="none" rotWithShape="1">
            <a:gsLst>
              <a:gs pos="67000">
                <a:schemeClr val="accent2">
                  <a:lumMod val="0"/>
                  <a:lumOff val="100000"/>
                </a:schemeClr>
              </a:gs>
              <a:gs pos="33000">
                <a:schemeClr val="accent2">
                  <a:lumMod val="0"/>
                  <a:lumOff val="100000"/>
                </a:schemeClr>
              </a:gs>
              <a:gs pos="49000">
                <a:srgbClr val="FF2600"/>
              </a:gs>
            </a:gsLst>
            <a:lin ang="0" scaled="1"/>
            <a:tileRect/>
          </a:gradFill>
          <a:ln w="38100">
            <a:solidFill>
              <a:schemeClr val="tx1"/>
            </a:solidFill>
          </a:ln>
        </p:spPr>
        <p:txBody>
          <a:bodyPr wrap="square" rtlCol="0">
            <a:spAutoFit/>
          </a:bodyPr>
          <a:lstStyle/>
          <a:p>
            <a:pPr algn="ctr"/>
            <a:r>
              <a:rPr lang="en-US" sz="2400" dirty="0"/>
              <a:t>0xdd00</a:t>
            </a:r>
            <a:endParaRPr lang="en-US" sz="2400" dirty="0">
              <a:latin typeface="Calibri" panose="020F0502020204030204" pitchFamily="34" charset="0"/>
            </a:endParaRPr>
          </a:p>
        </p:txBody>
      </p:sp>
      <p:cxnSp>
        <p:nvCxnSpPr>
          <p:cNvPr id="79" name="Straight Connector 78">
            <a:extLst>
              <a:ext uri="{FF2B5EF4-FFF2-40B4-BE49-F238E27FC236}">
                <a16:creationId xmlns:a16="http://schemas.microsoft.com/office/drawing/2014/main" id="{F89CAD05-5A93-54C2-C136-D7243244513F}"/>
              </a:ext>
            </a:extLst>
          </p:cNvPr>
          <p:cNvCxnSpPr>
            <a:cxnSpLocks/>
            <a:stCxn id="78" idx="2"/>
            <a:endCxn id="73" idx="0"/>
          </p:cNvCxnSpPr>
          <p:nvPr/>
        </p:nvCxnSpPr>
        <p:spPr>
          <a:xfrm flipH="1">
            <a:off x="4340974" y="3295423"/>
            <a:ext cx="1360002" cy="3507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91B1055-292A-45CC-5FEC-0E10BA6FA4A8}"/>
              </a:ext>
            </a:extLst>
          </p:cNvPr>
          <p:cNvCxnSpPr>
            <a:cxnSpLocks/>
            <a:stCxn id="78" idx="2"/>
            <a:endCxn id="72" idx="0"/>
          </p:cNvCxnSpPr>
          <p:nvPr/>
        </p:nvCxnSpPr>
        <p:spPr>
          <a:xfrm>
            <a:off x="5700976" y="3295423"/>
            <a:ext cx="1345291" cy="3507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D5FA3B4-5830-DAED-9D7C-C72FFD9E10E1}"/>
              </a:ext>
            </a:extLst>
          </p:cNvPr>
          <p:cNvCxnSpPr>
            <a:cxnSpLocks/>
            <a:stCxn id="76" idx="0"/>
            <a:endCxn id="73" idx="2"/>
          </p:cNvCxnSpPr>
          <p:nvPr/>
        </p:nvCxnSpPr>
        <p:spPr>
          <a:xfrm flipV="1">
            <a:off x="3733755" y="4107843"/>
            <a:ext cx="607219" cy="4087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3FF473D-1DBD-F763-2779-00702D2E995B}"/>
              </a:ext>
            </a:extLst>
          </p:cNvPr>
          <p:cNvCxnSpPr>
            <a:cxnSpLocks/>
            <a:stCxn id="75" idx="0"/>
            <a:endCxn id="73" idx="2"/>
          </p:cNvCxnSpPr>
          <p:nvPr/>
        </p:nvCxnSpPr>
        <p:spPr>
          <a:xfrm flipH="1" flipV="1">
            <a:off x="4340974" y="4107843"/>
            <a:ext cx="676008" cy="4250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FBBED21-4126-5699-6B9F-BF056B1A3955}"/>
              </a:ext>
            </a:extLst>
          </p:cNvPr>
          <p:cNvCxnSpPr>
            <a:cxnSpLocks/>
            <a:stCxn id="72" idx="2"/>
            <a:endCxn id="74" idx="0"/>
          </p:cNvCxnSpPr>
          <p:nvPr/>
        </p:nvCxnSpPr>
        <p:spPr>
          <a:xfrm flipH="1">
            <a:off x="6430208" y="4107844"/>
            <a:ext cx="616059" cy="4250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2EBB5DD-63FB-8F35-C9EB-7D0698B8D2A2}"/>
              </a:ext>
            </a:extLst>
          </p:cNvPr>
          <p:cNvCxnSpPr>
            <a:cxnSpLocks/>
            <a:stCxn id="72" idx="2"/>
            <a:endCxn id="77" idx="0"/>
          </p:cNvCxnSpPr>
          <p:nvPr/>
        </p:nvCxnSpPr>
        <p:spPr>
          <a:xfrm>
            <a:off x="7046267" y="4107844"/>
            <a:ext cx="645012" cy="427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6" name="Table 16">
            <a:extLst>
              <a:ext uri="{FF2B5EF4-FFF2-40B4-BE49-F238E27FC236}">
                <a16:creationId xmlns:a16="http://schemas.microsoft.com/office/drawing/2014/main" id="{3A185BAA-9F18-049C-F2ED-32B1638E9C2C}"/>
              </a:ext>
            </a:extLst>
          </p:cNvPr>
          <p:cNvGraphicFramePr>
            <a:graphicFrameLocks noGrp="1"/>
          </p:cNvGraphicFramePr>
          <p:nvPr/>
        </p:nvGraphicFramePr>
        <p:xfrm>
          <a:off x="1859524" y="5527076"/>
          <a:ext cx="5355240" cy="1024590"/>
        </p:xfrm>
        <a:graphic>
          <a:graphicData uri="http://schemas.openxmlformats.org/drawingml/2006/table">
            <a:tbl>
              <a:tblPr firstRow="1" bandRow="1">
                <a:tableStyleId>{5940675A-B579-460E-94D1-54222C63F5DA}</a:tableStyleId>
              </a:tblPr>
              <a:tblGrid>
                <a:gridCol w="267762">
                  <a:extLst>
                    <a:ext uri="{9D8B030D-6E8A-4147-A177-3AD203B41FA5}">
                      <a16:colId xmlns:a16="http://schemas.microsoft.com/office/drawing/2014/main" val="1172455784"/>
                    </a:ext>
                  </a:extLst>
                </a:gridCol>
                <a:gridCol w="267762">
                  <a:extLst>
                    <a:ext uri="{9D8B030D-6E8A-4147-A177-3AD203B41FA5}">
                      <a16:colId xmlns:a16="http://schemas.microsoft.com/office/drawing/2014/main" val="1956167802"/>
                    </a:ext>
                  </a:extLst>
                </a:gridCol>
                <a:gridCol w="267762">
                  <a:extLst>
                    <a:ext uri="{9D8B030D-6E8A-4147-A177-3AD203B41FA5}">
                      <a16:colId xmlns:a16="http://schemas.microsoft.com/office/drawing/2014/main" val="1241016758"/>
                    </a:ext>
                  </a:extLst>
                </a:gridCol>
                <a:gridCol w="267762">
                  <a:extLst>
                    <a:ext uri="{9D8B030D-6E8A-4147-A177-3AD203B41FA5}">
                      <a16:colId xmlns:a16="http://schemas.microsoft.com/office/drawing/2014/main" val="836855454"/>
                    </a:ext>
                  </a:extLst>
                </a:gridCol>
                <a:gridCol w="267762">
                  <a:extLst>
                    <a:ext uri="{9D8B030D-6E8A-4147-A177-3AD203B41FA5}">
                      <a16:colId xmlns:a16="http://schemas.microsoft.com/office/drawing/2014/main" val="3459408787"/>
                    </a:ext>
                  </a:extLst>
                </a:gridCol>
                <a:gridCol w="267762">
                  <a:extLst>
                    <a:ext uri="{9D8B030D-6E8A-4147-A177-3AD203B41FA5}">
                      <a16:colId xmlns:a16="http://schemas.microsoft.com/office/drawing/2014/main" val="504233778"/>
                    </a:ext>
                  </a:extLst>
                </a:gridCol>
                <a:gridCol w="267762">
                  <a:extLst>
                    <a:ext uri="{9D8B030D-6E8A-4147-A177-3AD203B41FA5}">
                      <a16:colId xmlns:a16="http://schemas.microsoft.com/office/drawing/2014/main" val="3022382602"/>
                    </a:ext>
                  </a:extLst>
                </a:gridCol>
                <a:gridCol w="267762">
                  <a:extLst>
                    <a:ext uri="{9D8B030D-6E8A-4147-A177-3AD203B41FA5}">
                      <a16:colId xmlns:a16="http://schemas.microsoft.com/office/drawing/2014/main" val="3879452853"/>
                    </a:ext>
                  </a:extLst>
                </a:gridCol>
                <a:gridCol w="267762">
                  <a:extLst>
                    <a:ext uri="{9D8B030D-6E8A-4147-A177-3AD203B41FA5}">
                      <a16:colId xmlns:a16="http://schemas.microsoft.com/office/drawing/2014/main" val="2021328355"/>
                    </a:ext>
                  </a:extLst>
                </a:gridCol>
                <a:gridCol w="267762">
                  <a:extLst>
                    <a:ext uri="{9D8B030D-6E8A-4147-A177-3AD203B41FA5}">
                      <a16:colId xmlns:a16="http://schemas.microsoft.com/office/drawing/2014/main" val="3375733239"/>
                    </a:ext>
                  </a:extLst>
                </a:gridCol>
                <a:gridCol w="267762">
                  <a:extLst>
                    <a:ext uri="{9D8B030D-6E8A-4147-A177-3AD203B41FA5}">
                      <a16:colId xmlns:a16="http://schemas.microsoft.com/office/drawing/2014/main" val="637295498"/>
                    </a:ext>
                  </a:extLst>
                </a:gridCol>
                <a:gridCol w="267762">
                  <a:extLst>
                    <a:ext uri="{9D8B030D-6E8A-4147-A177-3AD203B41FA5}">
                      <a16:colId xmlns:a16="http://schemas.microsoft.com/office/drawing/2014/main" val="162875030"/>
                    </a:ext>
                  </a:extLst>
                </a:gridCol>
                <a:gridCol w="267762">
                  <a:extLst>
                    <a:ext uri="{9D8B030D-6E8A-4147-A177-3AD203B41FA5}">
                      <a16:colId xmlns:a16="http://schemas.microsoft.com/office/drawing/2014/main" val="1314810833"/>
                    </a:ext>
                  </a:extLst>
                </a:gridCol>
                <a:gridCol w="267762">
                  <a:extLst>
                    <a:ext uri="{9D8B030D-6E8A-4147-A177-3AD203B41FA5}">
                      <a16:colId xmlns:a16="http://schemas.microsoft.com/office/drawing/2014/main" val="1272524081"/>
                    </a:ext>
                  </a:extLst>
                </a:gridCol>
                <a:gridCol w="267762">
                  <a:extLst>
                    <a:ext uri="{9D8B030D-6E8A-4147-A177-3AD203B41FA5}">
                      <a16:colId xmlns:a16="http://schemas.microsoft.com/office/drawing/2014/main" val="4229175376"/>
                    </a:ext>
                  </a:extLst>
                </a:gridCol>
                <a:gridCol w="267762">
                  <a:extLst>
                    <a:ext uri="{9D8B030D-6E8A-4147-A177-3AD203B41FA5}">
                      <a16:colId xmlns:a16="http://schemas.microsoft.com/office/drawing/2014/main" val="2370822409"/>
                    </a:ext>
                  </a:extLst>
                </a:gridCol>
                <a:gridCol w="267762">
                  <a:extLst>
                    <a:ext uri="{9D8B030D-6E8A-4147-A177-3AD203B41FA5}">
                      <a16:colId xmlns:a16="http://schemas.microsoft.com/office/drawing/2014/main" val="2063291228"/>
                    </a:ext>
                  </a:extLst>
                </a:gridCol>
                <a:gridCol w="267762">
                  <a:extLst>
                    <a:ext uri="{9D8B030D-6E8A-4147-A177-3AD203B41FA5}">
                      <a16:colId xmlns:a16="http://schemas.microsoft.com/office/drawing/2014/main" val="4219803383"/>
                    </a:ext>
                  </a:extLst>
                </a:gridCol>
                <a:gridCol w="267762">
                  <a:extLst>
                    <a:ext uri="{9D8B030D-6E8A-4147-A177-3AD203B41FA5}">
                      <a16:colId xmlns:a16="http://schemas.microsoft.com/office/drawing/2014/main" val="1128991797"/>
                    </a:ext>
                  </a:extLst>
                </a:gridCol>
                <a:gridCol w="267762">
                  <a:extLst>
                    <a:ext uri="{9D8B030D-6E8A-4147-A177-3AD203B41FA5}">
                      <a16:colId xmlns:a16="http://schemas.microsoft.com/office/drawing/2014/main" val="3661141606"/>
                    </a:ext>
                  </a:extLst>
                </a:gridCol>
              </a:tblGrid>
              <a:tr h="1024590">
                <a:tc>
                  <a:txBody>
                    <a:bodyPr/>
                    <a:lstStyle/>
                    <a:p>
                      <a:pPr algn="ctr"/>
                      <a:endParaRPr lang="en-US" sz="2800" b="0" i="0" dirty="0">
                        <a:latin typeface="Gill Sans MT" panose="020B0502020104020203" pitchFamily="34" charset="77"/>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endParaRPr lang="en-US" sz="2800" b="0" i="0" dirty="0">
                        <a:latin typeface="Gill Sans MT" panose="020B0502020104020203" pitchFamily="34" charset="77"/>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sz="2800" b="0" i="0" dirty="0">
                        <a:latin typeface="Gill Sans MT" panose="020B0502020104020203" pitchFamily="34" charset="77"/>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C79"/>
                    </a:solidFill>
                  </a:tcPr>
                </a:tc>
                <a:tc>
                  <a:txBody>
                    <a:bodyPr/>
                    <a:lstStyle/>
                    <a:p>
                      <a:pPr algn="ctr"/>
                      <a:endParaRPr lang="en-US" sz="2800" b="0" i="0" dirty="0">
                        <a:latin typeface="Gill Sans MT" panose="020B0502020104020203" pitchFamily="34" charset="77"/>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endParaRPr lang="en-US" sz="2800" b="0" i="0" dirty="0">
                        <a:latin typeface="Gill Sans MT" panose="020B0502020104020203" pitchFamily="34" charset="77"/>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sz="2800" b="0" i="0" dirty="0">
                        <a:latin typeface="Gill Sans MT" panose="020B0502020104020203" pitchFamily="34" charset="77"/>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endParaRPr lang="en-US" sz="2800" b="0" i="0" dirty="0">
                        <a:latin typeface="Gill Sans MT" panose="020B0502020104020203" pitchFamily="34" charset="77"/>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883FF"/>
                    </a:solidFill>
                  </a:tcPr>
                </a:tc>
                <a:tc>
                  <a:txBody>
                    <a:bodyPr/>
                    <a:lstStyle/>
                    <a:p>
                      <a:pPr algn="ctr"/>
                      <a:endParaRPr lang="en-US" sz="2800" b="0" i="0" dirty="0">
                        <a:latin typeface="Gill Sans MT" panose="020B0502020104020203" pitchFamily="34" charset="77"/>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US" sz="2800" b="0" i="0" dirty="0">
                        <a:latin typeface="Gill Sans MT" panose="020B0502020104020203" pitchFamily="34" charset="77"/>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US" sz="2800" b="0" i="0" dirty="0">
                        <a:latin typeface="Gill Sans MT" panose="020B0502020104020203" pitchFamily="34" charset="77"/>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2800" b="0" i="0" dirty="0">
                        <a:latin typeface="Gill Sans MT" panose="020B0502020104020203" pitchFamily="34" charset="77"/>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en-US" sz="2800" b="0" i="0" dirty="0">
                        <a:latin typeface="Gill Sans MT" panose="020B0502020104020203" pitchFamily="34" charset="77"/>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sz="2800" b="0" i="0" dirty="0">
                        <a:latin typeface="Gill Sans MT" panose="020B0502020104020203" pitchFamily="34" charset="77"/>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US" sz="2800" b="0" i="0" dirty="0">
                        <a:latin typeface="Gill Sans MT" panose="020B0502020104020203" pitchFamily="34" charset="77"/>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endParaRPr lang="en-US" sz="2800" b="0" i="0" dirty="0">
                        <a:latin typeface="Gill Sans MT" panose="020B0502020104020203" pitchFamily="34" charset="77"/>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sz="2800" b="0" i="0" dirty="0">
                        <a:latin typeface="Gill Sans MT" panose="020B0502020104020203" pitchFamily="34" charset="77"/>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endParaRPr lang="en-US" sz="2800" b="0" i="0" dirty="0">
                        <a:latin typeface="Gill Sans MT" panose="020B0502020104020203" pitchFamily="34" charset="77"/>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en-US" sz="2800" b="0" i="0" dirty="0">
                        <a:latin typeface="Gill Sans MT" panose="020B0502020104020203" pitchFamily="34" charset="77"/>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US" sz="2800" b="0" i="0" dirty="0">
                        <a:latin typeface="Gill Sans MT" panose="020B0502020104020203" pitchFamily="34" charset="77"/>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endParaRPr lang="en-US" sz="2800" b="0" i="0" dirty="0">
                        <a:latin typeface="Gill Sans MT" panose="020B0502020104020203" pitchFamily="34" charset="77"/>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922199726"/>
                  </a:ext>
                </a:extLst>
              </a:tr>
            </a:tbl>
          </a:graphicData>
        </a:graphic>
      </p:graphicFrame>
      <p:cxnSp>
        <p:nvCxnSpPr>
          <p:cNvPr id="3" name="Straight Arrow Connector 2">
            <a:extLst>
              <a:ext uri="{FF2B5EF4-FFF2-40B4-BE49-F238E27FC236}">
                <a16:creationId xmlns:a16="http://schemas.microsoft.com/office/drawing/2014/main" id="{31CD95C1-D9B6-7C08-EE76-060C294C5B12}"/>
              </a:ext>
            </a:extLst>
          </p:cNvPr>
          <p:cNvCxnSpPr>
            <a:cxnSpLocks/>
          </p:cNvCxnSpPr>
          <p:nvPr/>
        </p:nvCxnSpPr>
        <p:spPr>
          <a:xfrm>
            <a:off x="2293495" y="3101167"/>
            <a:ext cx="0" cy="2343844"/>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A4C6385-180D-18DC-BF37-E43AF8379D3B}"/>
              </a:ext>
            </a:extLst>
          </p:cNvPr>
          <p:cNvCxnSpPr>
            <a:cxnSpLocks/>
          </p:cNvCxnSpPr>
          <p:nvPr/>
        </p:nvCxnSpPr>
        <p:spPr>
          <a:xfrm flipH="1">
            <a:off x="2293495" y="3101167"/>
            <a:ext cx="2807427"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34376CE-044A-D259-A873-43098FD6FF8F}"/>
              </a:ext>
            </a:extLst>
          </p:cNvPr>
          <p:cNvCxnSpPr>
            <a:cxnSpLocks/>
          </p:cNvCxnSpPr>
          <p:nvPr/>
        </p:nvCxnSpPr>
        <p:spPr>
          <a:xfrm>
            <a:off x="2793167" y="3877011"/>
            <a:ext cx="0" cy="1568000"/>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35194D8-3363-A3FB-DFC3-19C1F80B6E4B}"/>
              </a:ext>
            </a:extLst>
          </p:cNvPr>
          <p:cNvCxnSpPr>
            <a:cxnSpLocks/>
            <a:stCxn id="73" idx="1"/>
          </p:cNvCxnSpPr>
          <p:nvPr/>
        </p:nvCxnSpPr>
        <p:spPr>
          <a:xfrm flipH="1">
            <a:off x="2793167" y="3877011"/>
            <a:ext cx="962744"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EFB9B5A-13F2-B22A-7AE8-298DEE555CD3}"/>
              </a:ext>
            </a:extLst>
          </p:cNvPr>
          <p:cNvCxnSpPr>
            <a:cxnSpLocks/>
          </p:cNvCxnSpPr>
          <p:nvPr/>
        </p:nvCxnSpPr>
        <p:spPr>
          <a:xfrm>
            <a:off x="3620125" y="4994585"/>
            <a:ext cx="0" cy="450426"/>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E327116-EB61-D8DF-9A27-8EC9F58BA880}"/>
              </a:ext>
            </a:extLst>
          </p:cNvPr>
          <p:cNvCxnSpPr>
            <a:cxnSpLocks/>
          </p:cNvCxnSpPr>
          <p:nvPr/>
        </p:nvCxnSpPr>
        <p:spPr>
          <a:xfrm>
            <a:off x="4926037" y="4994585"/>
            <a:ext cx="0" cy="450426"/>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A8FB587-72E7-F869-B252-CE0CDBB8F84E}"/>
              </a:ext>
            </a:extLst>
          </p:cNvPr>
          <p:cNvCxnSpPr>
            <a:cxnSpLocks/>
          </p:cNvCxnSpPr>
          <p:nvPr/>
        </p:nvCxnSpPr>
        <p:spPr>
          <a:xfrm>
            <a:off x="6290753" y="4994585"/>
            <a:ext cx="0" cy="450426"/>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0E87D63-5D60-7BC2-D00B-D65DD7973AD5}"/>
              </a:ext>
            </a:extLst>
          </p:cNvPr>
          <p:cNvCxnSpPr>
            <a:cxnSpLocks/>
          </p:cNvCxnSpPr>
          <p:nvPr/>
        </p:nvCxnSpPr>
        <p:spPr>
          <a:xfrm>
            <a:off x="5713349" y="3877011"/>
            <a:ext cx="0" cy="1568000"/>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13281AF-01C8-7208-C749-16525B2836B5}"/>
              </a:ext>
            </a:extLst>
          </p:cNvPr>
          <p:cNvCxnSpPr>
            <a:cxnSpLocks/>
          </p:cNvCxnSpPr>
          <p:nvPr/>
        </p:nvCxnSpPr>
        <p:spPr>
          <a:xfrm flipH="1">
            <a:off x="5700976" y="3877011"/>
            <a:ext cx="729232"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6C3C70E-C580-B9CD-C6EB-F230A7F5D144}"/>
              </a:ext>
            </a:extLst>
          </p:cNvPr>
          <p:cNvCxnSpPr>
            <a:cxnSpLocks/>
          </p:cNvCxnSpPr>
          <p:nvPr/>
        </p:nvCxnSpPr>
        <p:spPr>
          <a:xfrm>
            <a:off x="4391991" y="5158174"/>
            <a:ext cx="0" cy="262223"/>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2CA12DC-0374-6C9B-6DC7-5659334A10D5}"/>
              </a:ext>
            </a:extLst>
          </p:cNvPr>
          <p:cNvCxnSpPr>
            <a:cxnSpLocks/>
          </p:cNvCxnSpPr>
          <p:nvPr/>
        </p:nvCxnSpPr>
        <p:spPr>
          <a:xfrm flipH="1">
            <a:off x="4340974" y="5189818"/>
            <a:ext cx="3350305"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AD4A992-29A8-D11B-FA4C-1B7A433202D8}"/>
              </a:ext>
            </a:extLst>
          </p:cNvPr>
          <p:cNvCxnSpPr>
            <a:cxnSpLocks/>
          </p:cNvCxnSpPr>
          <p:nvPr/>
        </p:nvCxnSpPr>
        <p:spPr>
          <a:xfrm flipV="1">
            <a:off x="7756849" y="5012636"/>
            <a:ext cx="218" cy="193095"/>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41" name="Content Placeholder 2">
            <a:extLst>
              <a:ext uri="{FF2B5EF4-FFF2-40B4-BE49-F238E27FC236}">
                <a16:creationId xmlns:a16="http://schemas.microsoft.com/office/drawing/2014/main" id="{0C01BD7B-C69C-CE0A-BD3B-5D892BA1CD71}"/>
              </a:ext>
            </a:extLst>
          </p:cNvPr>
          <p:cNvSpPr>
            <a:spLocks noGrp="1"/>
          </p:cNvSpPr>
          <p:nvPr>
            <p:ph idx="1"/>
          </p:nvPr>
        </p:nvSpPr>
        <p:spPr>
          <a:xfrm>
            <a:off x="838200" y="1610518"/>
            <a:ext cx="10515600" cy="1906101"/>
          </a:xfrm>
        </p:spPr>
        <p:txBody>
          <a:bodyPr>
            <a:normAutofit/>
          </a:bodyPr>
          <a:lstStyle/>
          <a:p>
            <a:pPr>
              <a:buFont typeface="Wingdings" pitchFamily="2" charset="2"/>
              <a:buChar char="ü"/>
            </a:pPr>
            <a:r>
              <a:rPr lang="en-US" sz="3200" dirty="0">
                <a:latin typeface="Gill Sans MT" panose="020B0502020104020203" pitchFamily="34" charset="77"/>
              </a:rPr>
              <a:t>Hamming Tree orders free memory locations according to the </a:t>
            </a:r>
            <a:r>
              <a:rPr lang="en-US" sz="3200" dirty="0">
                <a:solidFill>
                  <a:srgbClr val="00B0F0"/>
                </a:solidFill>
                <a:latin typeface="Gill Sans MT" panose="020B0502020104020203" pitchFamily="34" charset="77"/>
              </a:rPr>
              <a:t>hamming distance</a:t>
            </a:r>
            <a:r>
              <a:rPr lang="en-US" sz="3200" dirty="0">
                <a:latin typeface="Gill Sans MT" panose="020B0502020104020203" pitchFamily="34" charset="77"/>
              </a:rPr>
              <a:t> of their </a:t>
            </a:r>
            <a:r>
              <a:rPr lang="en-US" sz="3200" dirty="0">
                <a:solidFill>
                  <a:srgbClr val="00B0F0"/>
                </a:solidFill>
                <a:latin typeface="Gill Sans MT" panose="020B0502020104020203" pitchFamily="34" charset="77"/>
              </a:rPr>
              <a:t>contents</a:t>
            </a:r>
            <a:r>
              <a:rPr lang="en-US" sz="3200" dirty="0">
                <a:latin typeface="Gill Sans MT" panose="020B0502020104020203" pitchFamily="34" charset="77"/>
              </a:rPr>
              <a:t>. </a:t>
            </a:r>
          </a:p>
          <a:p>
            <a:pPr>
              <a:buFont typeface="Wingdings" pitchFamily="2" charset="2"/>
              <a:buChar char="ü"/>
            </a:pPr>
            <a:endParaRPr lang="en-US" sz="3200" dirty="0">
              <a:latin typeface="Gill Sans MT" panose="020B0502020104020203" pitchFamily="34" charset="77"/>
            </a:endParaRPr>
          </a:p>
          <a:p>
            <a:pPr>
              <a:lnSpc>
                <a:spcPct val="90000"/>
              </a:lnSpc>
              <a:buFont typeface="Wingdings" pitchFamily="2" charset="2"/>
              <a:buChar char="ü"/>
            </a:pPr>
            <a:endParaRPr lang="en-US" dirty="0"/>
          </a:p>
        </p:txBody>
      </p:sp>
    </p:spTree>
    <p:extLst>
      <p:ext uri="{BB962C8B-B14F-4D97-AF65-F5344CB8AC3E}">
        <p14:creationId xmlns:p14="http://schemas.microsoft.com/office/powerpoint/2010/main" val="1065821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E4F7DC-C65C-FC21-92BF-977A3D126F3B}"/>
              </a:ext>
            </a:extLst>
          </p:cNvPr>
          <p:cNvSpPr>
            <a:spLocks noGrp="1"/>
          </p:cNvSpPr>
          <p:nvPr>
            <p:ph idx="1"/>
          </p:nvPr>
        </p:nvSpPr>
        <p:spPr>
          <a:xfrm>
            <a:off x="648194" y="483712"/>
            <a:ext cx="10515600" cy="5572703"/>
          </a:xfrm>
        </p:spPr>
        <p:txBody>
          <a:bodyPr>
            <a:normAutofit/>
          </a:bodyPr>
          <a:lstStyle/>
          <a:p>
            <a:endParaRPr lang="en-US" dirty="0">
              <a:solidFill>
                <a:srgbClr val="212121"/>
              </a:solidFill>
              <a:latin typeface="SuisseIntl"/>
            </a:endParaRPr>
          </a:p>
          <a:p>
            <a:pPr marL="0" indent="0">
              <a:lnSpc>
                <a:spcPct val="120000"/>
              </a:lnSpc>
              <a:buNone/>
            </a:pPr>
            <a:r>
              <a:rPr lang="en-US" sz="5800" b="1" dirty="0">
                <a:effectLst/>
                <a:latin typeface="GillSansMT"/>
              </a:rPr>
              <a:t>Outline </a:t>
            </a:r>
            <a:endParaRPr lang="en-US" sz="5800" dirty="0">
              <a:effectLst/>
            </a:endParaRPr>
          </a:p>
          <a:p>
            <a:pPr>
              <a:lnSpc>
                <a:spcPct val="120000"/>
              </a:lnSpc>
            </a:pPr>
            <a:r>
              <a:rPr lang="en-US" sz="3600" dirty="0">
                <a:solidFill>
                  <a:srgbClr val="7C7C7C"/>
                </a:solidFill>
                <a:latin typeface="GillSansMT"/>
              </a:rPr>
              <a:t>Background on NVM/Phase Change Memory </a:t>
            </a:r>
          </a:p>
          <a:p>
            <a:pPr>
              <a:lnSpc>
                <a:spcPct val="120000"/>
              </a:lnSpc>
            </a:pPr>
            <a:r>
              <a:rPr lang="en-US" sz="3600" dirty="0">
                <a:solidFill>
                  <a:srgbClr val="7C7C7C"/>
                </a:solidFill>
                <a:latin typeface="GillSansMT"/>
              </a:rPr>
              <a:t>Motivation</a:t>
            </a:r>
          </a:p>
          <a:p>
            <a:pPr>
              <a:lnSpc>
                <a:spcPct val="120000"/>
              </a:lnSpc>
            </a:pPr>
            <a:r>
              <a:rPr lang="en-US" sz="3600" dirty="0">
                <a:solidFill>
                  <a:srgbClr val="7C7C7C"/>
                </a:solidFill>
                <a:latin typeface="GillSansMT"/>
              </a:rPr>
              <a:t>Hamming Tree Design </a:t>
            </a:r>
          </a:p>
          <a:p>
            <a:pPr>
              <a:lnSpc>
                <a:spcPct val="120000"/>
              </a:lnSpc>
            </a:pPr>
            <a:r>
              <a:rPr lang="en-US" sz="3600" dirty="0">
                <a:solidFill>
                  <a:srgbClr val="FF0000"/>
                </a:solidFill>
                <a:effectLst/>
                <a:latin typeface="GillSansMT"/>
              </a:rPr>
              <a:t>Evaluation Results</a:t>
            </a:r>
          </a:p>
          <a:p>
            <a:pPr>
              <a:lnSpc>
                <a:spcPct val="120000"/>
              </a:lnSpc>
            </a:pPr>
            <a:r>
              <a:rPr lang="en-US" sz="3600" dirty="0">
                <a:solidFill>
                  <a:srgbClr val="7C7C7C"/>
                </a:solidFill>
                <a:effectLst/>
                <a:latin typeface="GillSansMT"/>
              </a:rPr>
              <a:t>Conclusion </a:t>
            </a:r>
            <a:endParaRPr lang="en-US" sz="3600" dirty="0">
              <a:effectLst/>
            </a:endParaRPr>
          </a:p>
        </p:txBody>
      </p:sp>
      <p:sp>
        <p:nvSpPr>
          <p:cNvPr id="2" name="Slide Number Placeholder 1">
            <a:extLst>
              <a:ext uri="{FF2B5EF4-FFF2-40B4-BE49-F238E27FC236}">
                <a16:creationId xmlns:a16="http://schemas.microsoft.com/office/drawing/2014/main" id="{55F397E5-A7A1-4771-1A86-E7A6CB110820}"/>
              </a:ext>
            </a:extLst>
          </p:cNvPr>
          <p:cNvSpPr>
            <a:spLocks noGrp="1"/>
          </p:cNvSpPr>
          <p:nvPr>
            <p:ph type="sldNum" sz="quarter" idx="12"/>
          </p:nvPr>
        </p:nvSpPr>
        <p:spPr/>
        <p:txBody>
          <a:bodyPr/>
          <a:lstStyle/>
          <a:p>
            <a:fld id="{CA914D5E-83D4-7E4C-ABA2-68309E7FC0BF}" type="slidenum">
              <a:rPr lang="en-US" smtClean="0"/>
              <a:t>36</a:t>
            </a:fld>
            <a:endParaRPr lang="en-US"/>
          </a:p>
        </p:txBody>
      </p:sp>
    </p:spTree>
    <p:extLst>
      <p:ext uri="{BB962C8B-B14F-4D97-AF65-F5344CB8AC3E}">
        <p14:creationId xmlns:p14="http://schemas.microsoft.com/office/powerpoint/2010/main" val="3947915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02A6-FDA0-B2A1-79C2-E2677795C9EB}"/>
              </a:ext>
            </a:extLst>
          </p:cNvPr>
          <p:cNvSpPr>
            <a:spLocks noGrp="1"/>
          </p:cNvSpPr>
          <p:nvPr>
            <p:ph type="title"/>
          </p:nvPr>
        </p:nvSpPr>
        <p:spPr/>
        <p:txBody>
          <a:bodyPr/>
          <a:lstStyle/>
          <a:p>
            <a:r>
              <a:rPr lang="en-US" sz="4000" dirty="0">
                <a:latin typeface="Gill Sans MT" panose="020B0502020104020203" pitchFamily="34" charset="77"/>
              </a:rPr>
              <a:t>Evaluation Methodology </a:t>
            </a:r>
          </a:p>
        </p:txBody>
      </p:sp>
      <p:sp>
        <p:nvSpPr>
          <p:cNvPr id="3" name="Content Placeholder 2">
            <a:extLst>
              <a:ext uri="{FF2B5EF4-FFF2-40B4-BE49-F238E27FC236}">
                <a16:creationId xmlns:a16="http://schemas.microsoft.com/office/drawing/2014/main" id="{1E60E372-8826-ECB9-FBC7-DFA893FEBEF9}"/>
              </a:ext>
            </a:extLst>
          </p:cNvPr>
          <p:cNvSpPr>
            <a:spLocks noGrp="1"/>
          </p:cNvSpPr>
          <p:nvPr>
            <p:ph idx="1"/>
          </p:nvPr>
        </p:nvSpPr>
        <p:spPr>
          <a:xfrm>
            <a:off x="838200" y="1471613"/>
            <a:ext cx="10515600" cy="4705350"/>
          </a:xfrm>
        </p:spPr>
        <p:txBody>
          <a:bodyPr>
            <a:normAutofit fontScale="92500" lnSpcReduction="20000"/>
          </a:bodyPr>
          <a:lstStyle/>
          <a:p>
            <a:pPr>
              <a:buFont typeface="Wingdings" pitchFamily="2" charset="2"/>
              <a:buChar char="q"/>
            </a:pPr>
            <a:r>
              <a:rPr lang="en-US" sz="3000" dirty="0">
                <a:effectLst/>
                <a:latin typeface="Gill Sans MT" panose="020B0502020104020203" pitchFamily="34" charset="77"/>
              </a:rPr>
              <a:t>Compared techniques</a:t>
            </a:r>
          </a:p>
          <a:p>
            <a:pPr lvl="1">
              <a:buFont typeface="Courier New" panose="02070309020205020404" pitchFamily="49" charset="0"/>
              <a:buChar char="o"/>
            </a:pPr>
            <a:r>
              <a:rPr lang="en-US" sz="2600" dirty="0">
                <a:solidFill>
                  <a:schemeClr val="accent6"/>
                </a:solidFill>
                <a:effectLst/>
                <a:latin typeface="Gill Sans MT" panose="020B0502020104020203" pitchFamily="34" charset="77"/>
              </a:rPr>
              <a:t>NVM-friendly K/V stores and data structures</a:t>
            </a:r>
            <a:r>
              <a:rPr lang="en-US" sz="2600" dirty="0">
                <a:effectLst/>
                <a:latin typeface="Gill Sans MT" panose="020B0502020104020203" pitchFamily="34" charset="77"/>
              </a:rPr>
              <a:t> (focus on </a:t>
            </a:r>
            <a:r>
              <a:rPr lang="en-US" sz="2600" dirty="0">
                <a:solidFill>
                  <a:schemeClr val="accent1"/>
                </a:solidFill>
                <a:effectLst/>
                <a:latin typeface="Gill Sans MT" panose="020B0502020104020203" pitchFamily="34" charset="77"/>
              </a:rPr>
              <a:t>reducing write amplification</a:t>
            </a:r>
            <a:r>
              <a:rPr lang="en-US" sz="2600" dirty="0">
                <a:effectLst/>
                <a:latin typeface="Gill Sans MT" panose="020B0502020104020203" pitchFamily="34" charset="77"/>
              </a:rPr>
              <a:t>)</a:t>
            </a:r>
          </a:p>
          <a:p>
            <a:pPr lvl="1">
              <a:buFont typeface="Courier New" panose="02070309020205020404" pitchFamily="49" charset="0"/>
              <a:buChar char="o"/>
            </a:pPr>
            <a:r>
              <a:rPr lang="en-US" sz="2600" dirty="0">
                <a:solidFill>
                  <a:schemeClr val="accent6"/>
                </a:solidFill>
                <a:latin typeface="Gill Sans MT" panose="020B0502020104020203" pitchFamily="34" charset="77"/>
              </a:rPr>
              <a:t>H</a:t>
            </a:r>
            <a:r>
              <a:rPr lang="en-US" sz="2600" dirty="0">
                <a:solidFill>
                  <a:schemeClr val="accent6"/>
                </a:solidFill>
                <a:effectLst/>
                <a:latin typeface="Gill Sans MT" panose="020B0502020104020203" pitchFamily="34" charset="77"/>
              </a:rPr>
              <a:t>ardware-based bit flip optimization</a:t>
            </a:r>
            <a:r>
              <a:rPr lang="en-US" sz="2600" dirty="0">
                <a:effectLst/>
                <a:latin typeface="Gill Sans MT" panose="020B0502020104020203" pitchFamily="34" charset="77"/>
              </a:rPr>
              <a:t> methods (focus on </a:t>
            </a:r>
            <a:r>
              <a:rPr lang="en-US" sz="2600" dirty="0">
                <a:solidFill>
                  <a:schemeClr val="accent1"/>
                </a:solidFill>
                <a:effectLst/>
                <a:latin typeface="Gill Sans MT" panose="020B0502020104020203" pitchFamily="34" charset="77"/>
              </a:rPr>
              <a:t>reducing the number of bit flips</a:t>
            </a:r>
            <a:r>
              <a:rPr lang="en-US" sz="2600" dirty="0">
                <a:effectLst/>
                <a:latin typeface="Gill Sans MT" panose="020B0502020104020203" pitchFamily="34" charset="77"/>
              </a:rPr>
              <a:t>)</a:t>
            </a:r>
          </a:p>
          <a:p>
            <a:pPr>
              <a:buFont typeface="Wingdings" pitchFamily="2" charset="2"/>
              <a:buChar char="q"/>
            </a:pPr>
            <a:r>
              <a:rPr lang="en-US" sz="3000" dirty="0">
                <a:latin typeface="Gill Sans MT" panose="020B0502020104020203" pitchFamily="34" charset="77"/>
              </a:rPr>
              <a:t>Workloads and Datasets</a:t>
            </a:r>
          </a:p>
          <a:p>
            <a:pPr lvl="1">
              <a:buFont typeface="Courier New" panose="02070309020205020404" pitchFamily="49" charset="0"/>
              <a:buChar char="o"/>
            </a:pPr>
            <a:r>
              <a:rPr lang="en-US" sz="3000" dirty="0">
                <a:effectLst/>
                <a:latin typeface="Gill Sans MT" panose="020B0502020104020203" pitchFamily="34" charset="77"/>
              </a:rPr>
              <a:t>Synthetic workloads</a:t>
            </a:r>
          </a:p>
          <a:p>
            <a:pPr lvl="2">
              <a:buFont typeface="Wingdings" pitchFamily="2" charset="2"/>
              <a:buChar char="v"/>
            </a:pPr>
            <a:r>
              <a:rPr lang="en-US" sz="2600" dirty="0">
                <a:latin typeface="Gill Sans MT" panose="020B0502020104020203" pitchFamily="34" charset="77"/>
              </a:rPr>
              <a:t>YCSB</a:t>
            </a:r>
          </a:p>
          <a:p>
            <a:pPr lvl="1">
              <a:buFont typeface="Courier New" panose="02070309020205020404" pitchFamily="49" charset="0"/>
              <a:buChar char="o"/>
            </a:pPr>
            <a:r>
              <a:rPr lang="en-US" sz="3000" dirty="0">
                <a:latin typeface="Gill Sans MT" panose="020B0502020104020203" pitchFamily="34" charset="77"/>
              </a:rPr>
              <a:t>Real-world datasets</a:t>
            </a:r>
          </a:p>
          <a:p>
            <a:pPr lvl="2">
              <a:buFont typeface="Wingdings" pitchFamily="2" charset="2"/>
              <a:buChar char="v"/>
            </a:pPr>
            <a:r>
              <a:rPr lang="en-US" sz="2600" dirty="0">
                <a:latin typeface="Gill Sans MT" panose="020B0502020104020203" pitchFamily="34" charset="77"/>
              </a:rPr>
              <a:t>Amazon Access Samples (</a:t>
            </a:r>
            <a:r>
              <a:rPr lang="en-US" sz="2600" dirty="0">
                <a:effectLst/>
                <a:latin typeface="Gill Sans MT" panose="020B0502020104020203" pitchFamily="34" charset="77"/>
              </a:rPr>
              <a:t>textual dataset</a:t>
            </a:r>
            <a:r>
              <a:rPr lang="en-US" sz="2600" dirty="0">
                <a:latin typeface="Gill Sans MT" panose="020B0502020104020203" pitchFamily="34" charset="77"/>
              </a:rPr>
              <a:t>)</a:t>
            </a:r>
          </a:p>
          <a:p>
            <a:pPr lvl="2">
              <a:buFont typeface="Wingdings" pitchFamily="2" charset="2"/>
              <a:buChar char="v"/>
            </a:pPr>
            <a:r>
              <a:rPr lang="en-US" sz="2600" dirty="0">
                <a:latin typeface="Gill Sans MT" panose="020B0502020104020203" pitchFamily="34" charset="77"/>
              </a:rPr>
              <a:t>3D Road Network Data Set (</a:t>
            </a:r>
            <a:r>
              <a:rPr lang="en-US" sz="2600" dirty="0">
                <a:effectLst/>
                <a:latin typeface="Gill Sans MT" panose="020B0502020104020203" pitchFamily="34" charset="77"/>
              </a:rPr>
              <a:t>textual dataset</a:t>
            </a:r>
            <a:r>
              <a:rPr lang="en-US" sz="2600" dirty="0">
                <a:latin typeface="Gill Sans MT" panose="020B0502020104020203" pitchFamily="34" charset="77"/>
              </a:rPr>
              <a:t>)</a:t>
            </a:r>
          </a:p>
          <a:p>
            <a:pPr lvl="2">
              <a:buFont typeface="Wingdings" pitchFamily="2" charset="2"/>
              <a:buChar char="v"/>
            </a:pPr>
            <a:r>
              <a:rPr lang="en-US" sz="2600" dirty="0">
                <a:latin typeface="Gill Sans MT" panose="020B0502020104020203" pitchFamily="34" charset="77"/>
              </a:rPr>
              <a:t>PubMed (</a:t>
            </a:r>
            <a:r>
              <a:rPr lang="en-US" sz="2600" dirty="0">
                <a:effectLst/>
                <a:latin typeface="Gill Sans MT" panose="020B0502020104020203" pitchFamily="34" charset="77"/>
              </a:rPr>
              <a:t>textual dataset</a:t>
            </a:r>
            <a:r>
              <a:rPr lang="en-US" sz="2600" dirty="0">
                <a:latin typeface="Gill Sans MT" panose="020B0502020104020203" pitchFamily="34" charset="77"/>
              </a:rPr>
              <a:t>)</a:t>
            </a:r>
          </a:p>
          <a:p>
            <a:pPr lvl="2">
              <a:buFont typeface="Wingdings" pitchFamily="2" charset="2"/>
              <a:buChar char="v"/>
            </a:pPr>
            <a:r>
              <a:rPr lang="en-US" sz="2600" dirty="0">
                <a:latin typeface="Gill Sans MT" panose="020B0502020104020203" pitchFamily="34" charset="77"/>
              </a:rPr>
              <a:t>MNIST, Fashion-MNIST, and ImageNet (Image datasets)</a:t>
            </a:r>
          </a:p>
          <a:p>
            <a:pPr lvl="2">
              <a:buFont typeface="Wingdings" pitchFamily="2" charset="2"/>
              <a:buChar char="v"/>
            </a:pPr>
            <a:r>
              <a:rPr lang="en-US" sz="2600" dirty="0">
                <a:effectLst/>
                <a:latin typeface="Gill Sans MT" panose="020B0502020104020203" pitchFamily="34" charset="77"/>
              </a:rPr>
              <a:t>Urban tracker and </a:t>
            </a:r>
            <a:r>
              <a:rPr lang="en-US" sz="2600" dirty="0">
                <a:latin typeface="Gill Sans MT" panose="020B0502020104020203" pitchFamily="34" charset="77"/>
              </a:rPr>
              <a:t>t</a:t>
            </a:r>
            <a:r>
              <a:rPr lang="en-US" sz="2600" dirty="0">
                <a:effectLst/>
                <a:latin typeface="Gill Sans MT" panose="020B0502020104020203" pitchFamily="34" charset="77"/>
              </a:rPr>
              <a:t>raffic surveillance video datasets </a:t>
            </a:r>
            <a:r>
              <a:rPr lang="en-US" sz="2600" dirty="0">
                <a:latin typeface="Gill Sans MT" panose="020B0502020104020203" pitchFamily="34" charset="77"/>
              </a:rPr>
              <a:t>(Video datasets)</a:t>
            </a:r>
          </a:p>
          <a:p>
            <a:pPr lvl="2">
              <a:buFont typeface="Courier New" panose="02070309020205020404" pitchFamily="49" charset="0"/>
              <a:buChar char="o"/>
            </a:pPr>
            <a:endParaRPr lang="en-US" sz="2000" dirty="0">
              <a:latin typeface="Gill Sans MT" panose="020B0502020104020203" pitchFamily="34" charset="77"/>
            </a:endParaRPr>
          </a:p>
          <a:p>
            <a:pPr lvl="2">
              <a:buFont typeface="Courier New" panose="02070309020205020404" pitchFamily="49" charset="0"/>
              <a:buChar char="o"/>
            </a:pPr>
            <a:endParaRPr lang="en-US" sz="2400" dirty="0">
              <a:latin typeface="LinLibertineTB"/>
            </a:endParaRPr>
          </a:p>
          <a:p>
            <a:pPr lvl="1">
              <a:buFont typeface="Courier New" panose="02070309020205020404" pitchFamily="49" charset="0"/>
              <a:buChar char="o"/>
            </a:pPr>
            <a:endParaRPr lang="en-US" sz="2000" dirty="0"/>
          </a:p>
          <a:p>
            <a:pPr lvl="1">
              <a:buFont typeface="Courier New" panose="02070309020205020404" pitchFamily="49" charset="0"/>
              <a:buChar char="o"/>
            </a:pPr>
            <a:endParaRPr lang="en-US" sz="2800" dirty="0">
              <a:latin typeface="LinLibertineTB"/>
            </a:endParaRPr>
          </a:p>
          <a:p>
            <a:pPr marL="914400" lvl="2" indent="0">
              <a:buNone/>
            </a:pPr>
            <a:endParaRPr lang="en-US" sz="2400" dirty="0"/>
          </a:p>
        </p:txBody>
      </p:sp>
      <p:sp>
        <p:nvSpPr>
          <p:cNvPr id="4" name="Slide Number Placeholder 3">
            <a:extLst>
              <a:ext uri="{FF2B5EF4-FFF2-40B4-BE49-F238E27FC236}">
                <a16:creationId xmlns:a16="http://schemas.microsoft.com/office/drawing/2014/main" id="{00299708-456E-3B58-1113-C309C891201E}"/>
              </a:ext>
            </a:extLst>
          </p:cNvPr>
          <p:cNvSpPr>
            <a:spLocks noGrp="1"/>
          </p:cNvSpPr>
          <p:nvPr>
            <p:ph type="sldNum" sz="quarter" idx="12"/>
          </p:nvPr>
        </p:nvSpPr>
        <p:spPr/>
        <p:txBody>
          <a:bodyPr/>
          <a:lstStyle/>
          <a:p>
            <a:fld id="{CA914D5E-83D4-7E4C-ABA2-68309E7FC0BF}" type="slidenum">
              <a:rPr lang="en-US" smtClean="0"/>
              <a:t>37</a:t>
            </a:fld>
            <a:endParaRPr lang="en-US"/>
          </a:p>
        </p:txBody>
      </p:sp>
    </p:spTree>
    <p:extLst>
      <p:ext uri="{BB962C8B-B14F-4D97-AF65-F5344CB8AC3E}">
        <p14:creationId xmlns:p14="http://schemas.microsoft.com/office/powerpoint/2010/main" val="2748789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9F6FCA-2ACD-2202-766B-28B1AE3C6CE3}"/>
              </a:ext>
            </a:extLst>
          </p:cNvPr>
          <p:cNvSpPr>
            <a:spLocks noGrp="1"/>
          </p:cNvSpPr>
          <p:nvPr>
            <p:ph type="sldNum" sz="quarter" idx="12"/>
          </p:nvPr>
        </p:nvSpPr>
        <p:spPr/>
        <p:txBody>
          <a:bodyPr/>
          <a:lstStyle/>
          <a:p>
            <a:fld id="{CA914D5E-83D4-7E4C-ABA2-68309E7FC0BF}" type="slidenum">
              <a:rPr lang="en-US" smtClean="0"/>
              <a:t>38</a:t>
            </a:fld>
            <a:endParaRPr lang="en-US"/>
          </a:p>
        </p:txBody>
      </p:sp>
      <p:sp>
        <p:nvSpPr>
          <p:cNvPr id="11" name="Title 1">
            <a:extLst>
              <a:ext uri="{FF2B5EF4-FFF2-40B4-BE49-F238E27FC236}">
                <a16:creationId xmlns:a16="http://schemas.microsoft.com/office/drawing/2014/main" id="{694D9D0B-5277-700D-DF76-BDA64B291AF2}"/>
              </a:ext>
            </a:extLst>
          </p:cNvPr>
          <p:cNvSpPr>
            <a:spLocks noGrp="1"/>
          </p:cNvSpPr>
          <p:nvPr>
            <p:ph type="title"/>
          </p:nvPr>
        </p:nvSpPr>
        <p:spPr>
          <a:xfrm>
            <a:off x="838200" y="365125"/>
            <a:ext cx="6677025" cy="1325563"/>
          </a:xfrm>
        </p:spPr>
        <p:txBody>
          <a:bodyPr/>
          <a:lstStyle/>
          <a:p>
            <a:r>
              <a:rPr lang="en-US" sz="4000" dirty="0">
                <a:solidFill>
                  <a:srgbClr val="006633"/>
                </a:solidFill>
                <a:latin typeface="Gill Sans MT" panose="020B0502020104020203" pitchFamily="34" charset="77"/>
              </a:rPr>
              <a:t>Overall Hamming Tree Benefits </a:t>
            </a:r>
          </a:p>
        </p:txBody>
      </p:sp>
      <p:sp>
        <p:nvSpPr>
          <p:cNvPr id="12" name="Rounded Rectangle 11">
            <a:extLst>
              <a:ext uri="{FF2B5EF4-FFF2-40B4-BE49-F238E27FC236}">
                <a16:creationId xmlns:a16="http://schemas.microsoft.com/office/drawing/2014/main" id="{8A428745-8CD2-BBED-FB4D-A84ECD7B5D6C}"/>
              </a:ext>
            </a:extLst>
          </p:cNvPr>
          <p:cNvSpPr/>
          <p:nvPr/>
        </p:nvSpPr>
        <p:spPr>
          <a:xfrm>
            <a:off x="323116" y="5434961"/>
            <a:ext cx="11277631" cy="1011887"/>
          </a:xfrm>
          <a:prstGeom prst="roundRect">
            <a:avLst/>
          </a:prstGeom>
          <a:solidFill>
            <a:srgbClr val="7030A0">
              <a:alpha val="12115"/>
            </a:srgbClr>
          </a:solidFill>
          <a:ln>
            <a:solidFill>
              <a:schemeClr val="accent1">
                <a:shade val="50000"/>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Gill Sans MT" panose="020B0502020104020203" pitchFamily="34" charset="77"/>
              </a:rPr>
              <a:t>By plugging </a:t>
            </a:r>
            <a:r>
              <a:rPr lang="en-US" sz="3200" dirty="0">
                <a:solidFill>
                  <a:schemeClr val="accent6"/>
                </a:solidFill>
                <a:effectLst/>
                <a:latin typeface="Gill Sans MT" panose="020B0502020104020203" pitchFamily="34" charset="77"/>
              </a:rPr>
              <a:t>Hamming Tree</a:t>
            </a:r>
            <a:r>
              <a:rPr lang="en-US" sz="3200" dirty="0">
                <a:solidFill>
                  <a:schemeClr val="tx1"/>
                </a:solidFill>
                <a:effectLst/>
                <a:latin typeface="Gill Sans MT" panose="020B0502020104020203" pitchFamily="34" charset="77"/>
              </a:rPr>
              <a:t>,</a:t>
            </a:r>
            <a:r>
              <a:rPr lang="en-US" sz="3200" dirty="0">
                <a:solidFill>
                  <a:schemeClr val="tx1"/>
                </a:solidFill>
                <a:latin typeface="Gill Sans MT" panose="020B0502020104020203" pitchFamily="34" charset="77"/>
              </a:rPr>
              <a:t> the system consumes up to </a:t>
            </a:r>
            <a:r>
              <a:rPr lang="en-US" sz="3200" dirty="0">
                <a:solidFill>
                  <a:schemeClr val="accent6"/>
                </a:solidFill>
                <a:effectLst/>
                <a:latin typeface="Gill Sans MT" panose="020B0502020104020203" pitchFamily="34" charset="77"/>
              </a:rPr>
              <a:t>67.8%</a:t>
            </a:r>
            <a:r>
              <a:rPr lang="en-US" sz="3200" dirty="0">
                <a:solidFill>
                  <a:schemeClr val="tx1"/>
                </a:solidFill>
                <a:latin typeface="Gill Sans MT" panose="020B0502020104020203" pitchFamily="34" charset="77"/>
              </a:rPr>
              <a:t> less energy.</a:t>
            </a:r>
          </a:p>
        </p:txBody>
      </p:sp>
      <p:pic>
        <p:nvPicPr>
          <p:cNvPr id="13" name="Picture 12">
            <a:extLst>
              <a:ext uri="{FF2B5EF4-FFF2-40B4-BE49-F238E27FC236}">
                <a16:creationId xmlns:a16="http://schemas.microsoft.com/office/drawing/2014/main" id="{2CA1C797-D36F-783B-DCDD-51481DF3906D}"/>
              </a:ext>
            </a:extLst>
          </p:cNvPr>
          <p:cNvPicPr>
            <a:picLocks noChangeAspect="1"/>
          </p:cNvPicPr>
          <p:nvPr/>
        </p:nvPicPr>
        <p:blipFill>
          <a:blip r:embed="rId3"/>
          <a:stretch>
            <a:fillRect/>
          </a:stretch>
        </p:blipFill>
        <p:spPr>
          <a:xfrm>
            <a:off x="3552668" y="1504618"/>
            <a:ext cx="5304748" cy="3848764"/>
          </a:xfrm>
          <a:prstGeom prst="rect">
            <a:avLst/>
          </a:prstGeom>
        </p:spPr>
      </p:pic>
    </p:spTree>
    <p:extLst>
      <p:ext uri="{BB962C8B-B14F-4D97-AF65-F5344CB8AC3E}">
        <p14:creationId xmlns:p14="http://schemas.microsoft.com/office/powerpoint/2010/main" val="4266064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9F6FCA-2ACD-2202-766B-28B1AE3C6CE3}"/>
              </a:ext>
            </a:extLst>
          </p:cNvPr>
          <p:cNvSpPr>
            <a:spLocks noGrp="1"/>
          </p:cNvSpPr>
          <p:nvPr>
            <p:ph type="sldNum" sz="quarter" idx="12"/>
          </p:nvPr>
        </p:nvSpPr>
        <p:spPr/>
        <p:txBody>
          <a:bodyPr/>
          <a:lstStyle/>
          <a:p>
            <a:fld id="{CA914D5E-83D4-7E4C-ABA2-68309E7FC0BF}" type="slidenum">
              <a:rPr lang="en-US" smtClean="0"/>
              <a:t>39</a:t>
            </a:fld>
            <a:endParaRPr lang="en-US"/>
          </a:p>
        </p:txBody>
      </p:sp>
      <p:sp>
        <p:nvSpPr>
          <p:cNvPr id="11" name="Title 1">
            <a:extLst>
              <a:ext uri="{FF2B5EF4-FFF2-40B4-BE49-F238E27FC236}">
                <a16:creationId xmlns:a16="http://schemas.microsoft.com/office/drawing/2014/main" id="{694D9D0B-5277-700D-DF76-BDA64B291AF2}"/>
              </a:ext>
            </a:extLst>
          </p:cNvPr>
          <p:cNvSpPr>
            <a:spLocks noGrp="1"/>
          </p:cNvSpPr>
          <p:nvPr>
            <p:ph type="title"/>
          </p:nvPr>
        </p:nvSpPr>
        <p:spPr>
          <a:xfrm>
            <a:off x="838200" y="365125"/>
            <a:ext cx="6677025" cy="1325563"/>
          </a:xfrm>
        </p:spPr>
        <p:txBody>
          <a:bodyPr/>
          <a:lstStyle/>
          <a:p>
            <a:r>
              <a:rPr lang="en-US" sz="4000" dirty="0">
                <a:solidFill>
                  <a:srgbClr val="006633"/>
                </a:solidFill>
                <a:latin typeface="Gill Sans MT" panose="020B0502020104020203" pitchFamily="34" charset="77"/>
              </a:rPr>
              <a:t>Overall Hamming Tree Benefits </a:t>
            </a:r>
          </a:p>
        </p:txBody>
      </p:sp>
      <p:sp>
        <p:nvSpPr>
          <p:cNvPr id="12" name="Rounded Rectangle 11">
            <a:extLst>
              <a:ext uri="{FF2B5EF4-FFF2-40B4-BE49-F238E27FC236}">
                <a16:creationId xmlns:a16="http://schemas.microsoft.com/office/drawing/2014/main" id="{8A428745-8CD2-BBED-FB4D-A84ECD7B5D6C}"/>
              </a:ext>
            </a:extLst>
          </p:cNvPr>
          <p:cNvSpPr/>
          <p:nvPr/>
        </p:nvSpPr>
        <p:spPr>
          <a:xfrm>
            <a:off x="323116" y="5434961"/>
            <a:ext cx="11277631" cy="1011887"/>
          </a:xfrm>
          <a:prstGeom prst="roundRect">
            <a:avLst/>
          </a:prstGeom>
          <a:solidFill>
            <a:srgbClr val="7030A0">
              <a:alpha val="12115"/>
            </a:srgbClr>
          </a:solidFill>
          <a:ln>
            <a:solidFill>
              <a:schemeClr val="accent1">
                <a:shade val="50000"/>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Gill Sans MT" panose="020B0502020104020203" pitchFamily="34" charset="77"/>
              </a:rPr>
              <a:t>By plugging </a:t>
            </a:r>
            <a:r>
              <a:rPr lang="en-US" sz="3200" dirty="0">
                <a:solidFill>
                  <a:schemeClr val="accent6"/>
                </a:solidFill>
                <a:effectLst/>
                <a:latin typeface="Gill Sans MT" panose="020B0502020104020203" pitchFamily="34" charset="77"/>
              </a:rPr>
              <a:t>Hamming Tree</a:t>
            </a:r>
            <a:r>
              <a:rPr lang="en-US" sz="3200" dirty="0">
                <a:solidFill>
                  <a:schemeClr val="tx1"/>
                </a:solidFill>
                <a:effectLst/>
                <a:latin typeface="Gill Sans MT" panose="020B0502020104020203" pitchFamily="34" charset="77"/>
              </a:rPr>
              <a:t>,</a:t>
            </a:r>
            <a:r>
              <a:rPr lang="en-US" sz="3200" dirty="0">
                <a:solidFill>
                  <a:schemeClr val="tx1"/>
                </a:solidFill>
                <a:latin typeface="Gill Sans MT" panose="020B0502020104020203" pitchFamily="34" charset="77"/>
              </a:rPr>
              <a:t> the system consumes up to </a:t>
            </a:r>
            <a:r>
              <a:rPr lang="en-US" sz="3200" dirty="0">
                <a:solidFill>
                  <a:schemeClr val="accent6"/>
                </a:solidFill>
                <a:effectLst/>
                <a:latin typeface="Gill Sans MT" panose="020B0502020104020203" pitchFamily="34" charset="77"/>
              </a:rPr>
              <a:t>67.8%</a:t>
            </a:r>
            <a:r>
              <a:rPr lang="en-US" sz="3200" dirty="0">
                <a:solidFill>
                  <a:schemeClr val="tx1"/>
                </a:solidFill>
                <a:latin typeface="Gill Sans MT" panose="020B0502020104020203" pitchFamily="34" charset="77"/>
              </a:rPr>
              <a:t> less energy.</a:t>
            </a:r>
          </a:p>
        </p:txBody>
      </p:sp>
      <p:pic>
        <p:nvPicPr>
          <p:cNvPr id="13" name="Picture 12">
            <a:extLst>
              <a:ext uri="{FF2B5EF4-FFF2-40B4-BE49-F238E27FC236}">
                <a16:creationId xmlns:a16="http://schemas.microsoft.com/office/drawing/2014/main" id="{2CA1C797-D36F-783B-DCDD-51481DF3906D}"/>
              </a:ext>
            </a:extLst>
          </p:cNvPr>
          <p:cNvPicPr>
            <a:picLocks noChangeAspect="1"/>
          </p:cNvPicPr>
          <p:nvPr/>
        </p:nvPicPr>
        <p:blipFill>
          <a:blip r:embed="rId3"/>
          <a:stretch>
            <a:fillRect/>
          </a:stretch>
        </p:blipFill>
        <p:spPr>
          <a:xfrm>
            <a:off x="3552668" y="1504618"/>
            <a:ext cx="5304748" cy="3848764"/>
          </a:xfrm>
          <a:prstGeom prst="rect">
            <a:avLst/>
          </a:prstGeom>
        </p:spPr>
      </p:pic>
      <p:sp>
        <p:nvSpPr>
          <p:cNvPr id="2" name="Right Arrow 1">
            <a:extLst>
              <a:ext uri="{FF2B5EF4-FFF2-40B4-BE49-F238E27FC236}">
                <a16:creationId xmlns:a16="http://schemas.microsoft.com/office/drawing/2014/main" id="{D0276C56-4BA7-BAE9-2CF4-89B92EA26177}"/>
              </a:ext>
            </a:extLst>
          </p:cNvPr>
          <p:cNvSpPr/>
          <p:nvPr/>
        </p:nvSpPr>
        <p:spPr>
          <a:xfrm>
            <a:off x="1809935" y="3257372"/>
            <a:ext cx="1876174" cy="785978"/>
          </a:xfrm>
          <a:prstGeom prst="rightArrow">
            <a:avLst>
              <a:gd name="adj1" fmla="val 53192"/>
              <a:gd name="adj2" fmla="val 48404"/>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360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6DA5344-22A1-FFA5-4E5F-FFDA5876F046}"/>
              </a:ext>
            </a:extLst>
          </p:cNvPr>
          <p:cNvSpPr txBox="1">
            <a:spLocks/>
          </p:cNvSpPr>
          <p:nvPr/>
        </p:nvSpPr>
        <p:spPr>
          <a:xfrm>
            <a:off x="556532" y="643467"/>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200" kern="1200">
                <a:solidFill>
                  <a:schemeClr val="bg1"/>
                </a:solidFill>
                <a:latin typeface="+mj-lt"/>
                <a:ea typeface="+mj-ea"/>
                <a:cs typeface="+mj-cs"/>
              </a:rPr>
              <a:t>Limitations</a:t>
            </a:r>
          </a:p>
        </p:txBody>
      </p:sp>
      <p:graphicFrame>
        <p:nvGraphicFramePr>
          <p:cNvPr id="2" name="Table 9">
            <a:extLst>
              <a:ext uri="{FF2B5EF4-FFF2-40B4-BE49-F238E27FC236}">
                <a16:creationId xmlns:a16="http://schemas.microsoft.com/office/drawing/2014/main" id="{B46BCF64-F563-FB9F-B6EC-C59E135EE026}"/>
              </a:ext>
            </a:extLst>
          </p:cNvPr>
          <p:cNvGraphicFramePr>
            <a:graphicFrameLocks noGrp="1"/>
          </p:cNvGraphicFramePr>
          <p:nvPr/>
        </p:nvGraphicFramePr>
        <p:xfrm>
          <a:off x="643467" y="1796748"/>
          <a:ext cx="10905067" cy="4151161"/>
        </p:xfrm>
        <a:graphic>
          <a:graphicData uri="http://schemas.openxmlformats.org/drawingml/2006/table">
            <a:tbl>
              <a:tblPr firstRow="1" bandRow="1">
                <a:tableStyleId>{5940675A-B579-460E-94D1-54222C63F5DA}</a:tableStyleId>
              </a:tblPr>
              <a:tblGrid>
                <a:gridCol w="5268243">
                  <a:extLst>
                    <a:ext uri="{9D8B030D-6E8A-4147-A177-3AD203B41FA5}">
                      <a16:colId xmlns:a16="http://schemas.microsoft.com/office/drawing/2014/main" val="3585377437"/>
                    </a:ext>
                  </a:extLst>
                </a:gridCol>
                <a:gridCol w="2165548">
                  <a:extLst>
                    <a:ext uri="{9D8B030D-6E8A-4147-A177-3AD203B41FA5}">
                      <a16:colId xmlns:a16="http://schemas.microsoft.com/office/drawing/2014/main" val="3039578093"/>
                    </a:ext>
                  </a:extLst>
                </a:gridCol>
                <a:gridCol w="3471276">
                  <a:extLst>
                    <a:ext uri="{9D8B030D-6E8A-4147-A177-3AD203B41FA5}">
                      <a16:colId xmlns:a16="http://schemas.microsoft.com/office/drawing/2014/main" val="1931809875"/>
                    </a:ext>
                  </a:extLst>
                </a:gridCol>
              </a:tblGrid>
              <a:tr h="593023">
                <a:tc>
                  <a:txBody>
                    <a:bodyPr/>
                    <a:lstStyle/>
                    <a:p>
                      <a:pPr algn="ctr"/>
                      <a:r>
                        <a:rPr lang="en-US" sz="3000"/>
                        <a:t>Parameters</a:t>
                      </a:r>
                    </a:p>
                  </a:txBody>
                  <a:tcPr marL="97751" marR="97751" marT="48875" marB="48875"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3000"/>
                        <a:t>DRAM</a:t>
                      </a:r>
                    </a:p>
                  </a:txBody>
                  <a:tcPr marL="97751" marR="97751" marT="48875" marB="4887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3000"/>
                        <a:t>NVM</a:t>
                      </a:r>
                    </a:p>
                  </a:txBody>
                  <a:tcPr marL="97751" marR="97751" marT="48875" marB="48875"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9434470"/>
                  </a:ext>
                </a:extLst>
              </a:tr>
              <a:tr h="593023">
                <a:tc>
                  <a:txBody>
                    <a:bodyPr/>
                    <a:lstStyle/>
                    <a:p>
                      <a:pPr algn="ctr"/>
                      <a:r>
                        <a:rPr lang="en-US" sz="3000"/>
                        <a:t>Non-volatility</a:t>
                      </a:r>
                    </a:p>
                  </a:txBody>
                  <a:tcPr marL="97751" marR="97751" marT="48875" marB="48875"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3000"/>
                        <a:t>No</a:t>
                      </a:r>
                    </a:p>
                  </a:txBody>
                  <a:tcPr marL="97751" marR="97751" marT="48875" marB="4887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7E79"/>
                    </a:solidFill>
                  </a:tcPr>
                </a:tc>
                <a:tc>
                  <a:txBody>
                    <a:bodyPr/>
                    <a:lstStyle/>
                    <a:p>
                      <a:pPr algn="ctr"/>
                      <a:r>
                        <a:rPr lang="en-US" sz="3000"/>
                        <a:t>Yes</a:t>
                      </a:r>
                    </a:p>
                  </a:txBody>
                  <a:tcPr marL="97751" marR="97751" marT="48875" marB="48875"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627523942"/>
                  </a:ext>
                </a:extLst>
              </a:tr>
              <a:tr h="593023">
                <a:tc>
                  <a:txBody>
                    <a:bodyPr/>
                    <a:lstStyle/>
                    <a:p>
                      <a:pPr algn="ctr"/>
                      <a:r>
                        <a:rPr lang="en-US" sz="3000"/>
                        <a:t>Read time (ns)</a:t>
                      </a:r>
                    </a:p>
                  </a:txBody>
                  <a:tcPr marL="97751" marR="97751" marT="48875" marB="48875"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3000"/>
                        <a:t>~ 10</a:t>
                      </a:r>
                    </a:p>
                  </a:txBody>
                  <a:tcPr marL="97751" marR="97751" marT="48875" marB="4887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a:r>
                        <a:rPr lang="en-US" sz="3000"/>
                        <a:t>~ 20 - 50</a:t>
                      </a:r>
                    </a:p>
                  </a:txBody>
                  <a:tcPr marL="97751" marR="97751" marT="48875" marB="48875"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956906349"/>
                  </a:ext>
                </a:extLst>
              </a:tr>
              <a:tr h="593023">
                <a:tc>
                  <a:txBody>
                    <a:bodyPr/>
                    <a:lstStyle/>
                    <a:p>
                      <a:pPr algn="ctr"/>
                      <a:r>
                        <a:rPr lang="en-US" sz="3000"/>
                        <a:t>Write time (ns)</a:t>
                      </a:r>
                    </a:p>
                  </a:txBody>
                  <a:tcPr marL="97751" marR="97751" marT="48875" marB="48875"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3000"/>
                        <a:t>~ 10</a:t>
                      </a:r>
                    </a:p>
                  </a:txBody>
                  <a:tcPr marL="97751" marR="97751" marT="48875" marB="4887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a:r>
                        <a:rPr lang="en-US" sz="3000"/>
                        <a:t>~ 10 - 100</a:t>
                      </a:r>
                    </a:p>
                  </a:txBody>
                  <a:tcPr marL="97751" marR="97751" marT="48875" marB="48875"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7E79"/>
                    </a:solidFill>
                  </a:tcPr>
                </a:tc>
                <a:extLst>
                  <a:ext uri="{0D108BD9-81ED-4DB2-BD59-A6C34878D82A}">
                    <a16:rowId xmlns:a16="http://schemas.microsoft.com/office/drawing/2014/main" val="3978899734"/>
                  </a:ext>
                </a:extLst>
              </a:tr>
              <a:tr h="593023">
                <a:tc>
                  <a:txBody>
                    <a:bodyPr/>
                    <a:lstStyle/>
                    <a:p>
                      <a:pPr algn="ctr"/>
                      <a:r>
                        <a:rPr lang="en-US" sz="3000"/>
                        <a:t>Endurance (write/bit)</a:t>
                      </a:r>
                    </a:p>
                  </a:txBody>
                  <a:tcPr marL="97751" marR="97751" marT="48875" marB="48875"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3000"/>
                        <a:t>10</a:t>
                      </a:r>
                      <a:r>
                        <a:rPr lang="en-US" sz="3000" baseline="30000"/>
                        <a:t>18</a:t>
                      </a:r>
                      <a:endParaRPr lang="en-US" sz="3000"/>
                    </a:p>
                  </a:txBody>
                  <a:tcPr marL="97751" marR="97751" marT="48875" marB="4887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a:r>
                        <a:rPr lang="en-US" sz="3000"/>
                        <a:t>~ 10</a:t>
                      </a:r>
                      <a:r>
                        <a:rPr lang="en-US" sz="3000" baseline="30000"/>
                        <a:t>6</a:t>
                      </a:r>
                      <a:r>
                        <a:rPr lang="en-US" sz="3000"/>
                        <a:t> – 10</a:t>
                      </a:r>
                      <a:r>
                        <a:rPr lang="en-US" sz="3000" baseline="30000"/>
                        <a:t>8</a:t>
                      </a:r>
                      <a:endParaRPr lang="en-US" sz="3000"/>
                    </a:p>
                  </a:txBody>
                  <a:tcPr marL="97751" marR="97751" marT="48875" marB="48875"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7E79"/>
                    </a:solidFill>
                  </a:tcPr>
                </a:tc>
                <a:extLst>
                  <a:ext uri="{0D108BD9-81ED-4DB2-BD59-A6C34878D82A}">
                    <a16:rowId xmlns:a16="http://schemas.microsoft.com/office/drawing/2014/main" val="1191274575"/>
                  </a:ext>
                </a:extLst>
              </a:tr>
              <a:tr h="593023">
                <a:tc>
                  <a:txBody>
                    <a:bodyPr/>
                    <a:lstStyle/>
                    <a:p>
                      <a:pPr algn="ctr"/>
                      <a:r>
                        <a:rPr lang="en-US" sz="3000"/>
                        <a:t>Energy per bit access (r/w)</a:t>
                      </a:r>
                    </a:p>
                  </a:txBody>
                  <a:tcPr marL="97751" marR="97751" marT="48875" marB="48875"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3000"/>
                        <a:t>~ 2 pJ</a:t>
                      </a:r>
                    </a:p>
                  </a:txBody>
                  <a:tcPr marL="97751" marR="97751" marT="48875" marB="4887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a:r>
                        <a:rPr lang="en-US" sz="3000"/>
                        <a:t>~ 20 – 100 pJ</a:t>
                      </a:r>
                    </a:p>
                  </a:txBody>
                  <a:tcPr marL="97751" marR="97751" marT="48875" marB="48875"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7E79"/>
                    </a:solidFill>
                  </a:tcPr>
                </a:tc>
                <a:extLst>
                  <a:ext uri="{0D108BD9-81ED-4DB2-BD59-A6C34878D82A}">
                    <a16:rowId xmlns:a16="http://schemas.microsoft.com/office/drawing/2014/main" val="3863097098"/>
                  </a:ext>
                </a:extLst>
              </a:tr>
              <a:tr h="593023">
                <a:tc>
                  <a:txBody>
                    <a:bodyPr/>
                    <a:lstStyle/>
                    <a:p>
                      <a:pPr algn="ctr"/>
                      <a:r>
                        <a:rPr lang="en-US" sz="3000"/>
                        <a:t>Static power</a:t>
                      </a:r>
                    </a:p>
                  </a:txBody>
                  <a:tcPr marL="97751" marR="97751" marT="48875" marB="48875"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t>Yes</a:t>
                      </a:r>
                    </a:p>
                  </a:txBody>
                  <a:tcPr marL="97751" marR="97751" marT="48875" marB="48875"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pPr algn="ctr"/>
                      <a:r>
                        <a:rPr lang="en-US" sz="3000"/>
                        <a:t>No</a:t>
                      </a:r>
                    </a:p>
                  </a:txBody>
                  <a:tcPr marL="97751" marR="97751" marT="48875" marB="488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24633066"/>
                  </a:ext>
                </a:extLst>
              </a:tr>
            </a:tbl>
          </a:graphicData>
        </a:graphic>
      </p:graphicFrame>
      <p:sp>
        <p:nvSpPr>
          <p:cNvPr id="3" name="Right Arrow 2">
            <a:extLst>
              <a:ext uri="{FF2B5EF4-FFF2-40B4-BE49-F238E27FC236}">
                <a16:creationId xmlns:a16="http://schemas.microsoft.com/office/drawing/2014/main" id="{BA9B990D-814F-8BF6-6FE2-2D4C6B0448DB}"/>
              </a:ext>
            </a:extLst>
          </p:cNvPr>
          <p:cNvSpPr/>
          <p:nvPr/>
        </p:nvSpPr>
        <p:spPr>
          <a:xfrm rot="10800000">
            <a:off x="11101571" y="3479339"/>
            <a:ext cx="893923" cy="785978"/>
          </a:xfrm>
          <a:prstGeom prst="rightArrow">
            <a:avLst>
              <a:gd name="adj1" fmla="val 53192"/>
              <a:gd name="adj2" fmla="val 48404"/>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52DC818C-A0F1-8553-0ED2-A472FB664C2E}"/>
              </a:ext>
            </a:extLst>
          </p:cNvPr>
          <p:cNvSpPr/>
          <p:nvPr/>
        </p:nvSpPr>
        <p:spPr>
          <a:xfrm rot="10800000">
            <a:off x="11101570" y="4055499"/>
            <a:ext cx="893923" cy="785978"/>
          </a:xfrm>
          <a:prstGeom prst="rightArrow">
            <a:avLst>
              <a:gd name="adj1" fmla="val 53192"/>
              <a:gd name="adj2" fmla="val 48404"/>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4F724070-9925-12BE-0D40-42A766023FA0}"/>
              </a:ext>
            </a:extLst>
          </p:cNvPr>
          <p:cNvSpPr/>
          <p:nvPr/>
        </p:nvSpPr>
        <p:spPr>
          <a:xfrm rot="10800000">
            <a:off x="11079797" y="4673762"/>
            <a:ext cx="893923" cy="785978"/>
          </a:xfrm>
          <a:prstGeom prst="rightArrow">
            <a:avLst>
              <a:gd name="adj1" fmla="val 53192"/>
              <a:gd name="adj2" fmla="val 48404"/>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6937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0D7568-397C-7436-C95D-DBB1145B810D}"/>
              </a:ext>
            </a:extLst>
          </p:cNvPr>
          <p:cNvSpPr>
            <a:spLocks noGrp="1"/>
          </p:cNvSpPr>
          <p:nvPr>
            <p:ph type="sldNum" sz="quarter" idx="12"/>
          </p:nvPr>
        </p:nvSpPr>
        <p:spPr/>
        <p:txBody>
          <a:bodyPr/>
          <a:lstStyle/>
          <a:p>
            <a:fld id="{CA914D5E-83D4-7E4C-ABA2-68309E7FC0BF}" type="slidenum">
              <a:rPr lang="en-US" smtClean="0"/>
              <a:t>40</a:t>
            </a:fld>
            <a:endParaRPr lang="en-US"/>
          </a:p>
        </p:txBody>
      </p:sp>
      <p:sp>
        <p:nvSpPr>
          <p:cNvPr id="7" name="Title 1">
            <a:extLst>
              <a:ext uri="{FF2B5EF4-FFF2-40B4-BE49-F238E27FC236}">
                <a16:creationId xmlns:a16="http://schemas.microsoft.com/office/drawing/2014/main" id="{82D1275C-72BB-4886-F82F-C639DE075CEC}"/>
              </a:ext>
            </a:extLst>
          </p:cNvPr>
          <p:cNvSpPr>
            <a:spLocks noGrp="1"/>
          </p:cNvSpPr>
          <p:nvPr>
            <p:ph type="title"/>
          </p:nvPr>
        </p:nvSpPr>
        <p:spPr>
          <a:xfrm>
            <a:off x="838200" y="365125"/>
            <a:ext cx="6677025" cy="1325563"/>
          </a:xfrm>
        </p:spPr>
        <p:txBody>
          <a:bodyPr/>
          <a:lstStyle/>
          <a:p>
            <a:r>
              <a:rPr lang="en-US" sz="4000" dirty="0">
                <a:solidFill>
                  <a:srgbClr val="006633"/>
                </a:solidFill>
                <a:latin typeface="Gill Sans MT" panose="020B0502020104020203" pitchFamily="34" charset="77"/>
              </a:rPr>
              <a:t>Hamming Tree: Overhead</a:t>
            </a:r>
          </a:p>
        </p:txBody>
      </p:sp>
      <p:pic>
        <p:nvPicPr>
          <p:cNvPr id="3" name="Picture 2" descr="A picture containing screenshot, colorfulness, text, design&#10;&#10;Description automatically generated">
            <a:extLst>
              <a:ext uri="{FF2B5EF4-FFF2-40B4-BE49-F238E27FC236}">
                <a16:creationId xmlns:a16="http://schemas.microsoft.com/office/drawing/2014/main" id="{0A9A427A-10C4-B2C6-3BCD-EEDD516D7CF8}"/>
              </a:ext>
            </a:extLst>
          </p:cNvPr>
          <p:cNvPicPr>
            <a:picLocks noChangeAspect="1"/>
          </p:cNvPicPr>
          <p:nvPr/>
        </p:nvPicPr>
        <p:blipFill>
          <a:blip r:embed="rId3"/>
          <a:stretch>
            <a:fillRect/>
          </a:stretch>
        </p:blipFill>
        <p:spPr>
          <a:xfrm>
            <a:off x="2209800" y="1551214"/>
            <a:ext cx="7772400" cy="3365097"/>
          </a:xfrm>
          <a:prstGeom prst="rect">
            <a:avLst/>
          </a:prstGeom>
        </p:spPr>
      </p:pic>
      <p:sp>
        <p:nvSpPr>
          <p:cNvPr id="9" name="Rounded Rectangle 8">
            <a:extLst>
              <a:ext uri="{FF2B5EF4-FFF2-40B4-BE49-F238E27FC236}">
                <a16:creationId xmlns:a16="http://schemas.microsoft.com/office/drawing/2014/main" id="{9FAE0AF8-4446-2F87-95E6-E7393F221CA0}"/>
              </a:ext>
            </a:extLst>
          </p:cNvPr>
          <p:cNvSpPr/>
          <p:nvPr/>
        </p:nvSpPr>
        <p:spPr>
          <a:xfrm>
            <a:off x="457184" y="5032303"/>
            <a:ext cx="11277631" cy="1087209"/>
          </a:xfrm>
          <a:prstGeom prst="roundRect">
            <a:avLst/>
          </a:prstGeom>
          <a:solidFill>
            <a:srgbClr val="7030A0">
              <a:alpha val="12115"/>
            </a:srgbClr>
          </a:solidFill>
          <a:ln>
            <a:solidFill>
              <a:schemeClr val="accent1">
                <a:shade val="50000"/>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ffectLst/>
                <a:latin typeface="Gill Sans MT" panose="020B0502020104020203" pitchFamily="34" charset="77"/>
              </a:rPr>
              <a:t>Up to </a:t>
            </a:r>
            <a:r>
              <a:rPr lang="en-US" sz="3200" dirty="0">
                <a:solidFill>
                  <a:srgbClr val="FF7E79"/>
                </a:solidFill>
                <a:effectLst/>
                <a:latin typeface="Gill Sans MT" panose="020B0502020104020203" pitchFamily="34" charset="77"/>
              </a:rPr>
              <a:t>18%</a:t>
            </a:r>
            <a:r>
              <a:rPr lang="en-US" sz="3200" dirty="0">
                <a:solidFill>
                  <a:schemeClr val="accent6"/>
                </a:solidFill>
                <a:effectLst/>
                <a:latin typeface="Gill Sans MT" panose="020B0502020104020203" pitchFamily="34" charset="77"/>
              </a:rPr>
              <a:t> </a:t>
            </a:r>
            <a:r>
              <a:rPr lang="en-US" sz="3200" dirty="0">
                <a:solidFill>
                  <a:schemeClr val="tx1"/>
                </a:solidFill>
                <a:effectLst/>
                <a:latin typeface="Gill Sans MT" panose="020B0502020104020203" pitchFamily="34" charset="77"/>
              </a:rPr>
              <a:t>overhead on latency after augmenting with Hamming Tree.</a:t>
            </a:r>
            <a:endParaRPr lang="en-US" sz="3200" dirty="0">
              <a:solidFill>
                <a:schemeClr val="tx1"/>
              </a:solidFill>
              <a:effectLst/>
            </a:endParaRPr>
          </a:p>
        </p:txBody>
      </p:sp>
    </p:spTree>
    <p:extLst>
      <p:ext uri="{BB962C8B-B14F-4D97-AF65-F5344CB8AC3E}">
        <p14:creationId xmlns:p14="http://schemas.microsoft.com/office/powerpoint/2010/main" val="148629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0D7568-397C-7436-C95D-DBB1145B810D}"/>
              </a:ext>
            </a:extLst>
          </p:cNvPr>
          <p:cNvSpPr>
            <a:spLocks noGrp="1"/>
          </p:cNvSpPr>
          <p:nvPr>
            <p:ph type="sldNum" sz="quarter" idx="12"/>
          </p:nvPr>
        </p:nvSpPr>
        <p:spPr/>
        <p:txBody>
          <a:bodyPr/>
          <a:lstStyle/>
          <a:p>
            <a:fld id="{CA914D5E-83D4-7E4C-ABA2-68309E7FC0BF}" type="slidenum">
              <a:rPr lang="en-US" smtClean="0"/>
              <a:t>41</a:t>
            </a:fld>
            <a:endParaRPr lang="en-US"/>
          </a:p>
        </p:txBody>
      </p:sp>
      <p:sp>
        <p:nvSpPr>
          <p:cNvPr id="7" name="Title 1">
            <a:extLst>
              <a:ext uri="{FF2B5EF4-FFF2-40B4-BE49-F238E27FC236}">
                <a16:creationId xmlns:a16="http://schemas.microsoft.com/office/drawing/2014/main" id="{82D1275C-72BB-4886-F82F-C639DE075CEC}"/>
              </a:ext>
            </a:extLst>
          </p:cNvPr>
          <p:cNvSpPr>
            <a:spLocks noGrp="1"/>
          </p:cNvSpPr>
          <p:nvPr>
            <p:ph type="title"/>
          </p:nvPr>
        </p:nvSpPr>
        <p:spPr>
          <a:xfrm>
            <a:off x="838200" y="365125"/>
            <a:ext cx="6677025" cy="1325563"/>
          </a:xfrm>
        </p:spPr>
        <p:txBody>
          <a:bodyPr/>
          <a:lstStyle/>
          <a:p>
            <a:r>
              <a:rPr lang="en-US" sz="4000" dirty="0">
                <a:solidFill>
                  <a:srgbClr val="006633"/>
                </a:solidFill>
                <a:latin typeface="Gill Sans MT" panose="020B0502020104020203" pitchFamily="34" charset="77"/>
              </a:rPr>
              <a:t>Hamming Tree: Overhead</a:t>
            </a:r>
          </a:p>
        </p:txBody>
      </p:sp>
      <p:pic>
        <p:nvPicPr>
          <p:cNvPr id="3" name="Picture 2" descr="A picture containing screenshot, colorfulness, text, design&#10;&#10;Description automatically generated">
            <a:extLst>
              <a:ext uri="{FF2B5EF4-FFF2-40B4-BE49-F238E27FC236}">
                <a16:creationId xmlns:a16="http://schemas.microsoft.com/office/drawing/2014/main" id="{0A9A427A-10C4-B2C6-3BCD-EEDD516D7CF8}"/>
              </a:ext>
            </a:extLst>
          </p:cNvPr>
          <p:cNvPicPr>
            <a:picLocks noChangeAspect="1"/>
          </p:cNvPicPr>
          <p:nvPr/>
        </p:nvPicPr>
        <p:blipFill>
          <a:blip r:embed="rId3"/>
          <a:stretch>
            <a:fillRect/>
          </a:stretch>
        </p:blipFill>
        <p:spPr>
          <a:xfrm>
            <a:off x="2209800" y="1551214"/>
            <a:ext cx="7772400" cy="3365097"/>
          </a:xfrm>
          <a:prstGeom prst="rect">
            <a:avLst/>
          </a:prstGeom>
        </p:spPr>
      </p:pic>
      <p:sp>
        <p:nvSpPr>
          <p:cNvPr id="9" name="Rounded Rectangle 8">
            <a:extLst>
              <a:ext uri="{FF2B5EF4-FFF2-40B4-BE49-F238E27FC236}">
                <a16:creationId xmlns:a16="http://schemas.microsoft.com/office/drawing/2014/main" id="{9FAE0AF8-4446-2F87-95E6-E7393F221CA0}"/>
              </a:ext>
            </a:extLst>
          </p:cNvPr>
          <p:cNvSpPr/>
          <p:nvPr/>
        </p:nvSpPr>
        <p:spPr>
          <a:xfrm>
            <a:off x="457184" y="5032303"/>
            <a:ext cx="11277631" cy="1087209"/>
          </a:xfrm>
          <a:prstGeom prst="roundRect">
            <a:avLst/>
          </a:prstGeom>
          <a:solidFill>
            <a:srgbClr val="7030A0">
              <a:alpha val="12115"/>
            </a:srgbClr>
          </a:solidFill>
          <a:ln>
            <a:solidFill>
              <a:schemeClr val="accent1">
                <a:shade val="50000"/>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ffectLst/>
                <a:latin typeface="Gill Sans MT" panose="020B0502020104020203" pitchFamily="34" charset="77"/>
              </a:rPr>
              <a:t>Up to </a:t>
            </a:r>
            <a:r>
              <a:rPr lang="en-US" sz="3200" dirty="0">
                <a:solidFill>
                  <a:srgbClr val="FF7E79"/>
                </a:solidFill>
                <a:effectLst/>
                <a:latin typeface="Gill Sans MT" panose="020B0502020104020203" pitchFamily="34" charset="77"/>
              </a:rPr>
              <a:t>18%</a:t>
            </a:r>
            <a:r>
              <a:rPr lang="en-US" sz="3200" dirty="0">
                <a:solidFill>
                  <a:schemeClr val="accent6"/>
                </a:solidFill>
                <a:effectLst/>
                <a:latin typeface="Gill Sans MT" panose="020B0502020104020203" pitchFamily="34" charset="77"/>
              </a:rPr>
              <a:t> </a:t>
            </a:r>
            <a:r>
              <a:rPr lang="en-US" sz="3200" dirty="0">
                <a:solidFill>
                  <a:schemeClr val="tx1"/>
                </a:solidFill>
                <a:effectLst/>
                <a:latin typeface="Gill Sans MT" panose="020B0502020104020203" pitchFamily="34" charset="77"/>
              </a:rPr>
              <a:t>overhead on latency after augmenting with Hamming Tree.</a:t>
            </a:r>
            <a:endParaRPr lang="en-US" sz="3200" dirty="0">
              <a:solidFill>
                <a:schemeClr val="tx1"/>
              </a:solidFill>
              <a:effectLst/>
            </a:endParaRPr>
          </a:p>
        </p:txBody>
      </p:sp>
      <p:sp>
        <p:nvSpPr>
          <p:cNvPr id="11" name="Right Arrow 10">
            <a:extLst>
              <a:ext uri="{FF2B5EF4-FFF2-40B4-BE49-F238E27FC236}">
                <a16:creationId xmlns:a16="http://schemas.microsoft.com/office/drawing/2014/main" id="{6F44E181-3F47-22E8-95E4-34E3CEDAA11F}"/>
              </a:ext>
            </a:extLst>
          </p:cNvPr>
          <p:cNvSpPr/>
          <p:nvPr/>
        </p:nvSpPr>
        <p:spPr>
          <a:xfrm rot="9211653">
            <a:off x="9044112" y="2018882"/>
            <a:ext cx="1876174" cy="785978"/>
          </a:xfrm>
          <a:prstGeom prst="rightArrow">
            <a:avLst>
              <a:gd name="adj1" fmla="val 53192"/>
              <a:gd name="adj2" fmla="val 48404"/>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66324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AA8201-0115-F839-9EAF-F93B5B2BD923}"/>
              </a:ext>
            </a:extLst>
          </p:cNvPr>
          <p:cNvSpPr>
            <a:spLocks noGrp="1"/>
          </p:cNvSpPr>
          <p:nvPr>
            <p:ph idx="1"/>
          </p:nvPr>
        </p:nvSpPr>
        <p:spPr/>
        <p:txBody>
          <a:bodyPr>
            <a:normAutofit fontScale="92500" lnSpcReduction="10000"/>
          </a:bodyPr>
          <a:lstStyle/>
          <a:p>
            <a:pPr marL="0" indent="0">
              <a:buNone/>
            </a:pPr>
            <a:r>
              <a:rPr lang="en-US" sz="3600" dirty="0">
                <a:solidFill>
                  <a:srgbClr val="00B050"/>
                </a:solidFill>
                <a:latin typeface="Gill Sans MT" panose="020B0502020104020203" pitchFamily="34" charset="77"/>
              </a:rPr>
              <a:t>Memory awareness </a:t>
            </a:r>
            <a:r>
              <a:rPr lang="en-US" sz="3600" dirty="0">
                <a:latin typeface="Gill Sans MT" panose="020B0502020104020203" pitchFamily="34" charset="77"/>
              </a:rPr>
              <a:t>is an opportunity and </a:t>
            </a:r>
            <a:r>
              <a:rPr lang="en-US" sz="3600" dirty="0">
                <a:solidFill>
                  <a:srgbClr val="00B050"/>
                </a:solidFill>
                <a:latin typeface="Gill Sans MT" panose="020B0502020104020203" pitchFamily="34" charset="77"/>
              </a:rPr>
              <a:t>Hamming Tree </a:t>
            </a:r>
            <a:r>
              <a:rPr lang="en-US" sz="3600" dirty="0">
                <a:latin typeface="Gill Sans MT" panose="020B0502020104020203" pitchFamily="34" charset="77"/>
              </a:rPr>
              <a:t>is our solution to validate this idea:</a:t>
            </a:r>
            <a:endParaRPr lang="en-US" sz="3200" dirty="0">
              <a:latin typeface="Gill Sans MT" panose="020B0502020104020203" pitchFamily="34" charset="77"/>
            </a:endParaRPr>
          </a:p>
          <a:p>
            <a:pPr lvl="1"/>
            <a:r>
              <a:rPr lang="en-US" sz="2800" dirty="0">
                <a:solidFill>
                  <a:srgbClr val="00B050"/>
                </a:solidFill>
                <a:effectLst/>
                <a:latin typeface="Gill Sans MT" panose="020B0502020104020203" pitchFamily="34" charset="77"/>
              </a:rPr>
              <a:t>software-level</a:t>
            </a:r>
            <a:endParaRPr lang="en-US" sz="2800" dirty="0">
              <a:effectLst/>
              <a:latin typeface="Gill Sans MT" panose="020B0502020104020203" pitchFamily="34" charset="77"/>
            </a:endParaRPr>
          </a:p>
          <a:p>
            <a:pPr lvl="1"/>
            <a:r>
              <a:rPr lang="en-US" sz="2800" dirty="0">
                <a:solidFill>
                  <a:srgbClr val="00B050"/>
                </a:solidFill>
                <a:effectLst/>
                <a:latin typeface="Gill Sans MT" panose="020B0502020104020203" pitchFamily="34" charset="77"/>
              </a:rPr>
              <a:t>energy efficiency</a:t>
            </a:r>
            <a:endParaRPr lang="en-US" sz="2800" dirty="0">
              <a:effectLst/>
              <a:latin typeface="Gill Sans MT" panose="020B0502020104020203" pitchFamily="34" charset="77"/>
            </a:endParaRPr>
          </a:p>
          <a:p>
            <a:pPr lvl="1"/>
            <a:r>
              <a:rPr lang="en-US" sz="2800" dirty="0">
                <a:solidFill>
                  <a:srgbClr val="00B050"/>
                </a:solidFill>
                <a:effectLst/>
                <a:latin typeface="Gill Sans MT" panose="020B0502020104020203" pitchFamily="34" charset="77"/>
              </a:rPr>
              <a:t>write endurance</a:t>
            </a:r>
          </a:p>
          <a:p>
            <a:pPr marL="0" indent="0">
              <a:buNone/>
            </a:pPr>
            <a:r>
              <a:rPr lang="en-US" sz="3200" dirty="0">
                <a:effectLst/>
                <a:latin typeface="Gill Sans MT" panose="020B0502020104020203" pitchFamily="34" charset="77"/>
              </a:rPr>
              <a:t>Results (Energy efficiency): </a:t>
            </a:r>
          </a:p>
          <a:p>
            <a:pPr>
              <a:buFont typeface="Wingdings" pitchFamily="2" charset="2"/>
              <a:buChar char="Ø"/>
            </a:pPr>
            <a:r>
              <a:rPr lang="en-US" sz="3200" dirty="0">
                <a:solidFill>
                  <a:schemeClr val="tx1"/>
                </a:solidFill>
                <a:effectLst/>
                <a:latin typeface="Gill Sans MT" panose="020B0502020104020203" pitchFamily="34" charset="77"/>
              </a:rPr>
              <a:t>Up to </a:t>
            </a:r>
            <a:r>
              <a:rPr lang="en-US" sz="3200" dirty="0">
                <a:solidFill>
                  <a:srgbClr val="00B050"/>
                </a:solidFill>
                <a:effectLst/>
                <a:latin typeface="Gill Sans MT" panose="020B0502020104020203" pitchFamily="34" charset="77"/>
              </a:rPr>
              <a:t>67.8%</a:t>
            </a:r>
            <a:r>
              <a:rPr lang="en-US" sz="3200" dirty="0">
                <a:solidFill>
                  <a:schemeClr val="accent6"/>
                </a:solidFill>
                <a:effectLst/>
                <a:latin typeface="Gill Sans MT" panose="020B0502020104020203" pitchFamily="34" charset="77"/>
              </a:rPr>
              <a:t> </a:t>
            </a:r>
            <a:r>
              <a:rPr lang="en-US" sz="3200" dirty="0">
                <a:effectLst/>
                <a:latin typeface="Gill Sans MT" panose="020B0502020104020203" pitchFamily="34" charset="77"/>
              </a:rPr>
              <a:t>when it is combined with other K/V stores and data structures</a:t>
            </a:r>
          </a:p>
          <a:p>
            <a:pPr>
              <a:buFont typeface="Wingdings" pitchFamily="2" charset="2"/>
              <a:buChar char="Ø"/>
            </a:pPr>
            <a:r>
              <a:rPr lang="en-US" sz="3200" dirty="0">
                <a:solidFill>
                  <a:schemeClr val="tx1"/>
                </a:solidFill>
                <a:effectLst/>
                <a:latin typeface="Gill Sans MT" panose="020B0502020104020203" pitchFamily="34" charset="77"/>
              </a:rPr>
              <a:t>Up to </a:t>
            </a:r>
            <a:r>
              <a:rPr lang="en-US" sz="3200" dirty="0">
                <a:solidFill>
                  <a:srgbClr val="00B050"/>
                </a:solidFill>
                <a:effectLst/>
                <a:latin typeface="Gill Sans MT" panose="020B0502020104020203" pitchFamily="34" charset="77"/>
              </a:rPr>
              <a:t>60%</a:t>
            </a:r>
            <a:r>
              <a:rPr lang="en-US" sz="3200" dirty="0">
                <a:solidFill>
                  <a:schemeClr val="accent6"/>
                </a:solidFill>
                <a:effectLst/>
                <a:latin typeface="Gill Sans MT" panose="020B0502020104020203" pitchFamily="34" charset="77"/>
              </a:rPr>
              <a:t> </a:t>
            </a:r>
            <a:r>
              <a:rPr lang="en-US" sz="3200" dirty="0">
                <a:solidFill>
                  <a:schemeClr val="tx1"/>
                </a:solidFill>
                <a:effectLst/>
                <a:latin typeface="Gill Sans MT" panose="020B0502020104020203" pitchFamily="34" charset="77"/>
              </a:rPr>
              <a:t>compared to the existing hardware-based techniques and wear-leveling methods</a:t>
            </a:r>
            <a:endParaRPr lang="en-US" sz="3200" dirty="0">
              <a:solidFill>
                <a:schemeClr val="tx1"/>
              </a:solidFill>
              <a:effectLst/>
            </a:endParaRPr>
          </a:p>
          <a:p>
            <a:pPr lvl="1">
              <a:buFont typeface="Wingdings" pitchFamily="2" charset="2"/>
              <a:buChar char="ü"/>
            </a:pPr>
            <a:endParaRPr lang="en-US" sz="2800" dirty="0">
              <a:latin typeface="Gill Sans MT" panose="020B0502020104020203" pitchFamily="34" charset="77"/>
            </a:endParaRPr>
          </a:p>
        </p:txBody>
      </p:sp>
      <p:sp>
        <p:nvSpPr>
          <p:cNvPr id="4" name="Slide Number Placeholder 3">
            <a:extLst>
              <a:ext uri="{FF2B5EF4-FFF2-40B4-BE49-F238E27FC236}">
                <a16:creationId xmlns:a16="http://schemas.microsoft.com/office/drawing/2014/main" id="{F972A38C-3B63-5EC0-87B1-D68771EEE780}"/>
              </a:ext>
            </a:extLst>
          </p:cNvPr>
          <p:cNvSpPr>
            <a:spLocks noGrp="1"/>
          </p:cNvSpPr>
          <p:nvPr>
            <p:ph type="sldNum" sz="quarter" idx="12"/>
          </p:nvPr>
        </p:nvSpPr>
        <p:spPr/>
        <p:txBody>
          <a:bodyPr/>
          <a:lstStyle/>
          <a:p>
            <a:fld id="{CA914D5E-83D4-7E4C-ABA2-68309E7FC0BF}" type="slidenum">
              <a:rPr lang="en-US" smtClean="0"/>
              <a:t>42</a:t>
            </a:fld>
            <a:endParaRPr lang="en-US"/>
          </a:p>
        </p:txBody>
      </p:sp>
      <p:sp>
        <p:nvSpPr>
          <p:cNvPr id="5" name="Title 1">
            <a:extLst>
              <a:ext uri="{FF2B5EF4-FFF2-40B4-BE49-F238E27FC236}">
                <a16:creationId xmlns:a16="http://schemas.microsoft.com/office/drawing/2014/main" id="{D9276893-D0FE-CE46-3BD2-34133EC87313}"/>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Gill Sans MT" panose="020B0502020104020203" pitchFamily="34" charset="77"/>
              </a:rPr>
              <a:t>Conclusion</a:t>
            </a:r>
          </a:p>
        </p:txBody>
      </p:sp>
    </p:spTree>
    <p:extLst>
      <p:ext uri="{BB962C8B-B14F-4D97-AF65-F5344CB8AC3E}">
        <p14:creationId xmlns:p14="http://schemas.microsoft.com/office/powerpoint/2010/main" val="3731638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384B8-5AD5-F95F-4D8E-EF7F62239854}"/>
              </a:ext>
            </a:extLst>
          </p:cNvPr>
          <p:cNvSpPr>
            <a:spLocks noGrp="1"/>
          </p:cNvSpPr>
          <p:nvPr>
            <p:ph type="title"/>
          </p:nvPr>
        </p:nvSpPr>
        <p:spPr>
          <a:xfrm>
            <a:off x="838200" y="365125"/>
            <a:ext cx="10515600" cy="1325563"/>
          </a:xfrm>
        </p:spPr>
        <p:txBody>
          <a:bodyPr>
            <a:normAutofit/>
          </a:bodyPr>
          <a:lstStyle/>
          <a:p>
            <a:pPr algn="ctr"/>
            <a:r>
              <a:rPr lang="en-US" sz="5400" dirty="0"/>
              <a:t>Thank you! Questions?</a:t>
            </a:r>
          </a:p>
        </p:txBody>
      </p:sp>
      <p:sp>
        <p:nvSpPr>
          <p:cNvPr id="4" name="Slide Number Placeholder 3">
            <a:extLst>
              <a:ext uri="{FF2B5EF4-FFF2-40B4-BE49-F238E27FC236}">
                <a16:creationId xmlns:a16="http://schemas.microsoft.com/office/drawing/2014/main" id="{90F949DA-8D15-6ADE-DFF9-AB481E136332}"/>
              </a:ext>
            </a:extLst>
          </p:cNvPr>
          <p:cNvSpPr>
            <a:spLocks noGrp="1"/>
          </p:cNvSpPr>
          <p:nvPr>
            <p:ph type="sldNum" sz="quarter" idx="12"/>
          </p:nvPr>
        </p:nvSpPr>
        <p:spPr>
          <a:xfrm>
            <a:off x="8610600" y="6356350"/>
            <a:ext cx="2743200" cy="365125"/>
          </a:xfrm>
        </p:spPr>
        <p:txBody>
          <a:bodyPr>
            <a:normAutofit/>
          </a:bodyPr>
          <a:lstStyle/>
          <a:p>
            <a:pPr>
              <a:spcAft>
                <a:spcPts val="600"/>
              </a:spcAft>
            </a:pPr>
            <a:fld id="{CA914D5E-83D4-7E4C-ABA2-68309E7FC0BF}" type="slidenum">
              <a:rPr lang="en-US" smtClean="0"/>
              <a:pPr>
                <a:spcAft>
                  <a:spcPts val="600"/>
                </a:spcAft>
              </a:pPr>
              <a:t>43</a:t>
            </a:fld>
            <a:endParaRPr lang="en-US"/>
          </a:p>
        </p:txBody>
      </p:sp>
      <p:pic>
        <p:nvPicPr>
          <p:cNvPr id="5" name="Picture 4" descr="Chart, radar chart&#10;&#10;Description automatically generated">
            <a:extLst>
              <a:ext uri="{FF2B5EF4-FFF2-40B4-BE49-F238E27FC236}">
                <a16:creationId xmlns:a16="http://schemas.microsoft.com/office/drawing/2014/main" id="{3DD9B931-B832-3F2A-B7B5-87BE00EF7D5A}"/>
              </a:ext>
            </a:extLst>
          </p:cNvPr>
          <p:cNvPicPr>
            <a:picLocks noChangeAspect="1"/>
          </p:cNvPicPr>
          <p:nvPr/>
        </p:nvPicPr>
        <p:blipFill>
          <a:blip r:embed="rId3">
            <a:clrChange>
              <a:clrFrom>
                <a:srgbClr val="FFFFEF"/>
              </a:clrFrom>
              <a:clrTo>
                <a:srgbClr val="FFFFEF">
                  <a:alpha val="0"/>
                </a:srgbClr>
              </a:clrTo>
            </a:clrChange>
            <a:extLst>
              <a:ext uri="{BEBA8EAE-BF5A-486C-A8C5-ECC9F3942E4B}">
                <a14:imgProps xmlns:a14="http://schemas.microsoft.com/office/drawing/2010/main">
                  <a14:imgLayer r:embed="rId4">
                    <a14:imgEffect>
                      <a14:colorTemperature colorTemp="8800"/>
                    </a14:imgEffect>
                  </a14:imgLayer>
                </a14:imgProps>
              </a:ext>
            </a:extLst>
          </a:blip>
          <a:stretch>
            <a:fillRect/>
          </a:stretch>
        </p:blipFill>
        <p:spPr>
          <a:xfrm>
            <a:off x="3619623" y="2055813"/>
            <a:ext cx="4212525" cy="1362876"/>
          </a:xfrm>
          <a:prstGeom prst="rect">
            <a:avLst/>
          </a:prstGeom>
        </p:spPr>
      </p:pic>
      <p:sp>
        <p:nvSpPr>
          <p:cNvPr id="7" name="TextBox 6">
            <a:extLst>
              <a:ext uri="{FF2B5EF4-FFF2-40B4-BE49-F238E27FC236}">
                <a16:creationId xmlns:a16="http://schemas.microsoft.com/office/drawing/2014/main" id="{8B134CBB-582A-98CA-67DC-C3D756CFA618}"/>
              </a:ext>
            </a:extLst>
          </p:cNvPr>
          <p:cNvSpPr txBox="1"/>
          <p:nvPr/>
        </p:nvSpPr>
        <p:spPr>
          <a:xfrm>
            <a:off x="2919663" y="3601594"/>
            <a:ext cx="2347296" cy="738664"/>
          </a:xfrm>
          <a:prstGeom prst="rect">
            <a:avLst/>
          </a:prstGeom>
          <a:noFill/>
        </p:spPr>
        <p:txBody>
          <a:bodyPr wrap="square">
            <a:spAutoFit/>
          </a:bodyPr>
          <a:lstStyle/>
          <a:p>
            <a:pPr algn="ctr"/>
            <a:r>
              <a:rPr lang="en-US" sz="2400" dirty="0">
                <a:effectLst/>
                <a:latin typeface="Gill Sans MT" panose="020B0502020104020203" pitchFamily="34" charset="77"/>
              </a:rPr>
              <a:t>Saeed Kargar</a:t>
            </a:r>
            <a:endParaRPr lang="en-US" sz="2400" baseline="30000" dirty="0">
              <a:latin typeface="Gill Sans MT" panose="020B0502020104020203" pitchFamily="34" charset="77"/>
            </a:endParaRPr>
          </a:p>
          <a:p>
            <a:pPr algn="ctr"/>
            <a:r>
              <a:rPr lang="en-US" dirty="0" err="1">
                <a:latin typeface="Gill Sans MT" panose="020B0502020104020203" pitchFamily="34" charset="77"/>
              </a:rPr>
              <a:t>skargar@ucsc.edu</a:t>
            </a:r>
            <a:endParaRPr lang="en-US" dirty="0">
              <a:latin typeface="Gill Sans MT" panose="020B0502020104020203" pitchFamily="34" charset="77"/>
            </a:endParaRPr>
          </a:p>
        </p:txBody>
      </p:sp>
      <p:sp>
        <p:nvSpPr>
          <p:cNvPr id="14" name="TextBox 13">
            <a:extLst>
              <a:ext uri="{FF2B5EF4-FFF2-40B4-BE49-F238E27FC236}">
                <a16:creationId xmlns:a16="http://schemas.microsoft.com/office/drawing/2014/main" id="{901CDEE7-4504-31F3-B9F9-D06ED4284226}"/>
              </a:ext>
            </a:extLst>
          </p:cNvPr>
          <p:cNvSpPr txBox="1"/>
          <p:nvPr/>
        </p:nvSpPr>
        <p:spPr>
          <a:xfrm>
            <a:off x="6262051" y="3601594"/>
            <a:ext cx="2130316" cy="738664"/>
          </a:xfrm>
          <a:prstGeom prst="rect">
            <a:avLst/>
          </a:prstGeom>
          <a:noFill/>
        </p:spPr>
        <p:txBody>
          <a:bodyPr wrap="square">
            <a:spAutoFit/>
          </a:bodyPr>
          <a:lstStyle/>
          <a:p>
            <a:pPr algn="ctr"/>
            <a:r>
              <a:rPr lang="en-US" sz="2400" dirty="0">
                <a:effectLst/>
                <a:latin typeface="Gill Sans MT" panose="020B0502020104020203" pitchFamily="34" charset="77"/>
              </a:rPr>
              <a:t>Faisal Nawab </a:t>
            </a:r>
          </a:p>
          <a:p>
            <a:pPr algn="ctr"/>
            <a:r>
              <a:rPr lang="en-US" dirty="0" err="1">
                <a:effectLst/>
                <a:latin typeface="Gill Sans MT" panose="020B0502020104020203" pitchFamily="34" charset="77"/>
              </a:rPr>
              <a:t>nawabf@uci.edu</a:t>
            </a:r>
            <a:r>
              <a:rPr lang="en-US" dirty="0">
                <a:effectLst/>
                <a:latin typeface="Gill Sans MT" panose="020B0502020104020203" pitchFamily="34" charset="77"/>
              </a:rPr>
              <a:t> </a:t>
            </a:r>
            <a:endParaRPr lang="en-US" dirty="0">
              <a:latin typeface="Gill Sans MT" panose="020B0502020104020203" pitchFamily="34" charset="77"/>
            </a:endParaRPr>
          </a:p>
        </p:txBody>
      </p:sp>
    </p:spTree>
    <p:extLst>
      <p:ext uri="{BB962C8B-B14F-4D97-AF65-F5344CB8AC3E}">
        <p14:creationId xmlns:p14="http://schemas.microsoft.com/office/powerpoint/2010/main" val="1038676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6DA5344-22A1-FFA5-4E5F-FFDA5876F046}"/>
              </a:ext>
            </a:extLst>
          </p:cNvPr>
          <p:cNvSpPr txBox="1">
            <a:spLocks/>
          </p:cNvSpPr>
          <p:nvPr/>
        </p:nvSpPr>
        <p:spPr>
          <a:xfrm>
            <a:off x="556532" y="643467"/>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200" kern="1200">
                <a:solidFill>
                  <a:schemeClr val="bg1"/>
                </a:solidFill>
                <a:latin typeface="+mj-lt"/>
                <a:ea typeface="+mj-ea"/>
                <a:cs typeface="+mj-cs"/>
              </a:rPr>
              <a:t>Limitations</a:t>
            </a:r>
          </a:p>
        </p:txBody>
      </p:sp>
      <p:graphicFrame>
        <p:nvGraphicFramePr>
          <p:cNvPr id="2" name="Table 9">
            <a:extLst>
              <a:ext uri="{FF2B5EF4-FFF2-40B4-BE49-F238E27FC236}">
                <a16:creationId xmlns:a16="http://schemas.microsoft.com/office/drawing/2014/main" id="{B46BCF64-F563-FB9F-B6EC-C59E135EE026}"/>
              </a:ext>
            </a:extLst>
          </p:cNvPr>
          <p:cNvGraphicFramePr>
            <a:graphicFrameLocks noGrp="1"/>
          </p:cNvGraphicFramePr>
          <p:nvPr/>
        </p:nvGraphicFramePr>
        <p:xfrm>
          <a:off x="643467" y="1796748"/>
          <a:ext cx="10905067" cy="4151161"/>
        </p:xfrm>
        <a:graphic>
          <a:graphicData uri="http://schemas.openxmlformats.org/drawingml/2006/table">
            <a:tbl>
              <a:tblPr firstRow="1" bandRow="1">
                <a:tableStyleId>{5940675A-B579-460E-94D1-54222C63F5DA}</a:tableStyleId>
              </a:tblPr>
              <a:tblGrid>
                <a:gridCol w="5268243">
                  <a:extLst>
                    <a:ext uri="{9D8B030D-6E8A-4147-A177-3AD203B41FA5}">
                      <a16:colId xmlns:a16="http://schemas.microsoft.com/office/drawing/2014/main" val="3585377437"/>
                    </a:ext>
                  </a:extLst>
                </a:gridCol>
                <a:gridCol w="2165548">
                  <a:extLst>
                    <a:ext uri="{9D8B030D-6E8A-4147-A177-3AD203B41FA5}">
                      <a16:colId xmlns:a16="http://schemas.microsoft.com/office/drawing/2014/main" val="3039578093"/>
                    </a:ext>
                  </a:extLst>
                </a:gridCol>
                <a:gridCol w="3471276">
                  <a:extLst>
                    <a:ext uri="{9D8B030D-6E8A-4147-A177-3AD203B41FA5}">
                      <a16:colId xmlns:a16="http://schemas.microsoft.com/office/drawing/2014/main" val="1931809875"/>
                    </a:ext>
                  </a:extLst>
                </a:gridCol>
              </a:tblGrid>
              <a:tr h="593023">
                <a:tc>
                  <a:txBody>
                    <a:bodyPr/>
                    <a:lstStyle/>
                    <a:p>
                      <a:pPr algn="ctr"/>
                      <a:r>
                        <a:rPr lang="en-US" sz="3000"/>
                        <a:t>Parameters</a:t>
                      </a:r>
                    </a:p>
                  </a:txBody>
                  <a:tcPr marL="97751" marR="97751" marT="48875" marB="48875"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3000"/>
                        <a:t>DRAM</a:t>
                      </a:r>
                    </a:p>
                  </a:txBody>
                  <a:tcPr marL="97751" marR="97751" marT="48875" marB="4887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3000"/>
                        <a:t>NVM</a:t>
                      </a:r>
                    </a:p>
                  </a:txBody>
                  <a:tcPr marL="97751" marR="97751" marT="48875" marB="48875"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9434470"/>
                  </a:ext>
                </a:extLst>
              </a:tr>
              <a:tr h="593023">
                <a:tc>
                  <a:txBody>
                    <a:bodyPr/>
                    <a:lstStyle/>
                    <a:p>
                      <a:pPr algn="ctr"/>
                      <a:r>
                        <a:rPr lang="en-US" sz="3000"/>
                        <a:t>Non-volatility</a:t>
                      </a:r>
                    </a:p>
                  </a:txBody>
                  <a:tcPr marL="97751" marR="97751" marT="48875" marB="48875"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3000"/>
                        <a:t>No</a:t>
                      </a:r>
                    </a:p>
                  </a:txBody>
                  <a:tcPr marL="97751" marR="97751" marT="48875" marB="4887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7E79"/>
                    </a:solidFill>
                  </a:tcPr>
                </a:tc>
                <a:tc>
                  <a:txBody>
                    <a:bodyPr/>
                    <a:lstStyle/>
                    <a:p>
                      <a:pPr algn="ctr"/>
                      <a:r>
                        <a:rPr lang="en-US" sz="3000"/>
                        <a:t>Yes</a:t>
                      </a:r>
                    </a:p>
                  </a:txBody>
                  <a:tcPr marL="97751" marR="97751" marT="48875" marB="48875"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627523942"/>
                  </a:ext>
                </a:extLst>
              </a:tr>
              <a:tr h="593023">
                <a:tc>
                  <a:txBody>
                    <a:bodyPr/>
                    <a:lstStyle/>
                    <a:p>
                      <a:pPr algn="ctr"/>
                      <a:r>
                        <a:rPr lang="en-US" sz="3000"/>
                        <a:t>Read time (ns)</a:t>
                      </a:r>
                    </a:p>
                  </a:txBody>
                  <a:tcPr marL="97751" marR="97751" marT="48875" marB="48875"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3000"/>
                        <a:t>~ 10</a:t>
                      </a:r>
                    </a:p>
                  </a:txBody>
                  <a:tcPr marL="97751" marR="97751" marT="48875" marB="4887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a:r>
                        <a:rPr lang="en-US" sz="3000"/>
                        <a:t>~ 20 - 50</a:t>
                      </a:r>
                    </a:p>
                  </a:txBody>
                  <a:tcPr marL="97751" marR="97751" marT="48875" marB="48875"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956906349"/>
                  </a:ext>
                </a:extLst>
              </a:tr>
              <a:tr h="593023">
                <a:tc>
                  <a:txBody>
                    <a:bodyPr/>
                    <a:lstStyle/>
                    <a:p>
                      <a:pPr algn="ctr"/>
                      <a:r>
                        <a:rPr lang="en-US" sz="3000"/>
                        <a:t>Write time (ns)</a:t>
                      </a:r>
                    </a:p>
                  </a:txBody>
                  <a:tcPr marL="97751" marR="97751" marT="48875" marB="48875"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3000"/>
                        <a:t>~ 10</a:t>
                      </a:r>
                    </a:p>
                  </a:txBody>
                  <a:tcPr marL="97751" marR="97751" marT="48875" marB="4887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a:r>
                        <a:rPr lang="en-US" sz="3000"/>
                        <a:t>~ 10 - 100</a:t>
                      </a:r>
                    </a:p>
                  </a:txBody>
                  <a:tcPr marL="97751" marR="97751" marT="48875" marB="48875"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7E79"/>
                    </a:solidFill>
                  </a:tcPr>
                </a:tc>
                <a:extLst>
                  <a:ext uri="{0D108BD9-81ED-4DB2-BD59-A6C34878D82A}">
                    <a16:rowId xmlns:a16="http://schemas.microsoft.com/office/drawing/2014/main" val="3978899734"/>
                  </a:ext>
                </a:extLst>
              </a:tr>
              <a:tr h="593023">
                <a:tc>
                  <a:txBody>
                    <a:bodyPr/>
                    <a:lstStyle/>
                    <a:p>
                      <a:pPr algn="ctr"/>
                      <a:r>
                        <a:rPr lang="en-US" sz="3000"/>
                        <a:t>Endurance (write/bit)</a:t>
                      </a:r>
                    </a:p>
                  </a:txBody>
                  <a:tcPr marL="97751" marR="97751" marT="48875" marB="48875"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3000"/>
                        <a:t>10</a:t>
                      </a:r>
                      <a:r>
                        <a:rPr lang="en-US" sz="3000" baseline="30000"/>
                        <a:t>18</a:t>
                      </a:r>
                      <a:endParaRPr lang="en-US" sz="3000"/>
                    </a:p>
                  </a:txBody>
                  <a:tcPr marL="97751" marR="97751" marT="48875" marB="4887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a:r>
                        <a:rPr lang="en-US" sz="3000"/>
                        <a:t>~ 10</a:t>
                      </a:r>
                      <a:r>
                        <a:rPr lang="en-US" sz="3000" baseline="30000"/>
                        <a:t>6</a:t>
                      </a:r>
                      <a:r>
                        <a:rPr lang="en-US" sz="3000"/>
                        <a:t> – 10</a:t>
                      </a:r>
                      <a:r>
                        <a:rPr lang="en-US" sz="3000" baseline="30000"/>
                        <a:t>8</a:t>
                      </a:r>
                      <a:endParaRPr lang="en-US" sz="3000"/>
                    </a:p>
                  </a:txBody>
                  <a:tcPr marL="97751" marR="97751" marT="48875" marB="48875"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7E79"/>
                    </a:solidFill>
                  </a:tcPr>
                </a:tc>
                <a:extLst>
                  <a:ext uri="{0D108BD9-81ED-4DB2-BD59-A6C34878D82A}">
                    <a16:rowId xmlns:a16="http://schemas.microsoft.com/office/drawing/2014/main" val="1191274575"/>
                  </a:ext>
                </a:extLst>
              </a:tr>
              <a:tr h="593023">
                <a:tc>
                  <a:txBody>
                    <a:bodyPr/>
                    <a:lstStyle/>
                    <a:p>
                      <a:pPr algn="ctr"/>
                      <a:r>
                        <a:rPr lang="en-US" sz="3000"/>
                        <a:t>Energy per bit access (r/w)</a:t>
                      </a:r>
                    </a:p>
                  </a:txBody>
                  <a:tcPr marL="97751" marR="97751" marT="48875" marB="48875"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3000"/>
                        <a:t>~ 2 pJ</a:t>
                      </a:r>
                    </a:p>
                  </a:txBody>
                  <a:tcPr marL="97751" marR="97751" marT="48875" marB="4887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a:r>
                        <a:rPr lang="en-US" sz="3000"/>
                        <a:t>~ 20 – 100 pJ</a:t>
                      </a:r>
                    </a:p>
                  </a:txBody>
                  <a:tcPr marL="97751" marR="97751" marT="48875" marB="48875"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7E79"/>
                    </a:solidFill>
                  </a:tcPr>
                </a:tc>
                <a:extLst>
                  <a:ext uri="{0D108BD9-81ED-4DB2-BD59-A6C34878D82A}">
                    <a16:rowId xmlns:a16="http://schemas.microsoft.com/office/drawing/2014/main" val="3863097098"/>
                  </a:ext>
                </a:extLst>
              </a:tr>
              <a:tr h="593023">
                <a:tc>
                  <a:txBody>
                    <a:bodyPr/>
                    <a:lstStyle/>
                    <a:p>
                      <a:pPr algn="ctr"/>
                      <a:r>
                        <a:rPr lang="en-US" sz="3000"/>
                        <a:t>Static power</a:t>
                      </a:r>
                    </a:p>
                  </a:txBody>
                  <a:tcPr marL="97751" marR="97751" marT="48875" marB="48875"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t>Yes</a:t>
                      </a:r>
                    </a:p>
                  </a:txBody>
                  <a:tcPr marL="97751" marR="97751" marT="48875" marB="48875"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pPr algn="ctr"/>
                      <a:r>
                        <a:rPr lang="en-US" sz="3000"/>
                        <a:t>No</a:t>
                      </a:r>
                    </a:p>
                  </a:txBody>
                  <a:tcPr marL="97751" marR="97751" marT="48875" marB="488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24633066"/>
                  </a:ext>
                </a:extLst>
              </a:tr>
            </a:tbl>
          </a:graphicData>
        </a:graphic>
      </p:graphicFrame>
      <p:sp>
        <p:nvSpPr>
          <p:cNvPr id="3" name="Right Arrow 2">
            <a:extLst>
              <a:ext uri="{FF2B5EF4-FFF2-40B4-BE49-F238E27FC236}">
                <a16:creationId xmlns:a16="http://schemas.microsoft.com/office/drawing/2014/main" id="{BA9B990D-814F-8BF6-6FE2-2D4C6B0448DB}"/>
              </a:ext>
            </a:extLst>
          </p:cNvPr>
          <p:cNvSpPr/>
          <p:nvPr/>
        </p:nvSpPr>
        <p:spPr>
          <a:xfrm rot="10800000">
            <a:off x="11101571" y="3479339"/>
            <a:ext cx="893923" cy="785978"/>
          </a:xfrm>
          <a:prstGeom prst="rightArrow">
            <a:avLst>
              <a:gd name="adj1" fmla="val 53192"/>
              <a:gd name="adj2" fmla="val 48404"/>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52DC818C-A0F1-8553-0ED2-A472FB664C2E}"/>
              </a:ext>
            </a:extLst>
          </p:cNvPr>
          <p:cNvSpPr/>
          <p:nvPr/>
        </p:nvSpPr>
        <p:spPr>
          <a:xfrm rot="10800000">
            <a:off x="11101570" y="4055499"/>
            <a:ext cx="893923" cy="785978"/>
          </a:xfrm>
          <a:prstGeom prst="rightArrow">
            <a:avLst>
              <a:gd name="adj1" fmla="val 53192"/>
              <a:gd name="adj2" fmla="val 48404"/>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4F724070-9925-12BE-0D40-42A766023FA0}"/>
              </a:ext>
            </a:extLst>
          </p:cNvPr>
          <p:cNvSpPr/>
          <p:nvPr/>
        </p:nvSpPr>
        <p:spPr>
          <a:xfrm rot="10800000">
            <a:off x="11079797" y="4673762"/>
            <a:ext cx="893923" cy="785978"/>
          </a:xfrm>
          <a:prstGeom prst="rightArrow">
            <a:avLst>
              <a:gd name="adj1" fmla="val 53192"/>
              <a:gd name="adj2" fmla="val 48404"/>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A911EF5A-9F12-C0AC-64A8-044A882761F9}"/>
              </a:ext>
            </a:extLst>
          </p:cNvPr>
          <p:cNvSpPr>
            <a:spLocks noGrp="1"/>
          </p:cNvSpPr>
          <p:nvPr>
            <p:ph idx="1"/>
          </p:nvPr>
        </p:nvSpPr>
        <p:spPr>
          <a:xfrm>
            <a:off x="838200" y="643467"/>
            <a:ext cx="10515600" cy="1061247"/>
          </a:xfrm>
        </p:spPr>
        <p:txBody>
          <a:bodyPr>
            <a:noAutofit/>
          </a:bodyPr>
          <a:lstStyle/>
          <a:p>
            <a:pPr marL="0" indent="0">
              <a:buNone/>
            </a:pPr>
            <a:r>
              <a:rPr lang="en-US" sz="3200" dirty="0">
                <a:latin typeface="Gill Sans MT" panose="020B0502020104020203" pitchFamily="34" charset="77"/>
              </a:rPr>
              <a:t>In Hamming Tree, we focus on </a:t>
            </a:r>
            <a:r>
              <a:rPr lang="en-US" sz="3200" dirty="0">
                <a:solidFill>
                  <a:schemeClr val="accent6"/>
                </a:solidFill>
                <a:latin typeface="Gill Sans MT" panose="020B0502020104020203" pitchFamily="34" charset="77"/>
              </a:rPr>
              <a:t>energy consumption </a:t>
            </a:r>
            <a:r>
              <a:rPr lang="en-US" sz="3200" dirty="0">
                <a:latin typeface="Gill Sans MT" panose="020B0502020104020203" pitchFamily="34" charset="77"/>
              </a:rPr>
              <a:t>and </a:t>
            </a:r>
            <a:r>
              <a:rPr lang="en-US" sz="3200" dirty="0">
                <a:solidFill>
                  <a:schemeClr val="accent6"/>
                </a:solidFill>
                <a:latin typeface="Gill Sans MT" panose="020B0502020104020203" pitchFamily="34" charset="77"/>
              </a:rPr>
              <a:t>write endurance</a:t>
            </a:r>
            <a:r>
              <a:rPr lang="en-US" sz="3200" dirty="0">
                <a:latin typeface="Gill Sans MT" panose="020B0502020104020203" pitchFamily="34" charset="77"/>
              </a:rPr>
              <a:t> of PCMs.</a:t>
            </a:r>
          </a:p>
        </p:txBody>
      </p:sp>
    </p:spTree>
    <p:extLst>
      <p:ext uri="{BB962C8B-B14F-4D97-AF65-F5344CB8AC3E}">
        <p14:creationId xmlns:p14="http://schemas.microsoft.com/office/powerpoint/2010/main" val="356780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E4F7DC-C65C-FC21-92BF-977A3D126F3B}"/>
              </a:ext>
            </a:extLst>
          </p:cNvPr>
          <p:cNvSpPr>
            <a:spLocks noGrp="1"/>
          </p:cNvSpPr>
          <p:nvPr>
            <p:ph idx="1"/>
          </p:nvPr>
        </p:nvSpPr>
        <p:spPr>
          <a:xfrm>
            <a:off x="648194" y="483712"/>
            <a:ext cx="10515600" cy="5572703"/>
          </a:xfrm>
        </p:spPr>
        <p:txBody>
          <a:bodyPr>
            <a:normAutofit/>
          </a:bodyPr>
          <a:lstStyle/>
          <a:p>
            <a:endParaRPr lang="en-US" dirty="0">
              <a:solidFill>
                <a:srgbClr val="212121"/>
              </a:solidFill>
              <a:latin typeface="SuisseIntl"/>
            </a:endParaRPr>
          </a:p>
          <a:p>
            <a:pPr marL="0" indent="0">
              <a:lnSpc>
                <a:spcPct val="120000"/>
              </a:lnSpc>
              <a:buNone/>
            </a:pPr>
            <a:r>
              <a:rPr lang="en-US" sz="5800" b="1" dirty="0">
                <a:effectLst/>
                <a:latin typeface="GillSansMT"/>
              </a:rPr>
              <a:t>Outline </a:t>
            </a:r>
            <a:endParaRPr lang="en-US" sz="5800" dirty="0">
              <a:effectLst/>
            </a:endParaRPr>
          </a:p>
          <a:p>
            <a:pPr>
              <a:lnSpc>
                <a:spcPct val="120000"/>
              </a:lnSpc>
            </a:pPr>
            <a:r>
              <a:rPr lang="en-US" sz="3600" dirty="0">
                <a:solidFill>
                  <a:srgbClr val="7C7C7C"/>
                </a:solidFill>
                <a:latin typeface="GillSansMT"/>
              </a:rPr>
              <a:t>Background on NVM/Phase Change Memory </a:t>
            </a:r>
          </a:p>
          <a:p>
            <a:pPr>
              <a:lnSpc>
                <a:spcPct val="120000"/>
              </a:lnSpc>
            </a:pPr>
            <a:r>
              <a:rPr lang="en-US" sz="3600" dirty="0">
                <a:solidFill>
                  <a:srgbClr val="FF0000"/>
                </a:solidFill>
                <a:latin typeface="GillSansMT"/>
              </a:rPr>
              <a:t>Motivation</a:t>
            </a:r>
          </a:p>
          <a:p>
            <a:pPr>
              <a:lnSpc>
                <a:spcPct val="120000"/>
              </a:lnSpc>
            </a:pPr>
            <a:r>
              <a:rPr lang="en-US" sz="3600" dirty="0">
                <a:solidFill>
                  <a:srgbClr val="7C7C7C"/>
                </a:solidFill>
                <a:latin typeface="GillSansMT"/>
              </a:rPr>
              <a:t>Hamming Tree Design </a:t>
            </a:r>
          </a:p>
          <a:p>
            <a:pPr>
              <a:lnSpc>
                <a:spcPct val="120000"/>
              </a:lnSpc>
            </a:pPr>
            <a:r>
              <a:rPr lang="en-US" sz="3600" dirty="0">
                <a:solidFill>
                  <a:srgbClr val="7C7C7C"/>
                </a:solidFill>
                <a:effectLst/>
                <a:latin typeface="GillSansMT"/>
              </a:rPr>
              <a:t>Evaluation Results</a:t>
            </a:r>
          </a:p>
          <a:p>
            <a:pPr>
              <a:lnSpc>
                <a:spcPct val="120000"/>
              </a:lnSpc>
            </a:pPr>
            <a:r>
              <a:rPr lang="en-US" sz="3600" dirty="0">
                <a:solidFill>
                  <a:srgbClr val="7C7C7C"/>
                </a:solidFill>
                <a:effectLst/>
                <a:latin typeface="GillSansMT"/>
              </a:rPr>
              <a:t>Conclusion </a:t>
            </a:r>
            <a:endParaRPr lang="en-US" sz="3600" dirty="0">
              <a:effectLst/>
            </a:endParaRPr>
          </a:p>
        </p:txBody>
      </p:sp>
      <p:sp>
        <p:nvSpPr>
          <p:cNvPr id="2" name="Slide Number Placeholder 1">
            <a:extLst>
              <a:ext uri="{FF2B5EF4-FFF2-40B4-BE49-F238E27FC236}">
                <a16:creationId xmlns:a16="http://schemas.microsoft.com/office/drawing/2014/main" id="{0E4226C3-457D-0BCF-8447-71E4E312BBD3}"/>
              </a:ext>
            </a:extLst>
          </p:cNvPr>
          <p:cNvSpPr>
            <a:spLocks noGrp="1"/>
          </p:cNvSpPr>
          <p:nvPr>
            <p:ph type="sldNum" sz="quarter" idx="12"/>
          </p:nvPr>
        </p:nvSpPr>
        <p:spPr/>
        <p:txBody>
          <a:bodyPr/>
          <a:lstStyle/>
          <a:p>
            <a:fld id="{CA914D5E-83D4-7E4C-ABA2-68309E7FC0BF}" type="slidenum">
              <a:rPr lang="en-US" smtClean="0"/>
              <a:t>6</a:t>
            </a:fld>
            <a:endParaRPr lang="en-US"/>
          </a:p>
        </p:txBody>
      </p:sp>
    </p:spTree>
    <p:extLst>
      <p:ext uri="{BB962C8B-B14F-4D97-AF65-F5344CB8AC3E}">
        <p14:creationId xmlns:p14="http://schemas.microsoft.com/office/powerpoint/2010/main" val="2723008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EFC8E-4C3D-4A5E-D96C-2F5F5CE790B1}"/>
              </a:ext>
            </a:extLst>
          </p:cNvPr>
          <p:cNvSpPr>
            <a:spLocks noGrp="1"/>
          </p:cNvSpPr>
          <p:nvPr>
            <p:ph type="title"/>
          </p:nvPr>
        </p:nvSpPr>
        <p:spPr/>
        <p:txBody>
          <a:bodyPr/>
          <a:lstStyle/>
          <a:p>
            <a:r>
              <a:rPr lang="en-US" sz="4000" dirty="0">
                <a:latin typeface="GillSans" panose="020B0502020104020203" pitchFamily="34" charset="-79"/>
                <a:cs typeface="GillSans" panose="020B0502020104020203" pitchFamily="34" charset="-79"/>
              </a:rPr>
              <a:t>Key Challenge:</a:t>
            </a:r>
          </a:p>
        </p:txBody>
      </p:sp>
      <p:sp>
        <p:nvSpPr>
          <p:cNvPr id="3" name="Content Placeholder 2">
            <a:extLst>
              <a:ext uri="{FF2B5EF4-FFF2-40B4-BE49-F238E27FC236}">
                <a16:creationId xmlns:a16="http://schemas.microsoft.com/office/drawing/2014/main" id="{6A1934E1-7808-BDDA-3BA5-29089E867D2A}"/>
              </a:ext>
            </a:extLst>
          </p:cNvPr>
          <p:cNvSpPr>
            <a:spLocks noGrp="1"/>
          </p:cNvSpPr>
          <p:nvPr>
            <p:ph idx="1"/>
          </p:nvPr>
        </p:nvSpPr>
        <p:spPr>
          <a:xfrm>
            <a:off x="838200" y="1690691"/>
            <a:ext cx="10515600" cy="466722"/>
          </a:xfrm>
        </p:spPr>
        <p:txBody>
          <a:bodyPr>
            <a:normAutofit fontScale="77500" lnSpcReduction="20000"/>
          </a:bodyPr>
          <a:lstStyle/>
          <a:p>
            <a:pPr>
              <a:buFont typeface="Wingdings" pitchFamily="2" charset="2"/>
              <a:buChar char="q"/>
            </a:pPr>
            <a:r>
              <a:rPr lang="en-US" sz="4000" dirty="0">
                <a:latin typeface="GillSans" panose="020B0502020104020203" pitchFamily="34" charset="-79"/>
                <a:ea typeface="+mj-ea"/>
                <a:cs typeface="GillSans" panose="020B0502020104020203" pitchFamily="34" charset="-79"/>
              </a:rPr>
              <a:t>How to reduce write operations on PCM</a:t>
            </a:r>
          </a:p>
        </p:txBody>
      </p:sp>
      <p:sp>
        <p:nvSpPr>
          <p:cNvPr id="4" name="Slide Number Placeholder 3">
            <a:extLst>
              <a:ext uri="{FF2B5EF4-FFF2-40B4-BE49-F238E27FC236}">
                <a16:creationId xmlns:a16="http://schemas.microsoft.com/office/drawing/2014/main" id="{0447E681-468E-D154-DC85-A27D13CCCF6D}"/>
              </a:ext>
            </a:extLst>
          </p:cNvPr>
          <p:cNvSpPr>
            <a:spLocks noGrp="1"/>
          </p:cNvSpPr>
          <p:nvPr>
            <p:ph type="sldNum" sz="quarter" idx="12"/>
          </p:nvPr>
        </p:nvSpPr>
        <p:spPr/>
        <p:txBody>
          <a:bodyPr/>
          <a:lstStyle/>
          <a:p>
            <a:fld id="{CA914D5E-83D4-7E4C-ABA2-68309E7FC0BF}" type="slidenum">
              <a:rPr lang="en-US" smtClean="0"/>
              <a:t>7</a:t>
            </a:fld>
            <a:endParaRPr lang="en-US"/>
          </a:p>
        </p:txBody>
      </p:sp>
    </p:spTree>
    <p:extLst>
      <p:ext uri="{BB962C8B-B14F-4D97-AF65-F5344CB8AC3E}">
        <p14:creationId xmlns:p14="http://schemas.microsoft.com/office/powerpoint/2010/main" val="1506699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EFC8E-4C3D-4A5E-D96C-2F5F5CE790B1}"/>
              </a:ext>
            </a:extLst>
          </p:cNvPr>
          <p:cNvSpPr>
            <a:spLocks noGrp="1"/>
          </p:cNvSpPr>
          <p:nvPr>
            <p:ph type="title"/>
          </p:nvPr>
        </p:nvSpPr>
        <p:spPr/>
        <p:txBody>
          <a:bodyPr/>
          <a:lstStyle/>
          <a:p>
            <a:r>
              <a:rPr lang="en-US" sz="4000" dirty="0">
                <a:latin typeface="GillSans" panose="020B0502020104020203" pitchFamily="34" charset="-79"/>
                <a:cs typeface="GillSans" panose="020B0502020104020203" pitchFamily="34" charset="-79"/>
              </a:rPr>
              <a:t>State-of-the-Art:</a:t>
            </a:r>
          </a:p>
        </p:txBody>
      </p:sp>
      <p:sp>
        <p:nvSpPr>
          <p:cNvPr id="3" name="Content Placeholder 2">
            <a:extLst>
              <a:ext uri="{FF2B5EF4-FFF2-40B4-BE49-F238E27FC236}">
                <a16:creationId xmlns:a16="http://schemas.microsoft.com/office/drawing/2014/main" id="{6A1934E1-7808-BDDA-3BA5-29089E867D2A}"/>
              </a:ext>
            </a:extLst>
          </p:cNvPr>
          <p:cNvSpPr>
            <a:spLocks noGrp="1"/>
          </p:cNvSpPr>
          <p:nvPr>
            <p:ph idx="1"/>
          </p:nvPr>
        </p:nvSpPr>
        <p:spPr>
          <a:xfrm>
            <a:off x="838200" y="1690689"/>
            <a:ext cx="10515600" cy="1566861"/>
          </a:xfrm>
        </p:spPr>
        <p:txBody>
          <a:bodyPr>
            <a:normAutofit fontScale="77500" lnSpcReduction="20000"/>
          </a:bodyPr>
          <a:lstStyle/>
          <a:p>
            <a:pPr>
              <a:buFont typeface="Wingdings" pitchFamily="2" charset="2"/>
              <a:buChar char="q"/>
            </a:pPr>
            <a:r>
              <a:rPr lang="en-US" sz="4000" dirty="0">
                <a:latin typeface="GillSans" panose="020B0502020104020203" pitchFamily="34" charset="-79"/>
                <a:ea typeface="+mj-ea"/>
                <a:cs typeface="GillSans" panose="020B0502020104020203" pitchFamily="34" charset="-79"/>
              </a:rPr>
              <a:t>How to reduce write operations on PCM</a:t>
            </a:r>
          </a:p>
          <a:p>
            <a:pPr lvl="1">
              <a:buFont typeface="Wingdings" pitchFamily="2" charset="2"/>
              <a:buChar char="ü"/>
            </a:pPr>
            <a:r>
              <a:rPr lang="en-US" sz="4000" dirty="0">
                <a:latin typeface="GillSans" panose="020B0502020104020203" pitchFamily="34" charset="-79"/>
                <a:ea typeface="+mj-ea"/>
                <a:cs typeface="GillSans" panose="020B0502020104020203" pitchFamily="34" charset="-79"/>
              </a:rPr>
              <a:t> </a:t>
            </a:r>
            <a:r>
              <a:rPr lang="en-US" sz="4000" dirty="0">
                <a:solidFill>
                  <a:schemeClr val="accent1"/>
                </a:solidFill>
                <a:latin typeface="GillSans" panose="020B0502020104020203" pitchFamily="34" charset="-79"/>
                <a:ea typeface="+mj-ea"/>
                <a:cs typeface="GillSans" panose="020B0502020104020203" pitchFamily="34" charset="-79"/>
              </a:rPr>
              <a:t>Reducing write amplification</a:t>
            </a:r>
          </a:p>
          <a:p>
            <a:pPr lvl="2"/>
            <a:r>
              <a:rPr lang="en-US" sz="3600" kern="1200" dirty="0">
                <a:solidFill>
                  <a:schemeClr val="tx1"/>
                </a:solidFill>
                <a:effectLst/>
                <a:latin typeface="+mn-lt"/>
                <a:ea typeface="+mn-ea"/>
                <a:cs typeface="+mn-cs"/>
              </a:rPr>
              <a:t>designing specialized data structures that require fewer writes</a:t>
            </a:r>
            <a:endParaRPr lang="en-US" sz="3600" dirty="0">
              <a:latin typeface="GillSans" panose="020B0502020104020203" pitchFamily="34" charset="-79"/>
              <a:ea typeface="+mj-ea"/>
              <a:cs typeface="GillSans" panose="020B0502020104020203" pitchFamily="34" charset="-79"/>
            </a:endParaRPr>
          </a:p>
        </p:txBody>
      </p:sp>
      <p:sp>
        <p:nvSpPr>
          <p:cNvPr id="4" name="Slide Number Placeholder 3">
            <a:extLst>
              <a:ext uri="{FF2B5EF4-FFF2-40B4-BE49-F238E27FC236}">
                <a16:creationId xmlns:a16="http://schemas.microsoft.com/office/drawing/2014/main" id="{0447E681-468E-D154-DC85-A27D13CCCF6D}"/>
              </a:ext>
            </a:extLst>
          </p:cNvPr>
          <p:cNvSpPr>
            <a:spLocks noGrp="1"/>
          </p:cNvSpPr>
          <p:nvPr>
            <p:ph type="sldNum" sz="quarter" idx="12"/>
          </p:nvPr>
        </p:nvSpPr>
        <p:spPr/>
        <p:txBody>
          <a:bodyPr/>
          <a:lstStyle/>
          <a:p>
            <a:fld id="{CA914D5E-83D4-7E4C-ABA2-68309E7FC0BF}" type="slidenum">
              <a:rPr lang="en-US" smtClean="0"/>
              <a:t>8</a:t>
            </a:fld>
            <a:endParaRPr lang="en-US"/>
          </a:p>
        </p:txBody>
      </p:sp>
    </p:spTree>
    <p:extLst>
      <p:ext uri="{BB962C8B-B14F-4D97-AF65-F5344CB8AC3E}">
        <p14:creationId xmlns:p14="http://schemas.microsoft.com/office/powerpoint/2010/main" val="1337198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EFC8E-4C3D-4A5E-D96C-2F5F5CE790B1}"/>
              </a:ext>
            </a:extLst>
          </p:cNvPr>
          <p:cNvSpPr>
            <a:spLocks noGrp="1"/>
          </p:cNvSpPr>
          <p:nvPr>
            <p:ph type="title"/>
          </p:nvPr>
        </p:nvSpPr>
        <p:spPr/>
        <p:txBody>
          <a:bodyPr/>
          <a:lstStyle/>
          <a:p>
            <a:r>
              <a:rPr lang="en-US" sz="4000" dirty="0">
                <a:latin typeface="GillSans" panose="020B0502020104020203" pitchFamily="34" charset="-79"/>
                <a:cs typeface="GillSans" panose="020B0502020104020203" pitchFamily="34" charset="-79"/>
              </a:rPr>
              <a:t>State-of-the-Art:</a:t>
            </a:r>
          </a:p>
        </p:txBody>
      </p:sp>
      <p:sp>
        <p:nvSpPr>
          <p:cNvPr id="3" name="Content Placeholder 2">
            <a:extLst>
              <a:ext uri="{FF2B5EF4-FFF2-40B4-BE49-F238E27FC236}">
                <a16:creationId xmlns:a16="http://schemas.microsoft.com/office/drawing/2014/main" id="{6A1934E1-7808-BDDA-3BA5-29089E867D2A}"/>
              </a:ext>
            </a:extLst>
          </p:cNvPr>
          <p:cNvSpPr>
            <a:spLocks noGrp="1"/>
          </p:cNvSpPr>
          <p:nvPr>
            <p:ph idx="1"/>
          </p:nvPr>
        </p:nvSpPr>
        <p:spPr>
          <a:xfrm>
            <a:off x="838200" y="1690688"/>
            <a:ext cx="10515600" cy="2538411"/>
          </a:xfrm>
        </p:spPr>
        <p:txBody>
          <a:bodyPr>
            <a:normAutofit fontScale="77500" lnSpcReduction="20000"/>
          </a:bodyPr>
          <a:lstStyle/>
          <a:p>
            <a:pPr>
              <a:buFont typeface="Wingdings" pitchFamily="2" charset="2"/>
              <a:buChar char="q"/>
            </a:pPr>
            <a:r>
              <a:rPr lang="en-US" sz="4000" dirty="0">
                <a:latin typeface="GillSans" panose="020B0502020104020203" pitchFamily="34" charset="-79"/>
                <a:ea typeface="+mj-ea"/>
                <a:cs typeface="GillSans" panose="020B0502020104020203" pitchFamily="34" charset="-79"/>
              </a:rPr>
              <a:t>How to reduce write operations on PCM</a:t>
            </a:r>
          </a:p>
          <a:p>
            <a:pPr lvl="1">
              <a:buFont typeface="Wingdings" pitchFamily="2" charset="2"/>
              <a:buChar char="ü"/>
            </a:pPr>
            <a:r>
              <a:rPr lang="en-US" sz="4000" dirty="0">
                <a:latin typeface="GillSans" panose="020B0502020104020203" pitchFamily="34" charset="-79"/>
                <a:ea typeface="+mj-ea"/>
                <a:cs typeface="GillSans" panose="020B0502020104020203" pitchFamily="34" charset="-79"/>
              </a:rPr>
              <a:t> </a:t>
            </a:r>
            <a:r>
              <a:rPr lang="en-US" sz="4000" dirty="0">
                <a:solidFill>
                  <a:schemeClr val="accent1"/>
                </a:solidFill>
                <a:latin typeface="GillSans" panose="020B0502020104020203" pitchFamily="34" charset="-79"/>
                <a:ea typeface="+mj-ea"/>
                <a:cs typeface="GillSans" panose="020B0502020104020203" pitchFamily="34" charset="-79"/>
              </a:rPr>
              <a:t>Reducing write amplification</a:t>
            </a:r>
          </a:p>
          <a:p>
            <a:pPr lvl="2"/>
            <a:r>
              <a:rPr lang="en-US" sz="3600" kern="1200" dirty="0">
                <a:solidFill>
                  <a:schemeClr val="tx1"/>
                </a:solidFill>
                <a:effectLst/>
                <a:latin typeface="+mn-lt"/>
                <a:ea typeface="+mn-ea"/>
                <a:cs typeface="+mn-cs"/>
              </a:rPr>
              <a:t>designing specialized data structures that require fewer writes</a:t>
            </a:r>
            <a:endParaRPr lang="en-US" sz="3600" dirty="0">
              <a:latin typeface="GillSans" panose="020B0502020104020203" pitchFamily="34" charset="-79"/>
              <a:ea typeface="+mj-ea"/>
              <a:cs typeface="GillSans" panose="020B0502020104020203" pitchFamily="34" charset="-79"/>
            </a:endParaRPr>
          </a:p>
          <a:p>
            <a:pPr lvl="1">
              <a:buFont typeface="Wingdings" pitchFamily="2" charset="2"/>
              <a:buChar char="ü"/>
            </a:pPr>
            <a:r>
              <a:rPr lang="en-US" sz="4000" dirty="0">
                <a:solidFill>
                  <a:schemeClr val="accent1"/>
                </a:solidFill>
                <a:latin typeface="GillSans" panose="020B0502020104020203" pitchFamily="34" charset="-79"/>
                <a:ea typeface="+mj-ea"/>
                <a:cs typeface="GillSans" panose="020B0502020104020203" pitchFamily="34" charset="-79"/>
              </a:rPr>
              <a:t> Wear-leveling</a:t>
            </a:r>
          </a:p>
          <a:p>
            <a:pPr lvl="2"/>
            <a:r>
              <a:rPr lang="en-US" sz="3600" dirty="0"/>
              <a:t>distributing the writes evenly across the memory blocks of PCM device so that no hot area reaches its maximum lifespan </a:t>
            </a:r>
          </a:p>
        </p:txBody>
      </p:sp>
      <p:sp>
        <p:nvSpPr>
          <p:cNvPr id="4" name="Slide Number Placeholder 3">
            <a:extLst>
              <a:ext uri="{FF2B5EF4-FFF2-40B4-BE49-F238E27FC236}">
                <a16:creationId xmlns:a16="http://schemas.microsoft.com/office/drawing/2014/main" id="{1F6B0426-AB9B-4EA5-F9C8-1F77D642353E}"/>
              </a:ext>
            </a:extLst>
          </p:cNvPr>
          <p:cNvSpPr>
            <a:spLocks noGrp="1"/>
          </p:cNvSpPr>
          <p:nvPr>
            <p:ph type="sldNum" sz="quarter" idx="12"/>
          </p:nvPr>
        </p:nvSpPr>
        <p:spPr/>
        <p:txBody>
          <a:bodyPr/>
          <a:lstStyle/>
          <a:p>
            <a:fld id="{CA914D5E-83D4-7E4C-ABA2-68309E7FC0BF}" type="slidenum">
              <a:rPr lang="en-US" smtClean="0"/>
              <a:t>9</a:t>
            </a:fld>
            <a:endParaRPr lang="en-US"/>
          </a:p>
        </p:txBody>
      </p:sp>
    </p:spTree>
    <p:extLst>
      <p:ext uri="{BB962C8B-B14F-4D97-AF65-F5344CB8AC3E}">
        <p14:creationId xmlns:p14="http://schemas.microsoft.com/office/powerpoint/2010/main" val="4030010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44354</TotalTime>
  <Words>2844</Words>
  <Application>Microsoft Macintosh PowerPoint</Application>
  <PresentationFormat>Widescreen</PresentationFormat>
  <Paragraphs>840</Paragraphs>
  <Slides>43</Slides>
  <Notes>37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Arial</vt:lpstr>
      <vt:lpstr>Calibri</vt:lpstr>
      <vt:lpstr>Calibri Light</vt:lpstr>
      <vt:lpstr>Courier New</vt:lpstr>
      <vt:lpstr>Gill Sans MT</vt:lpstr>
      <vt:lpstr>GillSans</vt:lpstr>
      <vt:lpstr>GillSansMT</vt:lpstr>
      <vt:lpstr>Helvetica</vt:lpstr>
      <vt:lpstr>LinBiolinumTB</vt:lpstr>
      <vt:lpstr>LinLibertineTB</vt:lpstr>
      <vt:lpstr>SuisseIntl</vt:lpstr>
      <vt:lpstr>Wingdings</vt:lpstr>
      <vt:lpstr>Office Theme</vt:lpstr>
      <vt:lpstr>PowerPoint Presentation</vt:lpstr>
      <vt:lpstr>PowerPoint Presentation</vt:lpstr>
      <vt:lpstr>Non-Volatile Memory</vt:lpstr>
      <vt:lpstr>PowerPoint Presentation</vt:lpstr>
      <vt:lpstr>PowerPoint Presentation</vt:lpstr>
      <vt:lpstr>PowerPoint Presentation</vt:lpstr>
      <vt:lpstr>Key Challenge:</vt:lpstr>
      <vt:lpstr>State-of-the-Art:</vt:lpstr>
      <vt:lpstr>State-of-the-Art:</vt:lpstr>
      <vt:lpstr>State-of-the-Art:</vt:lpstr>
      <vt:lpstr>Memory awareness</vt:lpstr>
      <vt:lpstr>Memory awareness</vt:lpstr>
      <vt:lpstr>Memory awareness</vt:lpstr>
      <vt:lpstr>Memory awareness</vt:lpstr>
      <vt:lpstr>Memory awareness</vt:lpstr>
      <vt:lpstr>Memory awareness</vt:lpstr>
      <vt:lpstr>Memory awareness</vt:lpstr>
      <vt:lpstr>PowerPoint Presentation</vt:lpstr>
      <vt:lpstr>Hamming Tree:  System model</vt:lpstr>
      <vt:lpstr>Hamming Tree:  A Software-level Memory Aware Technique </vt:lpstr>
      <vt:lpstr>Hamming Tree:  A Software-level Memory Aware Technique</vt:lpstr>
      <vt:lpstr>Hamming Tree:  A Software-level Memory Aware Technique </vt:lpstr>
      <vt:lpstr>Hamming Tree:  A Software-level Memory Aware Technique </vt:lpstr>
      <vt:lpstr>Hamming Tree:  A Software-level Memory Aware Technique </vt:lpstr>
      <vt:lpstr>Hamming Tree:  A Software-level Memory Aware Technique </vt:lpstr>
      <vt:lpstr>Hamming Tree:  A Software-level Memory Aware Technique </vt:lpstr>
      <vt:lpstr>Hamming Tree: Key Idea</vt:lpstr>
      <vt:lpstr>Hamming Tree: Key Idea</vt:lpstr>
      <vt:lpstr>Hamming Tree: Key Idea</vt:lpstr>
      <vt:lpstr>Hamming Tree: Key Idea</vt:lpstr>
      <vt:lpstr>Hamming Tree: Key Idea</vt:lpstr>
      <vt:lpstr>Hamming Tree: Key Idea</vt:lpstr>
      <vt:lpstr>Hamming Tree: Key Idea</vt:lpstr>
      <vt:lpstr>Hamming Tree: Key Idea</vt:lpstr>
      <vt:lpstr>Hamming Tree</vt:lpstr>
      <vt:lpstr>PowerPoint Presentation</vt:lpstr>
      <vt:lpstr>Evaluation Methodology </vt:lpstr>
      <vt:lpstr>Overall Hamming Tree Benefits </vt:lpstr>
      <vt:lpstr>Overall Hamming Tree Benefits </vt:lpstr>
      <vt:lpstr>Hamming Tree: Overhead</vt:lpstr>
      <vt:lpstr>Hamming Tree: Overhead</vt:lpstr>
      <vt:lpstr>PowerPoint Presentation</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E2-NVM: A Memory-Aware Write Scheme to Improve Energy Efficiency and Write Endurance of NVMs using Variational Autoencoders </dc:title>
  <dc:creator>Saeed Kargar</dc:creator>
  <cp:lastModifiedBy>Saeed Kargar</cp:lastModifiedBy>
  <cp:revision>44</cp:revision>
  <dcterms:created xsi:type="dcterms:W3CDTF">2023-02-21T21:27:27Z</dcterms:created>
  <dcterms:modified xsi:type="dcterms:W3CDTF">2024-02-27T18:21:39Z</dcterms:modified>
</cp:coreProperties>
</file>