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Ex4.xml" ContentType="application/vnd.ms-office.chartex+xml"/>
  <Override PartName="/ppt/charts/style5.xml" ContentType="application/vnd.ms-office.chartstyle+xml"/>
  <Override PartName="/ppt/charts/colors5.xml" ContentType="application/vnd.ms-office.chartcolorstyle+xml"/>
  <Override PartName="/ppt/charts/chartEx5.xml" ContentType="application/vnd.ms-office.chartex+xml"/>
  <Override PartName="/ppt/charts/style6.xml" ContentType="application/vnd.ms-office.chartstyle+xml"/>
  <Override PartName="/ppt/charts/colors6.xml" ContentType="application/vnd.ms-office.chartcolorstyle+xml"/>
  <Override PartName="/ppt/charts/chartEx6.xml" ContentType="application/vnd.ms-office.chartex+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3.xml" ContentType="application/vnd.openxmlformats-officedocument.presentationml.notesSlide+xml"/>
  <Override PartName="/ppt/charts/chart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433" r:id="rId2"/>
    <p:sldId id="313" r:id="rId3"/>
    <p:sldId id="455" r:id="rId4"/>
    <p:sldId id="457" r:id="rId5"/>
    <p:sldId id="474" r:id="rId6"/>
    <p:sldId id="475" r:id="rId7"/>
    <p:sldId id="466" r:id="rId8"/>
    <p:sldId id="435" r:id="rId9"/>
    <p:sldId id="484" r:id="rId10"/>
    <p:sldId id="489" r:id="rId11"/>
    <p:sldId id="472" r:id="rId12"/>
    <p:sldId id="437" r:id="rId13"/>
    <p:sldId id="439" r:id="rId14"/>
    <p:sldId id="330" r:id="rId15"/>
    <p:sldId id="331" r:id="rId16"/>
    <p:sldId id="458" r:id="rId17"/>
    <p:sldId id="478" r:id="rId18"/>
    <p:sldId id="479" r:id="rId19"/>
    <p:sldId id="481" r:id="rId20"/>
    <p:sldId id="449" r:id="rId21"/>
    <p:sldId id="490" r:id="rId22"/>
    <p:sldId id="471" r:id="rId23"/>
    <p:sldId id="431" r:id="rId24"/>
    <p:sldId id="324" r:id="rId25"/>
    <p:sldId id="492" r:id="rId26"/>
    <p:sldId id="491" r:id="rId27"/>
    <p:sldId id="470" r:id="rId28"/>
    <p:sldId id="488" r:id="rId29"/>
    <p:sldId id="487" r:id="rId30"/>
    <p:sldId id="486" r:id="rId31"/>
    <p:sldId id="485" r:id="rId32"/>
    <p:sldId id="483" r:id="rId33"/>
    <p:sldId id="477" r:id="rId34"/>
    <p:sldId id="476" r:id="rId35"/>
    <p:sldId id="473" r:id="rId36"/>
    <p:sldId id="469" r:id="rId37"/>
    <p:sldId id="464" r:id="rId38"/>
    <p:sldId id="467" r:id="rId39"/>
    <p:sldId id="463" r:id="rId40"/>
    <p:sldId id="465" r:id="rId41"/>
    <p:sldId id="468" r:id="rId42"/>
    <p:sldId id="438" r:id="rId43"/>
    <p:sldId id="462" r:id="rId44"/>
    <p:sldId id="461" r:id="rId45"/>
    <p:sldId id="460" r:id="rId46"/>
    <p:sldId id="452" r:id="rId47"/>
    <p:sldId id="434" r:id="rId48"/>
    <p:sldId id="445" r:id="rId49"/>
    <p:sldId id="459" r:id="rId50"/>
    <p:sldId id="451" r:id="rId51"/>
    <p:sldId id="453" r:id="rId52"/>
    <p:sldId id="447" r:id="rId53"/>
    <p:sldId id="454" r:id="rId54"/>
    <p:sldId id="44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005"/>
    <a:srgbClr val="FF9300"/>
    <a:srgbClr val="929000"/>
    <a:srgbClr val="D5FC79"/>
    <a:srgbClr val="73FEFF"/>
    <a:srgbClr val="FF7E79"/>
    <a:srgbClr val="941100"/>
    <a:srgbClr val="7A81FF"/>
    <a:srgbClr val="0432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9"/>
    <p:restoredTop sz="67266"/>
  </p:normalViewPr>
  <p:slideViewPr>
    <p:cSldViewPr snapToGrid="0">
      <p:cViewPr>
        <p:scale>
          <a:sx n="89" d="100"/>
          <a:sy n="89" d="100"/>
        </p:scale>
        <p:origin x="144" y="-5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enjaminreidys/Research/Presentations/nf_plo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enjaminreidys/Research/Presentations/nf_plots.xlsx" TargetMode="External"/><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3" Type="http://schemas.openxmlformats.org/officeDocument/2006/relationships/oleObject" Target="file:////Users/benjaminreidys/Research/Presentations/nf_plot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Users/benjaminreidys/Research/Presentations/nf_plots.xlsx" TargetMode="External"/><Relationship Id="rId2" Type="http://schemas.microsoft.com/office/2011/relationships/chartColorStyle" Target="colors10.xml"/><Relationship Id="rId1" Type="http://schemas.microsoft.com/office/2011/relationships/chartStyle" Target="style10.xml"/></Relationships>
</file>

<file path=ppt/charts/_rels/chart5.xml.rels><?xml version="1.0" encoding="UTF-8" standalone="yes"?>
<Relationships xmlns="http://schemas.openxmlformats.org/package/2006/relationships"><Relationship Id="rId3" Type="http://schemas.openxmlformats.org/officeDocument/2006/relationships/oleObject" Target="file:////Users/benjaminreidys/Research/Presentations/nf_plots.xlsx" TargetMode="External"/><Relationship Id="rId2" Type="http://schemas.microsoft.com/office/2011/relationships/chartColorStyle" Target="colors11.xml"/><Relationship Id="rId1" Type="http://schemas.microsoft.com/office/2011/relationships/chartStyle" Target="style11.xml"/></Relationships>
</file>

<file path=ppt/charts/_rels/chart6.xml.rels><?xml version="1.0" encoding="UTF-8" standalone="yes"?>
<Relationships xmlns="http://schemas.openxmlformats.org/package/2006/relationships"><Relationship Id="rId3" Type="http://schemas.openxmlformats.org/officeDocument/2006/relationships/oleObject" Target="file:////Users/benjaminreidys/Research/Presentations/nf_plots.xlsx" TargetMode="External"/><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benjaminreidys/Research/Presentations/nf_plot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benjaminreidys/Research/Presentations/nf_plots.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Users/benjaminreidys/Research/Presentations/nf_plots.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Users/benjaminreidys/Research/Presentations/nf_plots.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benjaminreidys/Research/Presentations/nf_plots.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Users/benjaminreidys/Research/Presentations/nf_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VDC</c:v>
          </c:tx>
          <c:spPr>
            <a:solidFill>
              <a:srgbClr val="C00000"/>
            </a:solidFill>
            <a:ln>
              <a:solidFill>
                <a:schemeClr val="tx1"/>
              </a:solidFill>
            </a:ln>
            <a:effectLst/>
          </c:spPr>
          <c:invertIfNegative val="0"/>
          <c:cat>
            <c:strRef>
              <c:f>'Slide 14 (Breakdown)'!$A$10:$F$10</c:f>
              <c:strCache>
                <c:ptCount val="6"/>
                <c:pt idx="0">
                  <c:v>100/0</c:v>
                </c:pt>
                <c:pt idx="1">
                  <c:v>95/5</c:v>
                </c:pt>
                <c:pt idx="2">
                  <c:v>80/20</c:v>
                </c:pt>
                <c:pt idx="3">
                  <c:v>50/50</c:v>
                </c:pt>
                <c:pt idx="4">
                  <c:v>20/80</c:v>
                </c:pt>
                <c:pt idx="5">
                  <c:v>5/95</c:v>
                </c:pt>
              </c:strCache>
            </c:strRef>
          </c:cat>
          <c:val>
            <c:numRef>
              <c:f>'Slide 14 (Breakdown)'!$A$1:$A$6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CFF4-C042-960C-DAC4B060280C}"/>
            </c:ext>
          </c:extLst>
        </c:ser>
        <c:ser>
          <c:idx val="1"/>
          <c:order val="1"/>
          <c:tx>
            <c:v>RackBlox-Coord I/O</c:v>
          </c:tx>
          <c:spPr>
            <a:solidFill>
              <a:srgbClr val="002060"/>
            </a:solidFill>
            <a:ln>
              <a:solidFill>
                <a:schemeClr val="tx1"/>
              </a:solidFill>
            </a:ln>
            <a:effectLst/>
          </c:spPr>
          <c:invertIfNegative val="0"/>
          <c:cat>
            <c:strRef>
              <c:f>'Slide 14 (Breakdown)'!$A$10:$F$10</c:f>
              <c:strCache>
                <c:ptCount val="6"/>
                <c:pt idx="0">
                  <c:v>100/0</c:v>
                </c:pt>
                <c:pt idx="1">
                  <c:v>95/5</c:v>
                </c:pt>
                <c:pt idx="2">
                  <c:v>80/20</c:v>
                </c:pt>
                <c:pt idx="3">
                  <c:v>50/50</c:v>
                </c:pt>
                <c:pt idx="4">
                  <c:v>20/80</c:v>
                </c:pt>
                <c:pt idx="5">
                  <c:v>5/95</c:v>
                </c:pt>
              </c:strCache>
            </c:strRef>
          </c:cat>
          <c:val>
            <c:numRef>
              <c:f>'Slide 14 (Breakdown)'!$B$1:$B$6</c:f>
              <c:numCache>
                <c:formatCode>General</c:formatCode>
                <c:ptCount val="6"/>
                <c:pt idx="0">
                  <c:v>0.92915214999999995</c:v>
                </c:pt>
                <c:pt idx="1">
                  <c:v>0.89555556000000003</c:v>
                </c:pt>
                <c:pt idx="2">
                  <c:v>0.83818550999999997</c:v>
                </c:pt>
                <c:pt idx="3">
                  <c:v>0.86743886999999997</c:v>
                </c:pt>
                <c:pt idx="4">
                  <c:v>0.99749414999999997</c:v>
                </c:pt>
                <c:pt idx="5">
                  <c:v>0.98098397999999998</c:v>
                </c:pt>
              </c:numCache>
            </c:numRef>
          </c:val>
          <c:extLst>
            <c:ext xmlns:c16="http://schemas.microsoft.com/office/drawing/2014/chart" uri="{C3380CC4-5D6E-409C-BE32-E72D297353CC}">
              <c16:uniqueId val="{00000001-CFF4-C042-960C-DAC4B060280C}"/>
            </c:ext>
          </c:extLst>
        </c:ser>
        <c:ser>
          <c:idx val="2"/>
          <c:order val="2"/>
          <c:tx>
            <c:v>RackBlox (Software)</c:v>
          </c:tx>
          <c:spPr>
            <a:solidFill>
              <a:srgbClr val="DE8005"/>
            </a:solidFill>
            <a:ln>
              <a:solidFill>
                <a:schemeClr val="tx1"/>
              </a:solidFill>
            </a:ln>
            <a:effectLst/>
          </c:spPr>
          <c:invertIfNegative val="0"/>
          <c:cat>
            <c:strRef>
              <c:f>'Slide 14 (Breakdown)'!$A$10:$F$10</c:f>
              <c:strCache>
                <c:ptCount val="6"/>
                <c:pt idx="0">
                  <c:v>100/0</c:v>
                </c:pt>
                <c:pt idx="1">
                  <c:v>95/5</c:v>
                </c:pt>
                <c:pt idx="2">
                  <c:v>80/20</c:v>
                </c:pt>
                <c:pt idx="3">
                  <c:v>50/50</c:v>
                </c:pt>
                <c:pt idx="4">
                  <c:v>20/80</c:v>
                </c:pt>
                <c:pt idx="5">
                  <c:v>5/95</c:v>
                </c:pt>
              </c:strCache>
            </c:strRef>
          </c:cat>
          <c:val>
            <c:numRef>
              <c:f>'Slide 14 (Breakdown)'!$C$1:$C$6</c:f>
              <c:numCache>
                <c:formatCode>General</c:formatCode>
                <c:ptCount val="6"/>
                <c:pt idx="0">
                  <c:v>0.93341076000000001</c:v>
                </c:pt>
                <c:pt idx="1">
                  <c:v>0.91407406999999996</c:v>
                </c:pt>
                <c:pt idx="2">
                  <c:v>0.86052810000000002</c:v>
                </c:pt>
                <c:pt idx="3">
                  <c:v>0.81081080999999999</c:v>
                </c:pt>
                <c:pt idx="4">
                  <c:v>0.41045773000000002</c:v>
                </c:pt>
                <c:pt idx="5">
                  <c:v>0.41948534999999998</c:v>
                </c:pt>
              </c:numCache>
            </c:numRef>
          </c:val>
          <c:extLst>
            <c:ext xmlns:c16="http://schemas.microsoft.com/office/drawing/2014/chart" uri="{C3380CC4-5D6E-409C-BE32-E72D297353CC}">
              <c16:uniqueId val="{00000002-CFF4-C042-960C-DAC4B060280C}"/>
            </c:ext>
          </c:extLst>
        </c:ser>
        <c:ser>
          <c:idx val="3"/>
          <c:order val="3"/>
          <c:tx>
            <c:v>RackBlox</c:v>
          </c:tx>
          <c:spPr>
            <a:solidFill>
              <a:srgbClr val="00B050"/>
            </a:solidFill>
            <a:ln>
              <a:solidFill>
                <a:schemeClr val="tx1"/>
              </a:solidFill>
            </a:ln>
            <a:effectLst/>
          </c:spPr>
          <c:invertIfNegative val="0"/>
          <c:cat>
            <c:strRef>
              <c:f>'Slide 14 (Breakdown)'!$A$10:$F$10</c:f>
              <c:strCache>
                <c:ptCount val="6"/>
                <c:pt idx="0">
                  <c:v>100/0</c:v>
                </c:pt>
                <c:pt idx="1">
                  <c:v>95/5</c:v>
                </c:pt>
                <c:pt idx="2">
                  <c:v>80/20</c:v>
                </c:pt>
                <c:pt idx="3">
                  <c:v>50/50</c:v>
                </c:pt>
                <c:pt idx="4">
                  <c:v>20/80</c:v>
                </c:pt>
                <c:pt idx="5">
                  <c:v>5/95</c:v>
                </c:pt>
              </c:strCache>
            </c:strRef>
          </c:cat>
          <c:val>
            <c:numRef>
              <c:f>'Slide 14 (Breakdown)'!$D$1:$D$6</c:f>
              <c:numCache>
                <c:formatCode>General</c:formatCode>
                <c:ptCount val="6"/>
                <c:pt idx="0">
                  <c:v>0.92915214999999995</c:v>
                </c:pt>
                <c:pt idx="1">
                  <c:v>0.89555556000000003</c:v>
                </c:pt>
                <c:pt idx="2">
                  <c:v>0.83818550999999997</c:v>
                </c:pt>
                <c:pt idx="3">
                  <c:v>0.67438867000000002</c:v>
                </c:pt>
                <c:pt idx="4">
                  <c:v>0.22686268000000001</c:v>
                </c:pt>
                <c:pt idx="5">
                  <c:v>0.2283541</c:v>
                </c:pt>
              </c:numCache>
            </c:numRef>
          </c:val>
          <c:extLst>
            <c:ext xmlns:c16="http://schemas.microsoft.com/office/drawing/2014/chart" uri="{C3380CC4-5D6E-409C-BE32-E72D297353CC}">
              <c16:uniqueId val="{00000003-CFF4-C042-960C-DAC4B060280C}"/>
            </c:ext>
          </c:extLst>
        </c:ser>
        <c:dLbls>
          <c:showLegendKey val="0"/>
          <c:showVal val="0"/>
          <c:showCatName val="0"/>
          <c:showSerName val="0"/>
          <c:showPercent val="0"/>
          <c:showBubbleSize val="0"/>
        </c:dLbls>
        <c:gapWidth val="219"/>
        <c:overlap val="-27"/>
        <c:axId val="1686317952"/>
        <c:axId val="1686344240"/>
      </c:barChart>
      <c:catAx>
        <c:axId val="16863179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Georgia" panose="02040502050405020303" pitchFamily="18" charset="0"/>
                    <a:ea typeface="+mn-ea"/>
                    <a:cs typeface="+mn-cs"/>
                  </a:defRPr>
                </a:pPr>
                <a:r>
                  <a:rPr lang="en-US"/>
                  <a:t>Read/Write Mix (%)</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eorgia" panose="02040502050405020303" pitchFamily="18" charset="0"/>
                <a:ea typeface="+mn-ea"/>
                <a:cs typeface="+mn-cs"/>
              </a:defRPr>
            </a:pPr>
            <a:endParaRPr lang="en-US"/>
          </a:p>
        </c:txPr>
        <c:crossAx val="1686344240"/>
        <c:crosses val="autoZero"/>
        <c:auto val="1"/>
        <c:lblAlgn val="ctr"/>
        <c:lblOffset val="100"/>
        <c:noMultiLvlLbl val="0"/>
      </c:catAx>
      <c:valAx>
        <c:axId val="168634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Georgia" panose="02040502050405020303" pitchFamily="18" charset="0"/>
                    <a:ea typeface="+mn-ea"/>
                    <a:cs typeface="+mn-cs"/>
                  </a:defRPr>
                </a:pPr>
                <a:r>
                  <a:rPr lang="en-US"/>
                  <a:t>Norm. P99.9 Latency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Georgia" panose="02040502050405020303" pitchFamily="18" charset="0"/>
                <a:ea typeface="+mn-ea"/>
                <a:cs typeface="+mn-cs"/>
              </a:defRPr>
            </a:pPr>
            <a:endParaRPr lang="en-US"/>
          </a:p>
        </c:txPr>
        <c:crossAx val="1686317952"/>
        <c:crosses val="autoZero"/>
        <c:crossBetween val="between"/>
      </c:valAx>
      <c:spPr>
        <a:noFill/>
        <a:ln w="25400">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Georgia" panose="02040502050405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FIFO</c:v>
          </c:tx>
          <c:spPr>
            <a:solidFill>
              <a:srgbClr val="C00000"/>
            </a:solid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15'!$A$1:$F$1</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D6CB-244D-9C57-2225FB40EFE6}"/>
            </c:ext>
          </c:extLst>
        </c:ser>
        <c:ser>
          <c:idx val="1"/>
          <c:order val="1"/>
          <c:tx>
            <c:v>RackBlox (FIFO)</c:v>
          </c:tx>
          <c:spPr>
            <a:pattFill prst="smCheck">
              <a:fgClr>
                <a:srgbClr val="C00000"/>
              </a:fgClr>
              <a:bgClr>
                <a:schemeClr val="bg1"/>
              </a:bgClr>
            </a:patt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15'!$A$2:$F$2</c:f>
              <c:numCache>
                <c:formatCode>General</c:formatCode>
                <c:ptCount val="6"/>
                <c:pt idx="0">
                  <c:v>0.85026738000000002</c:v>
                </c:pt>
                <c:pt idx="1">
                  <c:v>0.82785763000000001</c:v>
                </c:pt>
                <c:pt idx="2">
                  <c:v>0.78453739</c:v>
                </c:pt>
                <c:pt idx="3">
                  <c:v>0.78294344000000005</c:v>
                </c:pt>
                <c:pt idx="4">
                  <c:v>0.75137514000000005</c:v>
                </c:pt>
                <c:pt idx="5">
                  <c:v>0.67541766000000003</c:v>
                </c:pt>
              </c:numCache>
            </c:numRef>
          </c:val>
          <c:extLst>
            <c:ext xmlns:c16="http://schemas.microsoft.com/office/drawing/2014/chart" uri="{C3380CC4-5D6E-409C-BE32-E72D297353CC}">
              <c16:uniqueId val="{00000001-D6CB-244D-9C57-2225FB40EFE6}"/>
            </c:ext>
          </c:extLst>
        </c:ser>
        <c:ser>
          <c:idx val="2"/>
          <c:order val="2"/>
          <c:tx>
            <c:v>Deadline</c:v>
          </c:tx>
          <c:spPr>
            <a:solidFill>
              <a:srgbClr val="002060"/>
            </a:solid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15'!$A$3:$F$3</c:f>
              <c:numCache>
                <c:formatCode>General</c:formatCode>
                <c:ptCount val="6"/>
                <c:pt idx="0">
                  <c:v>0.98217469000000002</c:v>
                </c:pt>
                <c:pt idx="1">
                  <c:v>0.98836413000000001</c:v>
                </c:pt>
                <c:pt idx="2">
                  <c:v>0.97306716999999998</c:v>
                </c:pt>
                <c:pt idx="3">
                  <c:v>0.92419306999999995</c:v>
                </c:pt>
                <c:pt idx="4">
                  <c:v>0.77722771999999996</c:v>
                </c:pt>
                <c:pt idx="5">
                  <c:v>0.77661097999999995</c:v>
                </c:pt>
              </c:numCache>
            </c:numRef>
          </c:val>
          <c:extLst>
            <c:ext xmlns:c16="http://schemas.microsoft.com/office/drawing/2014/chart" uri="{C3380CC4-5D6E-409C-BE32-E72D297353CC}">
              <c16:uniqueId val="{00000002-D6CB-244D-9C57-2225FB40EFE6}"/>
            </c:ext>
          </c:extLst>
        </c:ser>
        <c:ser>
          <c:idx val="3"/>
          <c:order val="3"/>
          <c:tx>
            <c:v>RackBlox (Deadline)</c:v>
          </c:tx>
          <c:spPr>
            <a:pattFill prst="smCheck">
              <a:fgClr>
                <a:srgbClr val="002060"/>
              </a:fgClr>
              <a:bgClr>
                <a:schemeClr val="bg1"/>
              </a:bgClr>
            </a:patt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15'!$A$4:$F$4</c:f>
              <c:numCache>
                <c:formatCode>General</c:formatCode>
                <c:ptCount val="6"/>
                <c:pt idx="0">
                  <c:v>0.86809269</c:v>
                </c:pt>
                <c:pt idx="1">
                  <c:v>0.82101299999999999</c:v>
                </c:pt>
                <c:pt idx="2">
                  <c:v>0.78390367999999999</c:v>
                </c:pt>
                <c:pt idx="3">
                  <c:v>0.73852532000000004</c:v>
                </c:pt>
                <c:pt idx="4">
                  <c:v>0.65126512999999997</c:v>
                </c:pt>
                <c:pt idx="5">
                  <c:v>0.62911695000000001</c:v>
                </c:pt>
              </c:numCache>
            </c:numRef>
          </c:val>
          <c:extLst>
            <c:ext xmlns:c16="http://schemas.microsoft.com/office/drawing/2014/chart" uri="{C3380CC4-5D6E-409C-BE32-E72D297353CC}">
              <c16:uniqueId val="{00000003-D6CB-244D-9C57-2225FB40EFE6}"/>
            </c:ext>
          </c:extLst>
        </c:ser>
        <c:ser>
          <c:idx val="4"/>
          <c:order val="4"/>
          <c:tx>
            <c:v>Kyber</c:v>
          </c:tx>
          <c:spPr>
            <a:solidFill>
              <a:srgbClr val="00B050"/>
            </a:solid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15'!$A$5:$F$5</c:f>
              <c:numCache>
                <c:formatCode>General</c:formatCode>
                <c:ptCount val="6"/>
                <c:pt idx="0">
                  <c:v>1.01426025</c:v>
                </c:pt>
                <c:pt idx="1">
                  <c:v>0.97262148999999998</c:v>
                </c:pt>
                <c:pt idx="2">
                  <c:v>0.90335867999999997</c:v>
                </c:pt>
                <c:pt idx="3">
                  <c:v>0.83683742999999999</c:v>
                </c:pt>
                <c:pt idx="4">
                  <c:v>0.72552254999999999</c:v>
                </c:pt>
                <c:pt idx="5">
                  <c:v>0.68973746999999996</c:v>
                </c:pt>
              </c:numCache>
            </c:numRef>
          </c:val>
          <c:extLst>
            <c:ext xmlns:c16="http://schemas.microsoft.com/office/drawing/2014/chart" uri="{C3380CC4-5D6E-409C-BE32-E72D297353CC}">
              <c16:uniqueId val="{00000004-D6CB-244D-9C57-2225FB40EFE6}"/>
            </c:ext>
          </c:extLst>
        </c:ser>
        <c:ser>
          <c:idx val="5"/>
          <c:order val="5"/>
          <c:tx>
            <c:v>RackBlox (Kyber)</c:v>
          </c:tx>
          <c:spPr>
            <a:pattFill prst="smCheck">
              <a:fgClr>
                <a:srgbClr val="00B050"/>
              </a:fgClr>
              <a:bgClr>
                <a:schemeClr val="bg1"/>
              </a:bgClr>
            </a:patt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15'!$A$6:$F$6</c:f>
              <c:numCache>
                <c:formatCode>General</c:formatCode>
                <c:ptCount val="6"/>
                <c:pt idx="0">
                  <c:v>0.85918004000000003</c:v>
                </c:pt>
                <c:pt idx="1">
                  <c:v>0.83778233999999996</c:v>
                </c:pt>
                <c:pt idx="2">
                  <c:v>0.80101394000000004</c:v>
                </c:pt>
                <c:pt idx="3">
                  <c:v>0.75214687999999996</c:v>
                </c:pt>
                <c:pt idx="4">
                  <c:v>0.65511551000000001</c:v>
                </c:pt>
                <c:pt idx="5">
                  <c:v>0.59713603999999998</c:v>
                </c:pt>
              </c:numCache>
            </c:numRef>
          </c:val>
          <c:extLst>
            <c:ext xmlns:c16="http://schemas.microsoft.com/office/drawing/2014/chart" uri="{C3380CC4-5D6E-409C-BE32-E72D297353CC}">
              <c16:uniqueId val="{00000005-D6CB-244D-9C57-2225FB40EFE6}"/>
            </c:ext>
          </c:extLst>
        </c:ser>
        <c:dLbls>
          <c:showLegendKey val="0"/>
          <c:showVal val="0"/>
          <c:showCatName val="0"/>
          <c:showSerName val="0"/>
          <c:showPercent val="0"/>
          <c:showBubbleSize val="0"/>
        </c:dLbls>
        <c:gapWidth val="219"/>
        <c:overlap val="-27"/>
        <c:axId val="642546240"/>
        <c:axId val="642714928"/>
      </c:barChart>
      <c:catAx>
        <c:axId val="64254624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Read/Write Mix (%)</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42714928"/>
        <c:crosses val="autoZero"/>
        <c:auto val="1"/>
        <c:lblAlgn val="ctr"/>
        <c:lblOffset val="100"/>
        <c:noMultiLvlLbl val="0"/>
      </c:catAx>
      <c:valAx>
        <c:axId val="64271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Norm. P99.9 Latency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42546240"/>
        <c:crosses val="autoZero"/>
        <c:crossBetween val="between"/>
      </c:valAx>
      <c:spPr>
        <a:noFill/>
        <a:ln w="25400">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Georgia" panose="020405020504050203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VDC</c:v>
          </c:tx>
          <c:spPr>
            <a:solidFill>
              <a:srgbClr val="C0000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14'!$A$1:$A$6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7503-F24A-BB64-0B23A57BC7F8}"/>
            </c:ext>
          </c:extLst>
        </c:ser>
        <c:ser>
          <c:idx val="1"/>
          <c:order val="1"/>
          <c:tx>
            <c:v>RackBlox-Coord I/O</c:v>
          </c:tx>
          <c:spPr>
            <a:solidFill>
              <a:srgbClr val="00206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14'!$B$1:$B$6</c:f>
              <c:numCache>
                <c:formatCode>General</c:formatCode>
                <c:ptCount val="6"/>
                <c:pt idx="0">
                  <c:v>0.92915214999999995</c:v>
                </c:pt>
                <c:pt idx="1">
                  <c:v>0.89555556000000003</c:v>
                </c:pt>
                <c:pt idx="2">
                  <c:v>0.83818550999999997</c:v>
                </c:pt>
                <c:pt idx="3">
                  <c:v>0.86743886999999997</c:v>
                </c:pt>
                <c:pt idx="4">
                  <c:v>0.99749414999999997</c:v>
                </c:pt>
                <c:pt idx="5">
                  <c:v>0.98098397999999998</c:v>
                </c:pt>
              </c:numCache>
            </c:numRef>
          </c:val>
          <c:extLst>
            <c:ext xmlns:c16="http://schemas.microsoft.com/office/drawing/2014/chart" uri="{C3380CC4-5D6E-409C-BE32-E72D297353CC}">
              <c16:uniqueId val="{00000001-7503-F24A-BB64-0B23A57BC7F8}"/>
            </c:ext>
          </c:extLst>
        </c:ser>
        <c:ser>
          <c:idx val="3"/>
          <c:order val="2"/>
          <c:tx>
            <c:v>RackBlox</c:v>
          </c:tx>
          <c:spPr>
            <a:solidFill>
              <a:srgbClr val="00B05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14'!$D$1:$D$6</c:f>
              <c:numCache>
                <c:formatCode>General</c:formatCode>
                <c:ptCount val="6"/>
                <c:pt idx="0">
                  <c:v>0.92915214999999995</c:v>
                </c:pt>
                <c:pt idx="1">
                  <c:v>0.89555556000000003</c:v>
                </c:pt>
                <c:pt idx="2">
                  <c:v>0.83818550999999997</c:v>
                </c:pt>
                <c:pt idx="3">
                  <c:v>0.67438867000000002</c:v>
                </c:pt>
                <c:pt idx="4">
                  <c:v>0.22686268000000001</c:v>
                </c:pt>
                <c:pt idx="5">
                  <c:v>0.2283541</c:v>
                </c:pt>
              </c:numCache>
            </c:numRef>
          </c:val>
          <c:extLst>
            <c:ext xmlns:c16="http://schemas.microsoft.com/office/drawing/2014/chart" uri="{C3380CC4-5D6E-409C-BE32-E72D297353CC}">
              <c16:uniqueId val="{00000003-7503-F24A-BB64-0B23A57BC7F8}"/>
            </c:ext>
          </c:extLst>
        </c:ser>
        <c:dLbls>
          <c:showLegendKey val="0"/>
          <c:showVal val="0"/>
          <c:showCatName val="0"/>
          <c:showSerName val="0"/>
          <c:showPercent val="0"/>
          <c:showBubbleSize val="0"/>
        </c:dLbls>
        <c:gapWidth val="219"/>
        <c:overlap val="-27"/>
        <c:axId val="1686317952"/>
        <c:axId val="1686344240"/>
      </c:barChart>
      <c:catAx>
        <c:axId val="16863179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dirty="0"/>
                  <a:t>Read/Write Mix (%)</a:t>
                </a:r>
              </a:p>
            </c:rich>
          </c:tx>
          <c:layout>
            <c:manualLayout>
              <c:xMode val="edge"/>
              <c:yMode val="edge"/>
              <c:x val="0.41739124315684167"/>
              <c:y val="0.901931522694744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686344240"/>
        <c:crosses val="autoZero"/>
        <c:auto val="1"/>
        <c:lblAlgn val="ctr"/>
        <c:lblOffset val="100"/>
        <c:noMultiLvlLbl val="0"/>
      </c:catAx>
      <c:valAx>
        <c:axId val="168634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Norm. P99.9 Latency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686317952"/>
        <c:crosses val="autoZero"/>
        <c:crossBetween val="between"/>
      </c:valAx>
      <c:spPr>
        <a:noFill/>
        <a:ln w="25400">
          <a:noFill/>
        </a:ln>
        <a:effectLst/>
      </c:spPr>
    </c:plotArea>
    <c:legend>
      <c:legendPos val="t"/>
      <c:layout>
        <c:manualLayout>
          <c:xMode val="edge"/>
          <c:yMode val="edge"/>
          <c:x val="0.1940041151237952"/>
          <c:y val="4.4699883523869312E-2"/>
          <c:w val="0.64715351377491315"/>
          <c:h val="9.095722361933800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Georgia" panose="02040502050405020303" pitchFamily="18"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VDC</c:v>
          </c:tx>
          <c:spPr>
            <a:solidFill>
              <a:srgbClr val="C0000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14'!$A$1:$A$6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7503-F24A-BB64-0B23A57BC7F8}"/>
            </c:ext>
          </c:extLst>
        </c:ser>
        <c:ser>
          <c:idx val="1"/>
          <c:order val="1"/>
          <c:tx>
            <c:v>RackBlox-Coord I/O</c:v>
          </c:tx>
          <c:spPr>
            <a:solidFill>
              <a:srgbClr val="00206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14'!$B$1:$B$6</c:f>
              <c:numCache>
                <c:formatCode>General</c:formatCode>
                <c:ptCount val="6"/>
                <c:pt idx="0">
                  <c:v>0.92915214999999995</c:v>
                </c:pt>
                <c:pt idx="1">
                  <c:v>0.89555556000000003</c:v>
                </c:pt>
                <c:pt idx="2">
                  <c:v>0.83818550999999997</c:v>
                </c:pt>
                <c:pt idx="3">
                  <c:v>0.86743886999999997</c:v>
                </c:pt>
                <c:pt idx="4">
                  <c:v>0.99749414999999997</c:v>
                </c:pt>
                <c:pt idx="5">
                  <c:v>0.98098397999999998</c:v>
                </c:pt>
              </c:numCache>
            </c:numRef>
          </c:val>
          <c:extLst>
            <c:ext xmlns:c16="http://schemas.microsoft.com/office/drawing/2014/chart" uri="{C3380CC4-5D6E-409C-BE32-E72D297353CC}">
              <c16:uniqueId val="{00000001-7503-F24A-BB64-0B23A57BC7F8}"/>
            </c:ext>
          </c:extLst>
        </c:ser>
        <c:ser>
          <c:idx val="3"/>
          <c:order val="2"/>
          <c:tx>
            <c:v>RackBlox</c:v>
          </c:tx>
          <c:spPr>
            <a:solidFill>
              <a:srgbClr val="00B05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14'!$D$1:$D$6</c:f>
              <c:numCache>
                <c:formatCode>General</c:formatCode>
                <c:ptCount val="6"/>
                <c:pt idx="0">
                  <c:v>0.92915214999999995</c:v>
                </c:pt>
                <c:pt idx="1">
                  <c:v>0.89555556000000003</c:v>
                </c:pt>
                <c:pt idx="2">
                  <c:v>0.83818550999999997</c:v>
                </c:pt>
                <c:pt idx="3">
                  <c:v>0.67438867000000002</c:v>
                </c:pt>
                <c:pt idx="4">
                  <c:v>0.22686268000000001</c:v>
                </c:pt>
                <c:pt idx="5">
                  <c:v>0.2283541</c:v>
                </c:pt>
              </c:numCache>
            </c:numRef>
          </c:val>
          <c:extLst>
            <c:ext xmlns:c16="http://schemas.microsoft.com/office/drawing/2014/chart" uri="{C3380CC4-5D6E-409C-BE32-E72D297353CC}">
              <c16:uniqueId val="{00000003-7503-F24A-BB64-0B23A57BC7F8}"/>
            </c:ext>
          </c:extLst>
        </c:ser>
        <c:dLbls>
          <c:showLegendKey val="0"/>
          <c:showVal val="0"/>
          <c:showCatName val="0"/>
          <c:showSerName val="0"/>
          <c:showPercent val="0"/>
          <c:showBubbleSize val="0"/>
        </c:dLbls>
        <c:gapWidth val="219"/>
        <c:overlap val="-27"/>
        <c:axId val="1686317952"/>
        <c:axId val="1686344240"/>
      </c:barChart>
      <c:catAx>
        <c:axId val="16863179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dirty="0"/>
                  <a:t>Read/Write Mix (%)</a:t>
                </a:r>
              </a:p>
            </c:rich>
          </c:tx>
          <c:layout>
            <c:manualLayout>
              <c:xMode val="edge"/>
              <c:yMode val="edge"/>
              <c:x val="0.41739124315684167"/>
              <c:y val="0.901931522694744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686344240"/>
        <c:crosses val="autoZero"/>
        <c:auto val="1"/>
        <c:lblAlgn val="ctr"/>
        <c:lblOffset val="100"/>
        <c:noMultiLvlLbl val="0"/>
      </c:catAx>
      <c:valAx>
        <c:axId val="168634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Norm. P99.9 Latency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686317952"/>
        <c:crosses val="autoZero"/>
        <c:crossBetween val="between"/>
      </c:valAx>
      <c:spPr>
        <a:noFill/>
        <a:ln w="25400">
          <a:solidFill>
            <a:schemeClr val="tx1"/>
          </a:solidFill>
        </a:ln>
        <a:effectLst/>
      </c:spPr>
    </c:plotArea>
    <c:legend>
      <c:legendPos val="t"/>
      <c:layout>
        <c:manualLayout>
          <c:xMode val="edge"/>
          <c:yMode val="edge"/>
          <c:x val="0.1940041151237952"/>
          <c:y val="4.4699883523869312E-2"/>
          <c:w val="0.64715351377491315"/>
          <c:h val="9.095722361933800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Georgia" panose="02040502050405020303"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VDC</c:v>
          </c:tx>
          <c:spPr>
            <a:solidFill>
              <a:srgbClr val="C0000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14'!$A$1:$A$6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367F-D54E-A315-75FAF38AFDDE}"/>
            </c:ext>
          </c:extLst>
        </c:ser>
        <c:ser>
          <c:idx val="1"/>
          <c:order val="1"/>
          <c:tx>
            <c:v>NetFlash-Coord I/O</c:v>
          </c:tx>
          <c:spPr>
            <a:solidFill>
              <a:srgbClr val="00206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14'!$B$1:$B$6</c:f>
              <c:numCache>
                <c:formatCode>General</c:formatCode>
                <c:ptCount val="6"/>
                <c:pt idx="0">
                  <c:v>0.92915214999999995</c:v>
                </c:pt>
                <c:pt idx="1">
                  <c:v>0.89555556000000003</c:v>
                </c:pt>
                <c:pt idx="2">
                  <c:v>0.83818550999999997</c:v>
                </c:pt>
                <c:pt idx="3">
                  <c:v>0.86743886999999997</c:v>
                </c:pt>
                <c:pt idx="4">
                  <c:v>0.99749414999999997</c:v>
                </c:pt>
                <c:pt idx="5">
                  <c:v>0.98098397999999998</c:v>
                </c:pt>
              </c:numCache>
            </c:numRef>
          </c:val>
          <c:extLst>
            <c:ext xmlns:c16="http://schemas.microsoft.com/office/drawing/2014/chart" uri="{C3380CC4-5D6E-409C-BE32-E72D297353CC}">
              <c16:uniqueId val="{00000001-367F-D54E-A315-75FAF38AFDDE}"/>
            </c:ext>
          </c:extLst>
        </c:ser>
        <c:ser>
          <c:idx val="3"/>
          <c:order val="2"/>
          <c:tx>
            <c:v>NetFlash</c:v>
          </c:tx>
          <c:spPr>
            <a:solidFill>
              <a:srgbClr val="00B050"/>
            </a:solidFill>
            <a:ln>
              <a:noFill/>
            </a:ln>
            <a:effectLst/>
          </c:spPr>
          <c:invertIfNegative val="0"/>
          <c:cat>
            <c:strRef>
              <c:f>'Slide 14'!$A$10:$F$10</c:f>
              <c:strCache>
                <c:ptCount val="6"/>
                <c:pt idx="0">
                  <c:v>100/0</c:v>
                </c:pt>
                <c:pt idx="1">
                  <c:v>95/5</c:v>
                </c:pt>
                <c:pt idx="2">
                  <c:v>80/20</c:v>
                </c:pt>
                <c:pt idx="3">
                  <c:v>50/50</c:v>
                </c:pt>
                <c:pt idx="4">
                  <c:v>20/80</c:v>
                </c:pt>
                <c:pt idx="5">
                  <c:v>5/95</c:v>
                </c:pt>
              </c:strCache>
            </c:strRef>
          </c:cat>
          <c:val>
            <c:numRef>
              <c:f>'Slide 14'!$D$1:$D$6</c:f>
              <c:numCache>
                <c:formatCode>General</c:formatCode>
                <c:ptCount val="6"/>
                <c:pt idx="0">
                  <c:v>0.92915214999999995</c:v>
                </c:pt>
                <c:pt idx="1">
                  <c:v>0.89555556000000003</c:v>
                </c:pt>
                <c:pt idx="2">
                  <c:v>0.83818550999999997</c:v>
                </c:pt>
                <c:pt idx="3">
                  <c:v>0.67438867000000002</c:v>
                </c:pt>
                <c:pt idx="4">
                  <c:v>0.22686268000000001</c:v>
                </c:pt>
                <c:pt idx="5">
                  <c:v>0.2283541</c:v>
                </c:pt>
              </c:numCache>
            </c:numRef>
          </c:val>
          <c:extLst>
            <c:ext xmlns:c16="http://schemas.microsoft.com/office/drawing/2014/chart" uri="{C3380CC4-5D6E-409C-BE32-E72D297353CC}">
              <c16:uniqueId val="{00000003-367F-D54E-A315-75FAF38AFDDE}"/>
            </c:ext>
          </c:extLst>
        </c:ser>
        <c:dLbls>
          <c:showLegendKey val="0"/>
          <c:showVal val="0"/>
          <c:showCatName val="0"/>
          <c:showSerName val="0"/>
          <c:showPercent val="0"/>
          <c:showBubbleSize val="0"/>
        </c:dLbls>
        <c:gapWidth val="219"/>
        <c:overlap val="-27"/>
        <c:axId val="1686317952"/>
        <c:axId val="1686344240"/>
      </c:barChart>
      <c:catAx>
        <c:axId val="16863179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Read/Write Mix (%)</a:t>
                </a:r>
              </a:p>
            </c:rich>
          </c:tx>
          <c:layout>
            <c:manualLayout>
              <c:xMode val="edge"/>
              <c:yMode val="edge"/>
              <c:x val="0.4174041444239161"/>
              <c:y val="0.9019157163267368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686344240"/>
        <c:crosses val="autoZero"/>
        <c:auto val="1"/>
        <c:lblAlgn val="ctr"/>
        <c:lblOffset val="100"/>
        <c:noMultiLvlLbl val="0"/>
      </c:catAx>
      <c:valAx>
        <c:axId val="168634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Norm. P99.9 Latency</a:t>
                </a:r>
              </a:p>
            </c:rich>
          </c:tx>
          <c:layout>
            <c:manualLayout>
              <c:xMode val="edge"/>
              <c:yMode val="edge"/>
              <c:x val="2.9296877252774148E-3"/>
              <c:y val="0.1495939902408801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686317952"/>
        <c:crosses val="autoZero"/>
        <c:crossBetween val="between"/>
      </c:valAx>
      <c:spPr>
        <a:noFill/>
        <a:ln w="25400">
          <a:solidFill>
            <a:schemeClr val="tx1"/>
          </a:solidFill>
        </a:ln>
        <a:effectLst/>
      </c:spPr>
    </c:plotArea>
    <c:legend>
      <c:legendPos val="t"/>
      <c:layout>
        <c:manualLayout>
          <c:xMode val="edge"/>
          <c:yMode val="edge"/>
          <c:x val="9.9804656727105118E-2"/>
          <c:y val="4.790045154661883E-2"/>
          <c:w val="0.89999995386318543"/>
          <c:h val="9.097188381789481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Georgia" panose="020405020504050203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FIFO</c:v>
          </c:tx>
          <c:spPr>
            <a:solidFill>
              <a:srgbClr val="C00000"/>
            </a:solid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15'!$A$1:$F$1</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ACEF-1D4A-9AB1-1C2A4512A349}"/>
            </c:ext>
          </c:extLst>
        </c:ser>
        <c:ser>
          <c:idx val="1"/>
          <c:order val="1"/>
          <c:tx>
            <c:v>NetFlash (FIFO)</c:v>
          </c:tx>
          <c:spPr>
            <a:pattFill prst="pct25">
              <a:fgClr>
                <a:srgbClr val="C00000"/>
              </a:fgClr>
              <a:bgClr>
                <a:schemeClr val="bg1"/>
              </a:bgClr>
            </a:pattFill>
            <a:ln w="12700">
              <a:solidFill>
                <a:schemeClr val="tx1"/>
              </a:solid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15'!$A$2:$F$2</c:f>
              <c:numCache>
                <c:formatCode>General</c:formatCode>
                <c:ptCount val="6"/>
                <c:pt idx="0">
                  <c:v>0.85026738000000002</c:v>
                </c:pt>
                <c:pt idx="1">
                  <c:v>0.82785763000000001</c:v>
                </c:pt>
                <c:pt idx="2">
                  <c:v>0.78453739</c:v>
                </c:pt>
                <c:pt idx="3">
                  <c:v>0.78294344000000005</c:v>
                </c:pt>
                <c:pt idx="4">
                  <c:v>0.75137514000000005</c:v>
                </c:pt>
                <c:pt idx="5">
                  <c:v>0.67541766000000003</c:v>
                </c:pt>
              </c:numCache>
            </c:numRef>
          </c:val>
          <c:extLst>
            <c:ext xmlns:c16="http://schemas.microsoft.com/office/drawing/2014/chart" uri="{C3380CC4-5D6E-409C-BE32-E72D297353CC}">
              <c16:uniqueId val="{00000001-ACEF-1D4A-9AB1-1C2A4512A349}"/>
            </c:ext>
          </c:extLst>
        </c:ser>
        <c:ser>
          <c:idx val="2"/>
          <c:order val="2"/>
          <c:tx>
            <c:v>Deadline</c:v>
          </c:tx>
          <c:spPr>
            <a:solidFill>
              <a:srgbClr val="002060"/>
            </a:solid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15'!$A$3:$F$3</c:f>
              <c:numCache>
                <c:formatCode>General</c:formatCode>
                <c:ptCount val="6"/>
                <c:pt idx="0">
                  <c:v>0.98217469000000002</c:v>
                </c:pt>
                <c:pt idx="1">
                  <c:v>0.98836413000000001</c:v>
                </c:pt>
                <c:pt idx="2">
                  <c:v>0.97306716999999998</c:v>
                </c:pt>
                <c:pt idx="3">
                  <c:v>0.92419306999999995</c:v>
                </c:pt>
                <c:pt idx="4">
                  <c:v>0.77722771999999996</c:v>
                </c:pt>
                <c:pt idx="5">
                  <c:v>0.77661097999999995</c:v>
                </c:pt>
              </c:numCache>
            </c:numRef>
          </c:val>
          <c:extLst>
            <c:ext xmlns:c16="http://schemas.microsoft.com/office/drawing/2014/chart" uri="{C3380CC4-5D6E-409C-BE32-E72D297353CC}">
              <c16:uniqueId val="{00000002-ACEF-1D4A-9AB1-1C2A4512A349}"/>
            </c:ext>
          </c:extLst>
        </c:ser>
        <c:ser>
          <c:idx val="3"/>
          <c:order val="3"/>
          <c:tx>
            <c:v>NetFlash (Deadline)</c:v>
          </c:tx>
          <c:spPr>
            <a:pattFill prst="pct25">
              <a:fgClr>
                <a:srgbClr val="002060"/>
              </a:fgClr>
              <a:bgClr>
                <a:schemeClr val="bg1"/>
              </a:bgClr>
            </a:pattFill>
            <a:ln w="12700">
              <a:solidFill>
                <a:schemeClr val="tx1"/>
              </a:solid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15'!$A$4:$F$4</c:f>
              <c:numCache>
                <c:formatCode>General</c:formatCode>
                <c:ptCount val="6"/>
                <c:pt idx="0">
                  <c:v>0.86809269</c:v>
                </c:pt>
                <c:pt idx="1">
                  <c:v>0.82101299999999999</c:v>
                </c:pt>
                <c:pt idx="2">
                  <c:v>0.78390367999999999</c:v>
                </c:pt>
                <c:pt idx="3">
                  <c:v>0.73852532000000004</c:v>
                </c:pt>
                <c:pt idx="4">
                  <c:v>0.65126512999999997</c:v>
                </c:pt>
                <c:pt idx="5">
                  <c:v>0.62911695000000001</c:v>
                </c:pt>
              </c:numCache>
            </c:numRef>
          </c:val>
          <c:extLst>
            <c:ext xmlns:c16="http://schemas.microsoft.com/office/drawing/2014/chart" uri="{C3380CC4-5D6E-409C-BE32-E72D297353CC}">
              <c16:uniqueId val="{00000003-ACEF-1D4A-9AB1-1C2A4512A349}"/>
            </c:ext>
          </c:extLst>
        </c:ser>
        <c:ser>
          <c:idx val="4"/>
          <c:order val="4"/>
          <c:tx>
            <c:v>Kyber</c:v>
          </c:tx>
          <c:spPr>
            <a:solidFill>
              <a:srgbClr val="00B050"/>
            </a:solidFill>
            <a:ln>
              <a:no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15'!$A$5:$F$5</c:f>
              <c:numCache>
                <c:formatCode>General</c:formatCode>
                <c:ptCount val="6"/>
                <c:pt idx="0">
                  <c:v>1.01426025</c:v>
                </c:pt>
                <c:pt idx="1">
                  <c:v>0.97262148999999998</c:v>
                </c:pt>
                <c:pt idx="2">
                  <c:v>0.90335867999999997</c:v>
                </c:pt>
                <c:pt idx="3">
                  <c:v>0.83683742999999999</c:v>
                </c:pt>
                <c:pt idx="4">
                  <c:v>0.72552254999999999</c:v>
                </c:pt>
                <c:pt idx="5">
                  <c:v>0.68973746999999996</c:v>
                </c:pt>
              </c:numCache>
            </c:numRef>
          </c:val>
          <c:extLst>
            <c:ext xmlns:c16="http://schemas.microsoft.com/office/drawing/2014/chart" uri="{C3380CC4-5D6E-409C-BE32-E72D297353CC}">
              <c16:uniqueId val="{00000004-ACEF-1D4A-9AB1-1C2A4512A349}"/>
            </c:ext>
          </c:extLst>
        </c:ser>
        <c:ser>
          <c:idx val="5"/>
          <c:order val="5"/>
          <c:tx>
            <c:v>NetFlash (Kyber)</c:v>
          </c:tx>
          <c:spPr>
            <a:pattFill prst="pct25">
              <a:fgClr>
                <a:srgbClr val="00B050"/>
              </a:fgClr>
              <a:bgClr>
                <a:schemeClr val="bg1"/>
              </a:bgClr>
            </a:pattFill>
            <a:ln w="12700">
              <a:solidFill>
                <a:schemeClr val="tx1"/>
              </a:solidFill>
            </a:ln>
            <a:effectLst/>
          </c:spPr>
          <c:invertIfNegative val="0"/>
          <c:cat>
            <c:strRef>
              <c:f>'Slide 15'!$A$10:$F$10</c:f>
              <c:strCache>
                <c:ptCount val="6"/>
                <c:pt idx="0">
                  <c:v>100/0</c:v>
                </c:pt>
                <c:pt idx="1">
                  <c:v>95/5</c:v>
                </c:pt>
                <c:pt idx="2">
                  <c:v>80/20</c:v>
                </c:pt>
                <c:pt idx="3">
                  <c:v>50/50</c:v>
                </c:pt>
                <c:pt idx="4">
                  <c:v>20/80</c:v>
                </c:pt>
                <c:pt idx="5">
                  <c:v>5/95</c:v>
                </c:pt>
              </c:strCache>
            </c:strRef>
          </c:cat>
          <c:val>
            <c:numRef>
              <c:f>'Slide 15'!$A$6:$F$6</c:f>
              <c:numCache>
                <c:formatCode>General</c:formatCode>
                <c:ptCount val="6"/>
                <c:pt idx="0">
                  <c:v>0.85918004000000003</c:v>
                </c:pt>
                <c:pt idx="1">
                  <c:v>0.83778233999999996</c:v>
                </c:pt>
                <c:pt idx="2">
                  <c:v>0.80101394000000004</c:v>
                </c:pt>
                <c:pt idx="3">
                  <c:v>0.75214687999999996</c:v>
                </c:pt>
                <c:pt idx="4">
                  <c:v>0.65511551000000001</c:v>
                </c:pt>
                <c:pt idx="5">
                  <c:v>0.59713603999999998</c:v>
                </c:pt>
              </c:numCache>
            </c:numRef>
          </c:val>
          <c:extLst>
            <c:ext xmlns:c16="http://schemas.microsoft.com/office/drawing/2014/chart" uri="{C3380CC4-5D6E-409C-BE32-E72D297353CC}">
              <c16:uniqueId val="{00000005-ACEF-1D4A-9AB1-1C2A4512A349}"/>
            </c:ext>
          </c:extLst>
        </c:ser>
        <c:dLbls>
          <c:showLegendKey val="0"/>
          <c:showVal val="0"/>
          <c:showCatName val="0"/>
          <c:showSerName val="0"/>
          <c:showPercent val="0"/>
          <c:showBubbleSize val="0"/>
        </c:dLbls>
        <c:gapWidth val="219"/>
        <c:overlap val="-27"/>
        <c:axId val="642546240"/>
        <c:axId val="642714928"/>
      </c:barChart>
      <c:catAx>
        <c:axId val="64254624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Read/Write Mix (%)</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42714928"/>
        <c:crosses val="autoZero"/>
        <c:auto val="1"/>
        <c:lblAlgn val="ctr"/>
        <c:lblOffset val="100"/>
        <c:noMultiLvlLbl val="0"/>
      </c:catAx>
      <c:valAx>
        <c:axId val="64271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r>
                  <a:rPr lang="en-US"/>
                  <a:t>Norm. P99.9 Latency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642546240"/>
        <c:crosses val="autoZero"/>
        <c:crossBetween val="between"/>
      </c:valAx>
      <c:spPr>
        <a:noFill/>
        <a:ln w="25400">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Georgia" panose="02040502050405020303" pitchFamily="18"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 dir="row">'Slide 14 (Breakdown)'!$A$29:$Z$29</cx:f>
        <cx:lvl ptCount="26" formatCode="General">
          <cx:pt idx="0">0.12408052651955</cx:pt>
          <cx:pt idx="1">0.12408052651955</cx:pt>
          <cx:pt idx="2">0.12504839334107601</cx:pt>
          <cx:pt idx="3">0.12601626016260101</cx:pt>
          <cx:pt idx="4">0.16473093302361499</cx:pt>
          <cx:pt idx="5">0.17053813395276801</cx:pt>
          <cx:pt idx="6">0.186604723190089</cx:pt>
          <cx:pt idx="7">0.188540456833139</cx:pt>
          <cx:pt idx="8">0.189508323654665</cx:pt>
          <cx:pt idx="9">0.189508323654665</cx:pt>
          <cx:pt idx="10">0.213317847464188</cx:pt>
          <cx:pt idx="11">0.213317847464188</cx:pt>
          <cx:pt idx="12">0.214285714285714</cx:pt>
          <cx:pt idx="13">0.27680991095625201</cx:pt>
          <cx:pt idx="14">0.27777777777777701</cx:pt>
          <cx:pt idx="15">0.27777777777777701</cx:pt>
          <cx:pt idx="16">0.29965156794425002</cx:pt>
          <cx:pt idx="17">0.26287262872628703</cx:pt>
          <cx:pt idx="18">0.30158730158730102</cx:pt>
          <cx:pt idx="19">0.30255516840882601</cx:pt>
          <cx:pt idx="20">0.30255516840882601</cx:pt>
          <cx:pt idx="21">0.28184281842818398</cx:pt>
          <cx:pt idx="22">0.28377855207123498</cx:pt>
          <cx:pt idx="23">0.32539682539682502</cx:pt>
          <cx:pt idx="24">0.32539682539682502</cx:pt>
          <cx:pt idx="25">0.365079365079365</cx:pt>
        </cx:lvl>
      </cx:numDim>
    </cx:data>
    <cx:data id="1">
      <cx:numDim type="val">
        <cx:f dir="row">'Slide 14 (Breakdown)'!$A$30:$Z$30</cx:f>
        <cx:lvl ptCount="26" formatCode="General">
          <cx:pt idx="0">0.063492063492063405</cx:pt>
          <cx:pt idx="1">0.078590785907859007</cx:pt>
          <cx:pt idx="2">0.080526519550909795</cx:pt>
          <cx:pt idx="3">0.080526519550909795</cx:pt>
          <cx:pt idx="4">0.0824622531939605</cx:pt>
          <cx:pt idx="5">0.084397986837011205</cx:pt>
          <cx:pt idx="6">0.084397986837011205</cx:pt>
          <cx:pt idx="7">0.084397986837011205</cx:pt>
          <cx:pt idx="8">0.085365853658536495</cx:pt>
          <cx:pt idx="9">0.085365853658536495</cx:pt>
          <cx:pt idx="10">0.086333720480061896</cx:pt>
          <cx:pt idx="11">0.086333720480061896</cx:pt>
          <cx:pt idx="12">0.086333720480061896</cx:pt>
          <cx:pt idx="13">0.12504839334107601</cx:pt>
          <cx:pt idx="14">0.12504839334107601</cx:pt>
          <cx:pt idx="15">0.145373596593108</cx:pt>
          <cx:pt idx="16">0.145373596593108</cx:pt>
          <cx:pt idx="17">0.145373596593108</cx:pt>
          <cx:pt idx="18">0.145373596593108</cx:pt>
          <cx:pt idx="19">0.145373596593108</cx:pt>
          <cx:pt idx="20">0.145373596593108</cx:pt>
          <cx:pt idx="21">0.19028261711188499</cx:pt>
        </cx:lvl>
      </cx:numDim>
    </cx:data>
    <cx:data id="2">
      <cx:numDim type="val">
        <cx:f dir="row">'Slide 14 (Breakdown)'!$A$31:$Z$31</cx:f>
        <cx:lvl ptCount="26" formatCode="General">
          <cx:pt idx="0">0.063492063492063405</cx:pt>
          <cx:pt idx="1">0.078590785907859007</cx:pt>
          <cx:pt idx="2">0.080526519550909795</cx:pt>
          <cx:pt idx="3">0.080526519550909795</cx:pt>
          <cx:pt idx="4">0.0824622531939605</cx:pt>
          <cx:pt idx="5">0.084397986837011205</cx:pt>
          <cx:pt idx="6">0.084397986837011205</cx:pt>
          <cx:pt idx="7">0.084397986837011205</cx:pt>
          <cx:pt idx="8">0.085365853658536495</cx:pt>
          <cx:pt idx="9">0.085365853658536495</cx:pt>
          <cx:pt idx="10">0.12504839334107601</cx:pt>
          <cx:pt idx="11">0.12504839334107601</cx:pt>
          <cx:pt idx="12">0.12504839334107601</cx:pt>
          <cx:pt idx="13">0.12504839334107601</cx:pt>
          <cx:pt idx="14">0.12504839334107601</cx:pt>
          <cx:pt idx="15">0.12601626016260101</cx:pt>
          <cx:pt idx="16">0.12601626016260101</cx:pt>
          <cx:pt idx="17">0.12601626016260101</cx:pt>
          <cx:pt idx="18">0.12601626016260101</cx:pt>
          <cx:pt idx="19">0.12601626016260101</cx:pt>
          <cx:pt idx="20">0.12601626016260101</cx:pt>
          <cx:pt idx="21">0.19028261711188499</cx:pt>
        </cx:lvl>
      </cx:numDim>
    </cx:data>
    <cx:data id="3">
      <cx:numDim type="val">
        <cx:f dir="row">'Slide 14 (Breakdown)'!$A$32:$Z$32</cx:f>
        <cx:lvl ptCount="26" formatCode="General">
          <cx:pt idx="0">0.063492063492063405</cx:pt>
          <cx:pt idx="1">0.078590785907859007</cx:pt>
          <cx:pt idx="2">0.080526519550909795</cx:pt>
          <cx:pt idx="3">0.080526519550909795</cx:pt>
          <cx:pt idx="4">0.0824622531939605</cx:pt>
          <cx:pt idx="5">0.084397986837011205</cx:pt>
          <cx:pt idx="6">0.084397986837011205</cx:pt>
          <cx:pt idx="7">0.084397986837011205</cx:pt>
          <cx:pt idx="8">0.085365853658536495</cx:pt>
          <cx:pt idx="9">0.085365853658536495</cx:pt>
          <cx:pt idx="10">0.12504839334107601</cx:pt>
          <cx:pt idx="11">0.12504839334107601</cx:pt>
          <cx:pt idx="12">0.12504839334107601</cx:pt>
          <cx:pt idx="13">0.12504839334107601</cx:pt>
          <cx:pt idx="14">0.12504839334107601</cx:pt>
          <cx:pt idx="15">0.12601626016260101</cx:pt>
          <cx:pt idx="16">0.12601626016260101</cx:pt>
          <cx:pt idx="17">0.12601626016260101</cx:pt>
          <cx:pt idx="18">0.12601626016260101</cx:pt>
          <cx:pt idx="19">0.12601626016260101</cx:pt>
          <cx:pt idx="20">0.12601626016260101</cx:pt>
          <cx:pt idx="21">0.19028261711188499</cx:pt>
        </cx:lvl>
      </cx:numDim>
    </cx:data>
  </cx:chartData>
  <cx:chart>
    <cx:plotArea>
      <cx:plotAreaRegion>
        <cx:plotSurface>
          <cx:spPr>
            <a:noFill/>
            <a:ln>
              <a:noFill/>
            </a:ln>
          </cx:spPr>
        </cx:plotSurface>
        <cx:series layoutId="boxWhisker" uniqueId="{99BF55A7-3C54-9647-99C7-5DF1AF19B72B}">
          <cx:spPr>
            <a:solidFill>
              <a:srgbClr val="C00000"/>
            </a:solidFill>
            <a:ln>
              <a:solidFill>
                <a:schemeClr val="tx1"/>
              </a:solidFill>
            </a:ln>
          </cx:spPr>
          <cx:dataId val="0"/>
          <cx:layoutPr>
            <cx:visibility meanLine="1" meanMarker="0" nonoutliers="0" outliers="1"/>
            <cx:statistics quartileMethod="exclusive"/>
          </cx:layoutPr>
        </cx:series>
        <cx:series layoutId="boxWhisker" uniqueId="{F79352E0-16EC-D645-A793-71C7DEC81E8A}">
          <cx:spPr>
            <a:solidFill>
              <a:srgbClr val="002060"/>
            </a:solidFill>
            <a:ln>
              <a:solidFill>
                <a:schemeClr val="tx1"/>
              </a:solidFill>
            </a:ln>
          </cx:spPr>
          <cx:dataId val="1"/>
          <cx:layoutPr>
            <cx:visibility meanLine="0" meanMarker="0" nonoutliers="0" outliers="1"/>
            <cx:statistics quartileMethod="exclusive"/>
          </cx:layoutPr>
        </cx:series>
        <cx:series layoutId="boxWhisker" uniqueId="{2C1FD786-360C-5144-85E6-4B1C0D1F6E67}">
          <cx:spPr>
            <a:solidFill>
              <a:srgbClr val="DE8005"/>
            </a:solidFill>
            <a:ln>
              <a:solidFill>
                <a:schemeClr val="tx1"/>
              </a:solidFill>
            </a:ln>
          </cx:spPr>
          <cx:dataId val="2"/>
          <cx:layoutPr>
            <cx:visibility meanLine="0" meanMarker="0" nonoutliers="0" outliers="1"/>
            <cx:statistics quartileMethod="exclusive"/>
          </cx:layoutPr>
        </cx:series>
        <cx:series layoutId="boxWhisker" uniqueId="{A8BB0F3A-04DA-D345-8EAE-D3DB72BEC4C7}">
          <cx:spPr>
            <a:solidFill>
              <a:srgbClr val="00B050"/>
            </a:solidFill>
            <a:ln>
              <a:solidFill>
                <a:schemeClr val="tx1"/>
              </a:solidFill>
            </a:ln>
          </cx:spPr>
          <cx:dataId val="3"/>
          <cx:layoutPr>
            <cx:visibility meanLine="0" meanMarker="0" nonoutliers="0" outliers="1"/>
            <cx:statistics quartileMethod="exclusive"/>
          </cx:layoutPr>
        </cx:series>
      </cx:plotAreaRegion>
      <cx:axis id="0" hidden="1">
        <cx:catScaling gapWidth="1"/>
        <cx:tickLabels/>
      </cx:axis>
      <cx:axis id="1" hidden="1">
        <cx:valScaling max="1"/>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 dir="row">'Slide 14 (Breakdown)'!$A$33:$AB$33</cx:f>
        <cx:lvl ptCount="28" formatCode="General">
          <cx:pt idx="0">0.149074074074074</cx:pt>
          <cx:pt idx="1">0.16703703703703701</cx:pt>
          <cx:pt idx="2">0.18981481481481399</cx:pt>
          <cx:pt idx="3">0.19074074074073999</cx:pt>
          <cx:pt idx="4">0.190925925925925</cx:pt>
          <cx:pt idx="5">0.21074074074074001</cx:pt>
          <cx:pt idx="6">0.21074074074074001</cx:pt>
          <cx:pt idx="7">0.21277777777777701</cx:pt>
          <cx:pt idx="8">0.21537037037036999</cx:pt>
          <cx:pt idx="9">0.36351851851851802</cx:pt>
          <cx:pt idx="10">0.36462962962962903</cx:pt>
          <cx:pt idx="11">0.36555555555555502</cx:pt>
          <cx:pt idx="12">0.36648148148148102</cx:pt>
          <cx:pt idx="13">0.36870370370370298</cx:pt>
          <cx:pt idx="14">0.34462962962962901</cx:pt>
          <cx:pt idx="15">0.31129629629629602</cx:pt>
          <cx:pt idx="16">0.31314814814814801</cx:pt>
          <cx:pt idx="17">0.31518518518518501</cx:pt>
          <cx:pt idx="18">0.31611111111111101</cx:pt>
          <cx:pt idx="19">0.31703703703703701</cx:pt>
          <cx:pt idx="20">0.33407407407407402</cx:pt>
          <cx:pt idx="21">0.33500000000000002</cx:pt>
          <cx:pt idx="22">0.34074074074074001</cx:pt>
          <cx:pt idx="23">0.34851851851851801</cx:pt>
          <cx:pt idx="24">0.34277777777777702</cx:pt>
          <cx:pt idx="25">0.28851851851851801</cx:pt>
          <cx:pt idx="26">0.31611111111111101</cx:pt>
          <cx:pt idx="27">0.31814814814814801</cx:pt>
        </cx:lvl>
      </cx:numDim>
    </cx:data>
    <cx:data id="1">
      <cx:numDim type="val">
        <cx:f dir="row">'Slide 14 (Breakdown)'!$A$34:$AB$34</cx:f>
        <cx:lvl ptCount="28" formatCode="General">
          <cx:pt idx="0">0.069814814814814802</cx:pt>
          <cx:pt idx="1">0.100185185185185</cx:pt>
          <cx:pt idx="2">0.079814814814814797</cx:pt>
          <cx:pt idx="3">0.080740740740740696</cx:pt>
          <cx:pt idx="4">0.081666666666666596</cx:pt>
          <cx:pt idx="5">0.081666666666666596</cx:pt>
          <cx:pt idx="6">0.11870370370370301</cx:pt>
          <cx:pt idx="7">0.15666666666666601</cx:pt>
          <cx:pt idx="8">0.15666666666666601</cx:pt>
          <cx:pt idx="9">0.17981481481481401</cx:pt>
          <cx:pt idx="10">0.17981481481481401</cx:pt>
          <cx:pt idx="11">0.17981481481481401</cx:pt>
          <cx:pt idx="12">0.17981481481481401</cx:pt>
          <cx:pt idx="13">0.17981481481481401</cx:pt>
          <cx:pt idx="14">0.17240740740740701</cx:pt>
          <cx:pt idx="15">0.19462962962962899</cx:pt>
          <cx:pt idx="16">0.19462962962962899</cx:pt>
          <cx:pt idx="17">0.208148148148148</cx:pt>
          <cx:pt idx="18">0.217592592592592</cx:pt>
          <cx:pt idx="19">0.21925925925925899</cx:pt>
          <cx:pt idx="20">0.22407407407407401</cx:pt>
          <cx:pt idx="21">0.243148148148148</cx:pt>
          <cx:pt idx="22">0.244074074074074</cx:pt>
          <cx:pt idx="23">0.245</cx:pt>
          <cx:pt idx="24">0.289444444444444</cx:pt>
        </cx:lvl>
      </cx:numDim>
    </cx:data>
    <cx:data id="2">
      <cx:numDim type="val">
        <cx:f dir="row">'Slide 14 (Breakdown)'!$A$35:$AB$35</cx:f>
        <cx:lvl ptCount="28" formatCode="General">
          <cx:pt idx="0">0.061666666666666599</cx:pt>
          <cx:pt idx="1">0.062777777777777696</cx:pt>
          <cx:pt idx="2">0.100185185185185</cx:pt>
          <cx:pt idx="3">0.079814814814814797</cx:pt>
          <cx:pt idx="4">0.080740740740740696</cx:pt>
          <cx:pt idx="5">0.081666666666666596</cx:pt>
          <cx:pt idx="6">0.081666666666666596</cx:pt>
          <cx:pt idx="7">0.11870370370370301</cx:pt>
          <cx:pt idx="8">0.15666666666666601</cx:pt>
          <cx:pt idx="9">0.15666666666666601</cx:pt>
          <cx:pt idx="10">0.17981481481481401</cx:pt>
          <cx:pt idx="11">0.17981481481481401</cx:pt>
          <cx:pt idx="12">0.17981481481481401</cx:pt>
          <cx:pt idx="13">0.17981481481481401</cx:pt>
          <cx:pt idx="14">0.17981481481481401</cx:pt>
          <cx:pt idx="15">0.17240740740740701</cx:pt>
          <cx:pt idx="16">0.19462962962962899</cx:pt>
          <cx:pt idx="17">0.19462962962962899</cx:pt>
          <cx:pt idx="18">0.208148148148148</cx:pt>
          <cx:pt idx="19">0.217592592592592</cx:pt>
          <cx:pt idx="20">0.21925925925925899</cx:pt>
          <cx:pt idx="21">0.22407407407407401</cx:pt>
          <cx:pt idx="22">0.243148148148148</cx:pt>
          <cx:pt idx="23">0.244074074074074</cx:pt>
          <cx:pt idx="24">0.245</cx:pt>
          <cx:pt idx="25">0.25240740740740703</cx:pt>
        </cx:lvl>
      </cx:numDim>
    </cx:data>
    <cx:data id="3">
      <cx:numDim type="val">
        <cx:f dir="row">'Slide 14 (Breakdown)'!$A$36:$AB$36</cx:f>
        <cx:lvl ptCount="28" formatCode="General">
          <cx:pt idx="0">0.069074074074073996</cx:pt>
          <cx:pt idx="1">0.062777777777777696</cx:pt>
          <cx:pt idx="2">0.100185185185185</cx:pt>
          <cx:pt idx="3">0.079814814814814797</cx:pt>
          <cx:pt idx="4">0.080740740740740696</cx:pt>
          <cx:pt idx="5">0.081666666666666596</cx:pt>
          <cx:pt idx="6">0.081666666666666596</cx:pt>
          <cx:pt idx="7">0.11870370370370301</cx:pt>
          <cx:pt idx="8">0.15666666666666601</cx:pt>
          <cx:pt idx="9">0.15666666666666601</cx:pt>
          <cx:pt idx="10">0.17981481481481401</cx:pt>
          <cx:pt idx="11">0.17981481481481401</cx:pt>
          <cx:pt idx="12">0.17981481481481401</cx:pt>
          <cx:pt idx="13">0.17981481481481401</cx:pt>
          <cx:pt idx="14">0.17981481481481401</cx:pt>
          <cx:pt idx="15">0.17240740740740701</cx:pt>
          <cx:pt idx="16">0.19462962962962899</cx:pt>
          <cx:pt idx="17">0.19462962962962899</cx:pt>
          <cx:pt idx="18">0.208148148148148</cx:pt>
          <cx:pt idx="19">0.217592592592592</cx:pt>
          <cx:pt idx="20">0.21925925925925899</cx:pt>
          <cx:pt idx="21">0.22407407407407401</cx:pt>
          <cx:pt idx="22">0.243148148148148</cx:pt>
          <cx:pt idx="23">0.244074074074074</cx:pt>
          <cx:pt idx="24">0.245</cx:pt>
          <cx:pt idx="25">0.250925925925925</cx:pt>
        </cx:lvl>
      </cx:numDim>
    </cx:data>
  </cx:chartData>
  <cx:chart>
    <cx:plotArea>
      <cx:plotAreaRegion>
        <cx:series layoutId="boxWhisker" uniqueId="{677DD8D2-F18E-7C46-B073-5D84503AF7FC}">
          <cx:spPr>
            <a:solidFill>
              <a:srgbClr val="C00000"/>
            </a:solidFill>
            <a:ln>
              <a:solidFill>
                <a:schemeClr val="tx1"/>
              </a:solidFill>
            </a:ln>
          </cx:spPr>
          <cx:dataId val="0"/>
          <cx:layoutPr>
            <cx:visibility meanLine="0" meanMarker="0" nonoutliers="0" outliers="1"/>
            <cx:statistics quartileMethod="exclusive"/>
          </cx:layoutPr>
        </cx:series>
        <cx:series layoutId="boxWhisker" uniqueId="{C85AA78A-F58D-DD4F-A374-CB96F0281124}">
          <cx:spPr>
            <a:solidFill>
              <a:srgbClr val="002060"/>
            </a:solidFill>
            <a:ln>
              <a:solidFill>
                <a:schemeClr val="tx1"/>
              </a:solidFill>
            </a:ln>
          </cx:spPr>
          <cx:dataId val="1"/>
          <cx:layoutPr>
            <cx:visibility meanLine="0" meanMarker="0" nonoutliers="0" outliers="1"/>
            <cx:statistics quartileMethod="exclusive"/>
          </cx:layoutPr>
        </cx:series>
        <cx:series layoutId="boxWhisker" uniqueId="{A7140903-2CE4-E645-B34C-F740F71116F3}">
          <cx:spPr>
            <a:solidFill>
              <a:schemeClr val="accent2"/>
            </a:solidFill>
            <a:ln>
              <a:solidFill>
                <a:schemeClr val="tx1"/>
              </a:solidFill>
            </a:ln>
          </cx:spPr>
          <cx:dataId val="2"/>
          <cx:layoutPr>
            <cx:visibility meanLine="0" meanMarker="0" nonoutliers="0" outliers="1"/>
            <cx:statistics quartileMethod="exclusive"/>
          </cx:layoutPr>
        </cx:series>
        <cx:series layoutId="boxWhisker" uniqueId="{67810936-F7AC-5C4A-8C77-0862A86F74ED}">
          <cx:spPr>
            <a:solidFill>
              <a:srgbClr val="00B050"/>
            </a:solidFill>
            <a:ln>
              <a:solidFill>
                <a:schemeClr val="tx1"/>
              </a:solidFill>
            </a:ln>
          </cx:spPr>
          <cx:dataId val="3"/>
          <cx:layoutPr>
            <cx:visibility meanLine="0" meanMarker="0" nonoutliers="0" outliers="1"/>
            <cx:statistics quartileMethod="exclusive"/>
          </cx:layoutPr>
        </cx:series>
      </cx:plotAreaRegion>
      <cx:axis id="0" hidden="1">
        <cx:catScaling gapWidth="1"/>
        <cx:tickLabels/>
      </cx:axis>
      <cx:axis id="1" hidden="1">
        <cx:valScaling max="1"/>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 dir="row">'Slide 14 (Breakdown)'!$A$37:$AD$37</cx:f>
        <cx:lvl ptCount="30" formatCode="General">
          <cx:pt idx="0">0.20954637779282301</cx:pt>
          <cx:pt idx="1">0.22410291130670201</cx:pt>
          <cx:pt idx="2">0.24475287745429899</cx:pt>
          <cx:pt idx="3">0.24847664184157001</cx:pt>
          <cx:pt idx="4">0.264387271496276</cx:pt>
          <cx:pt idx="5">0.33226134055517897</cx:pt>
          <cx:pt idx="6">0.33446174678402102</cx:pt>
          <cx:pt idx="7">0.33496953283683101</cx:pt>
          <cx:pt idx="8">0.33496953283683101</cx:pt>
          <cx:pt idx="9">0.33496953283683101</cx:pt>
          <cx:pt idx="10">0.33496953283683101</cx:pt>
          <cx:pt idx="11">0.322782667569397</cx:pt>
          <cx:pt idx="12">0.32566012186865201</cx:pt>
          <cx:pt idx="13">0.30974949221394699</cx:pt>
          <cx:pt idx="14">0.36526743398781297</cx:pt>
          <cx:pt idx="15">0.39996614759647903</cx:pt>
          <cx:pt idx="16">0.39996614759647903</cx:pt>
          <cx:pt idx="17">0.40115098171970198</cx:pt>
          <cx:pt idx="18">0.40165876777251103</cx:pt>
          <cx:pt idx="19">0.40724441435341902</cx:pt>
          <cx:pt idx="20">0.42349356804333099</cx:pt>
          <cx:pt idx="21">0.45734597156398099</cx:pt>
          <cx:pt idx="22">0.45751523358158402</cx:pt>
          <cx:pt idx="23">0.45819228165199699</cx:pt>
          <cx:pt idx="24">0.45819228165199699</cx:pt>
          <cx:pt idx="25">0.45819228165199699</cx:pt>
          <cx:pt idx="26">0.44600541638456298</cx:pt>
          <cx:pt idx="27">0.44600541638456298</cx:pt>
          <cx:pt idx="28">0.44600541638456298</cx:pt>
          <cx:pt idx="29">0.53808395396073105</cx:pt>
        </cx:lvl>
      </cx:numDim>
    </cx:data>
    <cx:data id="1">
      <cx:numDim type="val">
        <cx:f dir="row">'Slide 14 (Breakdown)'!$A$38:$AD$38</cx:f>
        <cx:lvl ptCount="30" formatCode="General">
          <cx:pt idx="0">0.145057549085985</cx:pt>
          <cx:pt idx="1">0.16773865944482</cx:pt>
          <cx:pt idx="2">0.17247799593771099</cx:pt>
          <cx:pt idx="3">0.21123899796885501</cx:pt>
          <cx:pt idx="4">0.18838862559241701</cx:pt>
          <cx:pt idx="5">0.22308733920108301</cx:pt>
          <cx:pt idx="6">0.22308733920108301</cx:pt>
          <cx:pt idx="7">0.22308733920108301</cx:pt>
          <cx:pt idx="8">0.18923493568043301</cx:pt>
          <cx:pt idx="9">0.32549085985104897</cx:pt>
          <cx:pt idx="10">0.29163845633039898</cx:pt>
          <cx:pt idx="11">0.29163845633039898</cx:pt>
          <cx:pt idx="12">0.29163845633039898</cx:pt>
          <cx:pt idx="13">0.320243737305348</cx:pt>
        </cx:lvl>
      </cx:numDim>
    </cx:data>
    <cx:data id="2">
      <cx:numDim type="val">
        <cx:f dir="row">'Slide 14 (Breakdown)'!$A$39:$AD$39</cx:f>
        <cx:lvl ptCount="30" formatCode="General">
          <cx:pt idx="0">0.13151658767772501</cx:pt>
          <cx:pt idx="1">0.13388625592417</cx:pt>
          <cx:pt idx="2">0.17247799593771099</cx:pt>
          <cx:pt idx="3">0.21123899796885501</cx:pt>
          <cx:pt idx="4">0.18838862559241701</cx:pt>
          <cx:pt idx="5">0.22308733920108301</cx:pt>
          <cx:pt idx="6">0.22308733920108301</cx:pt>
          <cx:pt idx="7">0.22308733920108301</cx:pt>
          <cx:pt idx="8">0.25693974272173298</cx:pt>
          <cx:pt idx="9">0.32549085985104897</cx:pt>
          <cx:pt idx="10">0.29163845633039898</cx:pt>
          <cx:pt idx="11">0.29163845633039898</cx:pt>
          <cx:pt idx="12">0.25778605280974898</cx:pt>
          <cx:pt idx="13">0.286391333784698</cx:pt>
        </cx:lvl>
      </cx:numDim>
    </cx:data>
    <cx:data id="3">
      <cx:numDim type="val">
        <cx:f dir="row">'Slide 14 (Breakdown)'!$A$40:$AD$40</cx:f>
        <cx:lvl ptCount="30" formatCode="General">
          <cx:pt idx="0">0.11120514556533501</cx:pt>
          <cx:pt idx="1">0.13388625592417</cx:pt>
          <cx:pt idx="2">0.17247799593771099</cx:pt>
          <cx:pt idx="3">0.21123899796885501</cx:pt>
          <cx:pt idx="4">0.18838862559241701</cx:pt>
          <cx:pt idx="5">0.22308733920108301</cx:pt>
          <cx:pt idx="6">0.22308733920108301</cx:pt>
          <cx:pt idx="7">0.22308733920108301</cx:pt>
          <cx:pt idx="8">0.25693974272173298</cx:pt>
          <cx:pt idx="9">0.32549085985104897</cx:pt>
          <cx:pt idx="10">0.29163845633039898</cx:pt>
          <cx:pt idx="11">0.29163845633039898</cx:pt>
          <cx:pt idx="12">0.25778605280974898</cx:pt>
          <cx:pt idx="13">0.286391333784698</cx:pt>
        </cx:lvl>
      </cx:numDim>
    </cx:data>
  </cx:chartData>
  <cx:chart>
    <cx:plotArea>
      <cx:plotAreaRegion>
        <cx:series layoutId="boxWhisker" uniqueId="{A90E8C1B-1FAF-E24A-A9BB-398054772345}">
          <cx:spPr>
            <a:solidFill>
              <a:srgbClr val="C00000"/>
            </a:solidFill>
            <a:ln>
              <a:solidFill>
                <a:schemeClr val="tx1"/>
              </a:solidFill>
            </a:ln>
          </cx:spPr>
          <cx:dataId val="0"/>
          <cx:layoutPr>
            <cx:visibility meanLine="0" meanMarker="0" nonoutliers="0" outliers="1"/>
            <cx:statistics quartileMethod="exclusive"/>
          </cx:layoutPr>
        </cx:series>
        <cx:series layoutId="boxWhisker" uniqueId="{71C699F0-CC94-4D4F-9BB2-797E3EAD2F40}">
          <cx:spPr>
            <a:solidFill>
              <a:srgbClr val="002060"/>
            </a:solidFill>
            <a:ln>
              <a:solidFill>
                <a:schemeClr val="tx1"/>
              </a:solidFill>
            </a:ln>
          </cx:spPr>
          <cx:dataId val="1"/>
          <cx:layoutPr>
            <cx:visibility meanLine="0" meanMarker="0" nonoutliers="0" outliers="1"/>
            <cx:statistics quartileMethod="exclusive"/>
          </cx:layoutPr>
        </cx:series>
        <cx:series layoutId="boxWhisker" uniqueId="{7DFB733B-222E-7145-B591-4C29490DCEDC}">
          <cx:spPr>
            <a:solidFill>
              <a:srgbClr val="DE8005"/>
            </a:solidFill>
            <a:ln>
              <a:solidFill>
                <a:schemeClr val="tx1"/>
              </a:solidFill>
            </a:ln>
          </cx:spPr>
          <cx:dataId val="2"/>
          <cx:layoutPr>
            <cx:visibility meanLine="0" meanMarker="0" nonoutliers="0" outliers="1"/>
            <cx:statistics quartileMethod="exclusive"/>
          </cx:layoutPr>
        </cx:series>
        <cx:series layoutId="boxWhisker" uniqueId="{60AD515A-B1DA-F04E-83EE-E53AE6AC9C3C}">
          <cx:spPr>
            <a:solidFill>
              <a:srgbClr val="00B050"/>
            </a:solidFill>
            <a:ln>
              <a:solidFill>
                <a:schemeClr val="tx1"/>
              </a:solidFill>
            </a:ln>
          </cx:spPr>
          <cx:dataId val="3"/>
          <cx:layoutPr>
            <cx:visibility meanLine="0" meanMarker="0" nonoutliers="0" outliers="1"/>
            <cx:statistics quartileMethod="exclusive"/>
          </cx:layoutPr>
        </cx:series>
      </cx:plotAreaRegion>
      <cx:axis id="0" hidden="1">
        <cx:catScaling gapWidth="1"/>
        <cx:tickLabels/>
      </cx:axis>
      <cx:axis id="1" hidden="1">
        <cx:valScaling max="1"/>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 dir="row">'Slide 14 (Breakdown)'!$A$41:$AA$41</cx:f>
        <cx:lvl ptCount="27" formatCode="General">
          <cx:pt idx="0">0.40785070785070698</cx:pt>
          <cx:pt idx="1">0.446846846846846</cx:pt>
          <cx:pt idx="2">0.44800514800514801</cx:pt>
          <cx:pt idx="3">0.45405405405405402</cx:pt>
          <cx:pt idx="4">0.48764478764478703</cx:pt>
          <cx:pt idx="5">0.46924066924066898</cx:pt>
          <cx:pt idx="6">0.471299871299871</cx:pt>
          <cx:pt idx="7">0.50373230373230304</cx:pt>
          <cx:pt idx="8">0.50527670527670498</cx:pt>
          <cx:pt idx="9">0.53256113256113202</cx:pt>
          <cx:pt idx="10">0.53848133848133795</cx:pt>
          <cx:pt idx="11">0.54054054054054002</cx:pt>
          <cx:pt idx="12">0.541827541827541</cx:pt>
          <cx:pt idx="13">0.54530244530244498</cx:pt>
          <cx:pt idx="14">0.57722007722007695</cx:pt>
          <cx:pt idx="15">0.57876447876447801</cx:pt>
          <cx:pt idx="16">0.57940797940797895</cx:pt>
          <cx:pt idx="17">0.63153153153153097</cx:pt>
          <cx:pt idx="18">0.63153153153153097</cx:pt>
          <cx:pt idx="19">0.63359073359073304</cx:pt>
          <cx:pt idx="20">0.63359073359073304</cx:pt>
          <cx:pt idx="21">0.63487773487773402</cx:pt>
          <cx:pt idx="22">0.63500643500643505</cx:pt>
          <cx:pt idx="23">0.63629343629343604</cx:pt>
          <cx:pt idx="24">0.63629343629343604</cx:pt>
          <cx:pt idx="25">0.64118404118404104</cx:pt>
          <cx:pt idx="26">0.667696267696267</cx:pt>
        </cx:lvl>
      </cx:numDim>
    </cx:data>
    <cx:data id="1">
      <cx:numDim type="val">
        <cx:f dir="row">'Slide 14 (Breakdown)'!$A$42:$AA$42</cx:f>
        <cx:lvl ptCount="27" formatCode="General">
          <cx:pt idx="0">0.25341055341055302</cx:pt>
          <cx:pt idx="1">0.266666666666666</cx:pt>
          <cx:pt idx="2">0.26782496782496701</cx:pt>
          <cx:pt idx="3">0.27387387387387302</cx:pt>
          <cx:pt idx="4">0.30746460746460702</cx:pt>
          <cx:pt idx="5">0.31480051480051402</cx:pt>
          <cx:pt idx="6">0.31685971685971598</cx:pt>
          <cx:pt idx="7">0.297812097812097</cx:pt>
          <cx:pt idx="8">0.299356499356499</cx:pt>
          <cx:pt idx="9">0.30090090090089999</cx:pt>
          <cx:pt idx="10">0.30682110682110603</cx:pt>
          <cx:pt idx="11">0.30888030888030799</cx:pt>
          <cx:pt idx="12">0.31016731016730997</cx:pt>
          <cx:pt idx="13">0.37799227799227703</cx:pt>
          <cx:pt idx="14">0.42277992277992199</cx:pt>
          <cx:pt idx="15">0.42432432432432399</cx:pt>
          <cx:pt idx="16">0.42496782496782498</cx:pt>
          <cx:pt idx="17">0.477091377091377</cx:pt>
          <cx:pt idx="18">0.477091377091377</cx:pt>
          <cx:pt idx="19">0.47915057915057901</cx:pt>
          <cx:pt idx="20">0.47915057915057901</cx:pt>
          <cx:pt idx="21">0.48043758043758</cx:pt>
          <cx:pt idx="22">0.48056628056627998</cx:pt>
          <cx:pt idx="23">0.48185328185328102</cx:pt>
          <cx:pt idx="24">0.48185328185328102</cx:pt>
          <cx:pt idx="25">0.48674388674388602</cx:pt>
          <cx:pt idx="26">0.51325611325611298</cx:pt>
        </cx:lvl>
      </cx:numDim>
    </cx:data>
    <cx:data id="2">
      <cx:numDim type="val">
        <cx:f dir="row">'Slide 14 (Breakdown)'!$A$43:$AA$43</cx:f>
        <cx:lvl ptCount="27" formatCode="General">
          <cx:pt idx="0">0.12947232947232901</cx:pt>
          <cx:pt idx="1">0.17220077220077201</cx:pt>
          <cx:pt idx="2">0.19536679536679499</cx:pt>
          <cx:pt idx="3">0.195624195624195</cx:pt>
          <cx:pt idx="4">0.221750321750321</cx:pt>
          <cx:pt idx="5">0.22689832689832601</cx:pt>
          <cx:pt idx="6">0.25521235521235502</cx:pt>
          <cx:pt idx="7">0.25958815958815901</cx:pt>
        </cx:lvl>
      </cx:numDim>
    </cx:data>
    <cx:data id="3">
      <cx:numDim type="val">
        <cx:f dir="row">'Slide 14 (Breakdown)'!$A$44:$AA$44</cx:f>
        <cx:lvl ptCount="27" formatCode="General">
          <cx:pt idx="0">0.086486486486486394</cx:pt>
          <cx:pt idx="1">0.12947232947232901</cx:pt>
          <cx:pt idx="2">0.19536679536679499</cx:pt>
          <cx:pt idx="3">0.22136422136422099</cx:pt>
          <cx:pt idx="4">0.221750321750321</cx:pt>
          <cx:pt idx="5">0.224324324324324</cx:pt>
          <cx:pt idx="6">0.203732303732303</cx:pt>
          <cx:pt idx="7">0.23384813384813299</cx:pt>
        </cx:lvl>
      </cx:numDim>
    </cx:data>
  </cx:chartData>
  <cx:chart>
    <cx:plotArea>
      <cx:plotAreaRegion>
        <cx:series layoutId="boxWhisker" uniqueId="{92919152-596E-2E46-97AD-35DE73ACCBA1}">
          <cx:spPr>
            <a:solidFill>
              <a:srgbClr val="C00000"/>
            </a:solidFill>
            <a:ln>
              <a:solidFill>
                <a:schemeClr val="tx1"/>
              </a:solidFill>
            </a:ln>
          </cx:spPr>
          <cx:dataId val="0"/>
          <cx:layoutPr>
            <cx:visibility meanLine="0" meanMarker="0" nonoutliers="0" outliers="1"/>
            <cx:statistics quartileMethod="exclusive"/>
          </cx:layoutPr>
        </cx:series>
        <cx:series layoutId="boxWhisker" uniqueId="{2B39522A-982D-2445-B629-A085C47C33B9}">
          <cx:spPr>
            <a:solidFill>
              <a:srgbClr val="002060"/>
            </a:solidFill>
            <a:ln>
              <a:solidFill>
                <a:schemeClr val="tx1"/>
              </a:solidFill>
            </a:ln>
          </cx:spPr>
          <cx:dataId val="1"/>
          <cx:layoutPr>
            <cx:visibility meanLine="0" meanMarker="0" nonoutliers="0" outliers="1"/>
            <cx:statistics quartileMethod="exclusive"/>
          </cx:layoutPr>
        </cx:series>
        <cx:series layoutId="boxWhisker" uniqueId="{911F14AC-D4FF-8148-B7AF-3F1B443A00E8}">
          <cx:spPr>
            <a:solidFill>
              <a:srgbClr val="DE8005"/>
            </a:solidFill>
            <a:ln>
              <a:solidFill>
                <a:schemeClr val="tx1"/>
              </a:solidFill>
            </a:ln>
          </cx:spPr>
          <cx:dataId val="2"/>
          <cx:layoutPr>
            <cx:visibility meanLine="0" meanMarker="0" nonoutliers="0" outliers="1"/>
            <cx:statistics quartileMethod="exclusive"/>
          </cx:layoutPr>
        </cx:series>
        <cx:series layoutId="boxWhisker" uniqueId="{E3962007-E64B-194E-9DAD-4974AD6C62A5}">
          <cx:spPr>
            <a:solidFill>
              <a:srgbClr val="00B050"/>
            </a:solidFill>
            <a:ln>
              <a:solidFill>
                <a:schemeClr val="tx1"/>
              </a:solidFill>
            </a:ln>
          </cx:spPr>
          <cx:dataId val="3"/>
          <cx:layoutPr>
            <cx:visibility meanLine="0" meanMarker="0" nonoutliers="0" outliers="1"/>
            <cx:statistics quartileMethod="exclusive"/>
          </cx:layoutPr>
        </cx:series>
      </cx:plotAreaRegion>
      <cx:axis id="0" hidden="1">
        <cx:catScaling gapWidth="1"/>
        <cx:tickLabels/>
      </cx:axis>
      <cx:axis id="1" hidden="1">
        <cx:valScaling max="1"/>
        <cx:tickLabels/>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 dir="row">'Slide 14 (Breakdown)'!$A$45:$K$45</cx:f>
        <cx:lvl ptCount="11" formatCode="General">
          <cx:pt idx="0">0.90724189776144304</cx:pt>
          <cx:pt idx="1">0.92845806882726301</cx:pt>
          <cx:pt idx="2">0.92866688940861997</cx:pt>
          <cx:pt idx="3">0.92929335115268896</cx:pt>
          <cx:pt idx="4">0.94002672903441298</cx:pt>
          <cx:pt idx="5">0.94002672903441298</cx:pt>
          <cx:pt idx="6">0.94512195121951204</cx:pt>
          <cx:pt idx="7">0.95005011693952501</cx:pt>
          <cx:pt idx="8">0.954310056799198</cx:pt>
          <cx:pt idx="9">0.95631473438021997</cx:pt>
          <cx:pt idx="10">0.97302038088873999</cx:pt>
        </cx:lvl>
      </cx:numDim>
    </cx:data>
    <cx:data id="1">
      <cx:numDim type="val">
        <cx:f dir="row">'Slide 14 (Breakdown)'!$A$46:$K$46</cx:f>
        <cx:lvl ptCount="11" formatCode="General">
          <cx:pt idx="0">0.87988640160374199</cx:pt>
          <cx:pt idx="1">0.92352990310725003</cx:pt>
          <cx:pt idx="2">0.92394754426996295</cx:pt>
          <cx:pt idx="3">0.92929335115268896</cx:pt>
          <cx:pt idx="4">0.93376211159371802</cx:pt>
          <cx:pt idx="5">0.93463915803541597</cx:pt>
          <cx:pt idx="6">0.93981790845305702</cx:pt>
          <cx:pt idx="7">0.94002672903441298</cx:pt>
          <cx:pt idx="8">0.94065319077848297</cx:pt>
          <cx:pt idx="9">0.94065319077848297</cx:pt>
          <cx:pt idx="10">0.97406448379552202</cx:pt>
        </cx:lvl>
      </cx:numDim>
    </cx:data>
    <cx:data id="2">
      <cx:numDim type="val">
        <cx:f dir="row">'Slide 14 (Breakdown)'!$A$47:$K$47</cx:f>
        <cx:lvl ptCount="11" formatCode="General">
          <cx:pt idx="0">0.0113598396257935</cx:pt>
          <cx:pt idx="1">0.041095890410958902</cx:pt>
          <cx:pt idx="2">0.070831941196124196</cx:pt>
          <cx:pt idx="3">0.107709655863681</cx:pt>
          <cx:pt idx="4">0.148596725693284</cx:pt>
        </cx:lvl>
      </cx:numDim>
    </cx:data>
    <cx:data id="3">
      <cx:numDim type="val">
        <cx:f dir="row">'Slide 14 (Breakdown)'!$A$48:$K$48</cx:f>
        <cx:lvl ptCount="11" formatCode="General">
          <cx:pt idx="0">0.0113598396257935</cx:pt>
          <cx:pt idx="1">0.041095890410958902</cx:pt>
          <cx:pt idx="2">0.070831941196124196</cx:pt>
          <cx:pt idx="3">0.097018042098229201</cx:pt>
          <cx:pt idx="4">0.148596725693284</cx:pt>
        </cx:lvl>
      </cx:numDim>
    </cx:data>
  </cx:chartData>
  <cx:chart>
    <cx:plotArea>
      <cx:plotAreaRegion>
        <cx:series layoutId="boxWhisker" uniqueId="{EF767E1B-E05A-E947-9406-F795B2916E10}">
          <cx:spPr>
            <a:solidFill>
              <a:srgbClr val="C00000"/>
            </a:solidFill>
            <a:ln>
              <a:solidFill>
                <a:schemeClr val="tx1"/>
              </a:solidFill>
            </a:ln>
          </cx:spPr>
          <cx:dataId val="0"/>
          <cx:layoutPr>
            <cx:visibility meanLine="0" meanMarker="0" nonoutliers="0" outliers="1"/>
            <cx:statistics quartileMethod="exclusive"/>
          </cx:layoutPr>
        </cx:series>
        <cx:series layoutId="boxWhisker" uniqueId="{EF893193-63C6-D548-AA7D-4D998686F279}">
          <cx:spPr>
            <a:solidFill>
              <a:srgbClr val="002060"/>
            </a:solidFill>
            <a:ln>
              <a:solidFill>
                <a:schemeClr val="tx1"/>
              </a:solidFill>
            </a:ln>
          </cx:spPr>
          <cx:dataId val="1"/>
          <cx:layoutPr>
            <cx:visibility meanLine="0" meanMarker="0" nonoutliers="0" outliers="1"/>
            <cx:statistics quartileMethod="exclusive"/>
          </cx:layoutPr>
        </cx:series>
        <cx:series layoutId="boxWhisker" uniqueId="{D3F525DB-EEBF-D54B-B02D-42E80A45B2D2}">
          <cx:spPr>
            <a:solidFill>
              <a:srgbClr val="DE8005"/>
            </a:solidFill>
            <a:ln>
              <a:solidFill>
                <a:schemeClr val="tx1"/>
              </a:solidFill>
            </a:ln>
          </cx:spPr>
          <cx:dataId val="2"/>
          <cx:layoutPr>
            <cx:visibility meanLine="0" meanMarker="0" nonoutliers="0" outliers="1"/>
            <cx:statistics quartileMethod="exclusive"/>
          </cx:layoutPr>
        </cx:series>
        <cx:series layoutId="boxWhisker" uniqueId="{2501DBF6-F5A5-774B-9607-4D63FE6946DE}">
          <cx:spPr>
            <a:solidFill>
              <a:srgbClr val="00B050"/>
            </a:solidFill>
            <a:ln>
              <a:solidFill>
                <a:schemeClr val="tx1"/>
              </a:solidFill>
            </a:ln>
          </cx:spPr>
          <cx:dataId val="3"/>
          <cx:layoutPr>
            <cx:visibility meanLine="0" meanMarker="0" nonoutliers="0" outliers="1"/>
            <cx:statistics quartileMethod="exclusive"/>
          </cx:layoutPr>
        </cx:series>
      </cx:plotAreaRegion>
      <cx:axis id="0" hidden="1">
        <cx:catScaling gapWidth="1"/>
        <cx:tickLabels/>
      </cx:axis>
      <cx:axis id="1" hidden="1">
        <cx:valScaling max="1"/>
        <cx:tickLabels/>
      </cx:axis>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 dir="row">'Slide 14 (Breakdown)'!$A$49:$D$49</cx:f>
        <cx:lvl ptCount="4" formatCode="General">
          <cx:pt idx="0">0.95359281437125698</cx:pt>
          <cx:pt idx="1">0.97600744457031796</cx:pt>
          <cx:pt idx="2">0.97600744457031796</cx:pt>
          <cx:pt idx="3">0.98604143065220895</cx:pt>
        </cx:lvl>
      </cx:numDim>
    </cx:data>
    <cx:data id="1">
      <cx:numDim type="val">
        <cx:f dir="row">'Slide 14 (Breakdown)'!$A$50:$D$50</cx:f>
        <cx:lvl ptCount="4" formatCode="General">
          <cx:pt idx="0">0.926484868101634</cx:pt>
          <cx:pt idx="1">0.94359928791066505</cx:pt>
          <cx:pt idx="2">0.943639747531963</cx:pt>
          <cx:pt idx="3">0.95982359605114098</cx:pt>
        </cx:lvl>
      </cx:numDim>
    </cx:data>
    <cx:data id="2">
      <cx:numDim type="val">
        <cx:f dir="row">'Slide 14 (Breakdown)'!$A$51:$D$51</cx:f>
        <cx:lvl ptCount="4" formatCode="General">
          <cx:pt idx="0">0.021160381938824999</cx:pt>
          <cx:pt idx="1">0.0697119274963586</cx:pt>
          <cx:pt idx="2">0.13889787991584299</cx:pt>
          <cx:pt idx="3">0.15491988994983</cx:pt>
        </cx:lvl>
      </cx:numDim>
    </cx:data>
    <cx:data id="3">
      <cx:numDim type="val">
        <cx:f dir="row">'Slide 14 (Breakdown)'!$A$52:$D$52</cx:f>
        <cx:lvl ptCount="4" formatCode="General">
          <cx:pt idx="0">0.021160381938824999</cx:pt>
          <cx:pt idx="1">0.077803851755947506</cx:pt>
          <cx:pt idx="2">0.13477099854345301</cx:pt>
          <cx:pt idx="3">0.15491988994983</cx:pt>
        </cx:lvl>
      </cx:numDim>
    </cx:data>
  </cx:chartData>
  <cx:chart>
    <cx:plotArea>
      <cx:plotAreaRegion>
        <cx:series layoutId="boxWhisker" uniqueId="{88E53985-7076-CE41-B3C8-7A18FDEC6B52}">
          <cx:spPr>
            <a:solidFill>
              <a:srgbClr val="C00000"/>
            </a:solidFill>
            <a:ln>
              <a:solidFill>
                <a:schemeClr val="tx1"/>
              </a:solidFill>
            </a:ln>
          </cx:spPr>
          <cx:dataId val="0"/>
          <cx:layoutPr>
            <cx:visibility meanLine="0" meanMarker="0" nonoutliers="0" outliers="1"/>
            <cx:statistics quartileMethod="exclusive"/>
          </cx:layoutPr>
        </cx:series>
        <cx:series layoutId="boxWhisker" uniqueId="{CFEDB903-D276-6A4A-BA00-BF552B5FD426}">
          <cx:spPr>
            <a:solidFill>
              <a:srgbClr val="002060"/>
            </a:solidFill>
            <a:ln>
              <a:solidFill>
                <a:schemeClr val="tx1"/>
              </a:solidFill>
            </a:ln>
          </cx:spPr>
          <cx:dataId val="1"/>
          <cx:layoutPr>
            <cx:visibility meanLine="0" meanMarker="0" nonoutliers="0" outliers="1"/>
            <cx:statistics quartileMethod="exclusive"/>
          </cx:layoutPr>
        </cx:series>
        <cx:series layoutId="boxWhisker" uniqueId="{64D0FE15-C342-DE46-B270-3477BE515091}">
          <cx:spPr>
            <a:solidFill>
              <a:srgbClr val="DE8005"/>
            </a:solidFill>
            <a:ln>
              <a:solidFill>
                <a:schemeClr val="tx1"/>
              </a:solidFill>
            </a:ln>
          </cx:spPr>
          <cx:dataId val="2"/>
          <cx:layoutPr>
            <cx:visibility meanLine="0" meanMarker="0" nonoutliers="0" outliers="1"/>
            <cx:statistics quartileMethod="exclusive"/>
          </cx:layoutPr>
        </cx:series>
        <cx:series layoutId="boxWhisker" uniqueId="{DED059F5-7BA1-AD49-9596-2F2BB900CE0E}">
          <cx:spPr>
            <a:solidFill>
              <a:srgbClr val="00B050"/>
            </a:solidFill>
            <a:ln>
              <a:solidFill>
                <a:schemeClr val="tx1"/>
              </a:solidFill>
            </a:ln>
          </cx:spPr>
          <cx:dataId val="3"/>
          <cx:layoutPr>
            <cx:visibility meanLine="0" meanMarker="0" nonoutliers="0" outliers="1"/>
            <cx:statistics quartileMethod="exclusive"/>
          </cx:layoutPr>
        </cx:series>
      </cx:plotAreaRegion>
      <cx:axis id="0" hidden="1">
        <cx:catScaling gapWidth="1"/>
        <cx:tickLabels/>
      </cx:axis>
      <cx:axis id="1" hidden="1">
        <cx:valScaling max="1"/>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79CE77A3-EFDF-39BA-08B5-A8D1A3A8538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7094200" cy="62611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70608-B118-A840-9BA0-9BB7C3B983BD}" type="datetimeFigureOut">
              <a:rPr lang="en-US" smtClean="0"/>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AC128-0335-8C4C-AC1B-06CE1A6A6094}" type="slidenum">
              <a:rPr lang="en-US" smtClean="0"/>
              <a:t>‹#›</a:t>
            </a:fld>
            <a:endParaRPr lang="en-US"/>
          </a:p>
        </p:txBody>
      </p:sp>
    </p:spTree>
    <p:extLst>
      <p:ext uri="{BB962C8B-B14F-4D97-AF65-F5344CB8AC3E}">
        <p14:creationId xmlns:p14="http://schemas.microsoft.com/office/powerpoint/2010/main" val="388001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b="0" dirty="0">
              <a:cs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20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10</a:t>
            </a:fld>
            <a:endParaRPr lang="en-US"/>
          </a:p>
        </p:txBody>
      </p:sp>
    </p:spTree>
    <p:extLst>
      <p:ext uri="{BB962C8B-B14F-4D97-AF65-F5344CB8AC3E}">
        <p14:creationId xmlns:p14="http://schemas.microsoft.com/office/powerpoint/2010/main" val="381266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11</a:t>
            </a:fld>
            <a:endParaRPr lang="en-US"/>
          </a:p>
        </p:txBody>
      </p:sp>
    </p:spTree>
    <p:extLst>
      <p:ext uri="{BB962C8B-B14F-4D97-AF65-F5344CB8AC3E}">
        <p14:creationId xmlns:p14="http://schemas.microsoft.com/office/powerpoint/2010/main" val="141185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12</a:t>
            </a:fld>
            <a:endParaRPr lang="en-US"/>
          </a:p>
        </p:txBody>
      </p:sp>
    </p:spTree>
    <p:extLst>
      <p:ext uri="{BB962C8B-B14F-4D97-AF65-F5344CB8AC3E}">
        <p14:creationId xmlns:p14="http://schemas.microsoft.com/office/powerpoint/2010/main" val="343995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13</a:t>
            </a:fld>
            <a:endParaRPr lang="en-US"/>
          </a:p>
        </p:txBody>
      </p:sp>
    </p:spTree>
    <p:extLst>
      <p:ext uri="{BB962C8B-B14F-4D97-AF65-F5344CB8AC3E}">
        <p14:creationId xmlns:p14="http://schemas.microsoft.com/office/powerpoint/2010/main" val="230513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14</a:t>
            </a:fld>
            <a:endParaRPr lang="en-US"/>
          </a:p>
        </p:txBody>
      </p:sp>
    </p:spTree>
    <p:extLst>
      <p:ext uri="{BB962C8B-B14F-4D97-AF65-F5344CB8AC3E}">
        <p14:creationId xmlns:p14="http://schemas.microsoft.com/office/powerpoint/2010/main" val="110934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15</a:t>
            </a:fld>
            <a:endParaRPr lang="en-US"/>
          </a:p>
        </p:txBody>
      </p:sp>
    </p:spTree>
    <p:extLst>
      <p:ext uri="{BB962C8B-B14F-4D97-AF65-F5344CB8AC3E}">
        <p14:creationId xmlns:p14="http://schemas.microsoft.com/office/powerpoint/2010/main" val="299633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16</a:t>
            </a:fld>
            <a:endParaRPr lang="en-US"/>
          </a:p>
        </p:txBody>
      </p:sp>
    </p:spTree>
    <p:extLst>
      <p:ext uri="{BB962C8B-B14F-4D97-AF65-F5344CB8AC3E}">
        <p14:creationId xmlns:p14="http://schemas.microsoft.com/office/powerpoint/2010/main" val="375380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17</a:t>
            </a:fld>
            <a:endParaRPr lang="en-US"/>
          </a:p>
        </p:txBody>
      </p:sp>
    </p:spTree>
    <p:extLst>
      <p:ext uri="{BB962C8B-B14F-4D97-AF65-F5344CB8AC3E}">
        <p14:creationId xmlns:p14="http://schemas.microsoft.com/office/powerpoint/2010/main" val="403016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18</a:t>
            </a:fld>
            <a:endParaRPr lang="en-US"/>
          </a:p>
        </p:txBody>
      </p:sp>
    </p:spTree>
    <p:extLst>
      <p:ext uri="{BB962C8B-B14F-4D97-AF65-F5344CB8AC3E}">
        <p14:creationId xmlns:p14="http://schemas.microsoft.com/office/powerpoint/2010/main" val="279719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19</a:t>
            </a:fld>
            <a:endParaRPr lang="en-US"/>
          </a:p>
        </p:txBody>
      </p:sp>
    </p:spTree>
    <p:extLst>
      <p:ext uri="{BB962C8B-B14F-4D97-AF65-F5344CB8AC3E}">
        <p14:creationId xmlns:p14="http://schemas.microsoft.com/office/powerpoint/2010/main" val="234990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2</a:t>
            </a:fld>
            <a:endParaRPr lang="en-US"/>
          </a:p>
        </p:txBody>
      </p:sp>
    </p:spTree>
    <p:extLst>
      <p:ext uri="{BB962C8B-B14F-4D97-AF65-F5344CB8AC3E}">
        <p14:creationId xmlns:p14="http://schemas.microsoft.com/office/powerpoint/2010/main" val="2540977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80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21</a:t>
            </a:fld>
            <a:endParaRPr lang="en-US"/>
          </a:p>
        </p:txBody>
      </p:sp>
    </p:spTree>
    <p:extLst>
      <p:ext uri="{BB962C8B-B14F-4D97-AF65-F5344CB8AC3E}">
        <p14:creationId xmlns:p14="http://schemas.microsoft.com/office/powerpoint/2010/main" val="3469243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52A38C27-ADF8-B849-ADE7-364FFC2EC780}" type="slidenum">
              <a:rPr lang="en-US" smtClean="0"/>
              <a:t>22</a:t>
            </a:fld>
            <a:endParaRPr lang="en-US"/>
          </a:p>
        </p:txBody>
      </p:sp>
    </p:spTree>
    <p:extLst>
      <p:ext uri="{BB962C8B-B14F-4D97-AF65-F5344CB8AC3E}">
        <p14:creationId xmlns:p14="http://schemas.microsoft.com/office/powerpoint/2010/main" val="3577990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335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72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effectLs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555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Now that we have fully discussed how to decouple and update the storage state between the SDN and SDF, I will present the coordination that this network/storage co-design enables, starting with coordinated I/O scheduling. Requests may arrive at storage servers with different network delays caused by differences in network scheduling or other network factors. Without coordination, the storage server first execute request #2 and delay request #1, which may violate its SLO. Instead, we could prioritize the request #1 in the storage while realizing that the low network delay for request #2 allows us to relax its storage scheduling. To achieve this, we schedule requests locally in a coordinated fashion using the three components that correspond to end-to-end I/O performance: the incoming network delay, the storage delay, and the outgoing network delay. We compute the incoming network delay as the sum of per hop latencies in the switches using In-Network Telemetry available in programmable switches. We  estimate the storage delay based on when the request enters the storage queue. We estimate the outgoing network delay through a simple sliding window algorithm using the recent incoming network latencies. Now consider the previous example, request #2 arrives with a low measured and predicted network delay so it is enqueued into the storage queue with low priority. Request #1 arrives with a high network delay and receives higher scheduling priority. The requests are then processed in a coordinated fashion to improve end-to-end performance.</a:t>
            </a:r>
          </a:p>
        </p:txBody>
      </p:sp>
      <p:sp>
        <p:nvSpPr>
          <p:cNvPr id="4" name="Slide Number Placeholder 3"/>
          <p:cNvSpPr>
            <a:spLocks noGrp="1"/>
          </p:cNvSpPr>
          <p:nvPr>
            <p:ph type="sldNum" sz="quarter" idx="5"/>
          </p:nvPr>
        </p:nvSpPr>
        <p:spPr/>
        <p:txBody>
          <a:bodyPr/>
          <a:lstStyle/>
          <a:p>
            <a:fld id="{52A38C27-ADF8-B849-ADE7-364FFC2EC780}" type="slidenum">
              <a:rPr lang="en-US" smtClean="0"/>
              <a:t>26</a:t>
            </a:fld>
            <a:endParaRPr lang="en-US"/>
          </a:p>
        </p:txBody>
      </p:sp>
    </p:spTree>
    <p:extLst>
      <p:ext uri="{BB962C8B-B14F-4D97-AF65-F5344CB8AC3E}">
        <p14:creationId xmlns:p14="http://schemas.microsoft.com/office/powerpoint/2010/main" val="1907133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We breakdown the performance of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and compare against (1) VDC which provides software based token-bucket rate limiting per I/O Flow enforced for both network and storage at the end-hosts. Next, we compare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with only I/O scheduling enabled. Finally, we show the performance of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We see that coordinated I/O scheduling can outperform and achieves 1.4x speedup on average. However, with higher write rates, we have more intensive GC and therefore coordinated GC is necessary, resulting in nearly 5x speedup.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rPr>
              <a:t>**See if we can re-plot this in excel in some wonderfully clever way.</a:t>
            </a:r>
            <a:r>
              <a:rPr lang="en-US" sz="2800" dirty="0">
                <a:effectLst/>
              </a:rPr>
              <a:t> </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27</a:t>
            </a:fld>
            <a:endParaRPr lang="en-US"/>
          </a:p>
        </p:txBody>
      </p:sp>
    </p:spTree>
    <p:extLst>
      <p:ext uri="{BB962C8B-B14F-4D97-AF65-F5344CB8AC3E}">
        <p14:creationId xmlns:p14="http://schemas.microsoft.com/office/powerpoint/2010/main" val="152542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We breakdown the performance of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and compare against (1) VDC which provides software based token-bucket rate limiting per I/O Flow enforced for both network and storage at the end-hosts. Next, we compare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with only I/O scheduling enabled. Finally, we show the performance of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We see that coordinated I/O scheduling can outperform and achieves 1.4x speedup on average. However, with higher write rates, we have more intensive GC and therefore coordinated GC is necessary, resulting in nearly 5x speedup.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rPr>
              <a:t>**see if we can use the breakdown figure here.</a:t>
            </a:r>
            <a:r>
              <a:rPr lang="en-US" sz="2800" dirty="0">
                <a:effectLst/>
              </a:rPr>
              <a:t> </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28</a:t>
            </a:fld>
            <a:endParaRPr lang="en-US"/>
          </a:p>
        </p:txBody>
      </p:sp>
    </p:spTree>
    <p:extLst>
      <p:ext uri="{BB962C8B-B14F-4D97-AF65-F5344CB8AC3E}">
        <p14:creationId xmlns:p14="http://schemas.microsoft.com/office/powerpoint/2010/main" val="2495791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Times New Roman" panose="02020603050405020304" pitchFamily="18" charset="0"/>
              </a:rPr>
              <a:t>Finally, let us discuss how we enable coordinated wear-leveling. By default, SSDs maximize their lifetime by evenly distributing erases across the underlying flash blocks. However, workload heterogeneity can cause wear-imbalance not just within the blocks of an SSD, but also between SSDs within a server or between SSDs across servers. This can lead to early SSD failure which increases cost and management complexity. To address this, we propose a two-level hierarchical wear balancing mechanism. Within each server we introduce a local wear balancer that swaps SSDs within the server following a relaxed wear level scheme proposed in our prior work, </a:t>
            </a:r>
            <a:r>
              <a:rPr lang="en-US" sz="1800" dirty="0" err="1">
                <a:solidFill>
                  <a:srgbClr val="000000"/>
                </a:solidFill>
                <a:effectLst/>
                <a:latin typeface="Arial" panose="020B0604020202020204" pitchFamily="34" charset="0"/>
                <a:ea typeface="Times New Roman" panose="02020603050405020304" pitchFamily="18" charset="0"/>
              </a:rPr>
              <a:t>FlashBlox</a:t>
            </a:r>
            <a:r>
              <a:rPr lang="en-US" sz="1800" dirty="0">
                <a:solidFill>
                  <a:srgbClr val="000000"/>
                </a:solidFill>
                <a:effectLst/>
                <a:latin typeface="Arial" panose="020B0604020202020204" pitchFamily="34" charset="0"/>
                <a:ea typeface="Times New Roman" panose="02020603050405020304" pitchFamily="18" charset="0"/>
              </a:rPr>
              <a:t>. An SSD is swapped block by block atomically by pausing the operations for the chosen blocks, reading them into memory, writing them to their new locations, updating the mapping tables, and serving the paused requests. We can guarantee near optimal lifetime by only swapping every 16 days on average. At server level, network bandwidth can cause significant overhead to swapping so we relax the swapping frequency to every 8 weeks. The local and global wear-balancers  work together to keep the rack wear-balanced.</a:t>
            </a:r>
            <a:r>
              <a:rPr lang="en-US" dirty="0">
                <a:effectLst/>
              </a:rPr>
              <a:t> </a:t>
            </a:r>
          </a:p>
          <a:p>
            <a:endParaRPr lang="en-US" dirty="0">
              <a:effectLst/>
            </a:endParaRPr>
          </a:p>
          <a:p>
            <a:r>
              <a:rPr lang="en-US" dirty="0">
                <a:effectLst/>
              </a:rPr>
              <a:t>**Want to fix the workloads, show the </a:t>
            </a:r>
            <a:r>
              <a:rPr lang="en-US" dirty="0" err="1">
                <a:effectLst/>
              </a:rPr>
              <a:t>vSSDs</a:t>
            </a:r>
            <a:r>
              <a:rPr lang="en-US" dirty="0">
                <a:effectLst/>
              </a:rPr>
              <a:t> above and different workloads..</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29</a:t>
            </a:fld>
            <a:endParaRPr lang="en-US"/>
          </a:p>
        </p:txBody>
      </p:sp>
    </p:spTree>
    <p:extLst>
      <p:ext uri="{BB962C8B-B14F-4D97-AF65-F5344CB8AC3E}">
        <p14:creationId xmlns:p14="http://schemas.microsoft.com/office/powerpoint/2010/main" val="304821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3</a:t>
            </a:fld>
            <a:endParaRPr lang="en-US"/>
          </a:p>
        </p:txBody>
      </p:sp>
    </p:spTree>
    <p:extLst>
      <p:ext uri="{BB962C8B-B14F-4D97-AF65-F5344CB8AC3E}">
        <p14:creationId xmlns:p14="http://schemas.microsoft.com/office/powerpoint/2010/main" val="177150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 will first present how we enable coordinated I/O scheduling. Requests may arrive at storage servers with different network delays caused by differences in network scheduling or other network factors. Without coordination, the storage server may prioritize the request with lower network delay without realizing that delaying the other request may violate the SLO. Instead, we could prioritize the delayed request in the storage while realizing that we the low network delay gives us slack time to delay the other request. Through coordination, we can achieve the SLO for both requests. To achieve this, we schedule requests locally in a coordinated fashion using three components. The network delay before arriving at the server, which is computed as the sum of per hop latencies in the switches using In-Network Telemetry. The storage delay, which we can estimate based on when the request enters the storage stack. And the network delay after leaving the server, which we estimate with a simple, yet effective sliding window algorithm that predicts the return latency using the recent network state. Together, this enables the local storage scheduling to incorporate the network state and appropriately prioritize to achieve predictable end-to-end performance.</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**Switch to SLO</a:t>
            </a:r>
          </a:p>
          <a:p>
            <a:pPr rtl="0">
              <a:spcBef>
                <a:spcPts val="0"/>
              </a:spcBef>
              <a:spcAft>
                <a:spcPts val="0"/>
              </a:spcAft>
            </a:pPr>
            <a:r>
              <a:rPr lang="en-US" sz="1800" b="0" i="0" u="none" strike="noStrike" dirty="0">
                <a:solidFill>
                  <a:srgbClr val="000000"/>
                </a:solidFill>
                <a:effectLst/>
                <a:latin typeface="Arial" panose="020B0604020202020204" pitchFamily="34" charset="0"/>
              </a:rPr>
              <a:t>**one by one in example</a:t>
            </a:r>
          </a:p>
          <a:p>
            <a:pPr rtl="0">
              <a:spcBef>
                <a:spcPts val="0"/>
              </a:spcBef>
              <a:spcAft>
                <a:spcPts val="0"/>
              </a:spcAft>
            </a:pPr>
            <a:r>
              <a:rPr lang="en-US" sz="1800" b="0" i="0" u="none" strike="noStrike" dirty="0">
                <a:solidFill>
                  <a:srgbClr val="000000"/>
                </a:solidFill>
                <a:effectLst/>
                <a:latin typeface="Arial" panose="020B0604020202020204" pitchFamily="34" charset="0"/>
              </a:rPr>
              <a:t>**add scheduling/queue diagram.</a:t>
            </a:r>
          </a:p>
          <a:p>
            <a:pPr rtl="0">
              <a:spcBef>
                <a:spcPts val="0"/>
              </a:spcBef>
              <a:spcAft>
                <a:spcPts val="0"/>
              </a:spcAft>
            </a:pPr>
            <a:r>
              <a:rPr lang="en-US" sz="1800" b="0" i="0" u="none" strike="noStrike" dirty="0">
                <a:solidFill>
                  <a:srgbClr val="000000"/>
                </a:solidFill>
                <a:effectLst/>
                <a:latin typeface="Arial" panose="020B0604020202020204" pitchFamily="34" charset="0"/>
              </a:rPr>
              <a:t>**Switch formula to something better looking</a:t>
            </a:r>
            <a:endParaRPr lang="en-US" sz="2800" dirty="0">
              <a:effectLst/>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30</a:t>
            </a:fld>
            <a:endParaRPr lang="en-US"/>
          </a:p>
        </p:txBody>
      </p:sp>
    </p:spTree>
    <p:extLst>
      <p:ext uri="{BB962C8B-B14F-4D97-AF65-F5344CB8AC3E}">
        <p14:creationId xmlns:p14="http://schemas.microsoft.com/office/powerpoint/2010/main" val="3923606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Due to the hardware constraints of SDN, we want to keep as much of the local storage management in the SDF. Accordingly, we use the “virtual SSD” or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abstraction, that we proposed in our prior works </a:t>
            </a:r>
            <a:r>
              <a:rPr lang="en-US" sz="1800" b="0" i="0" u="none" strike="noStrike" dirty="0" err="1">
                <a:solidFill>
                  <a:srgbClr val="000000"/>
                </a:solidFill>
                <a:effectLst/>
                <a:latin typeface="Arial" panose="020B0604020202020204" pitchFamily="34" charset="0"/>
              </a:rPr>
              <a:t>FlashBlox</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BlockFlex</a:t>
            </a:r>
            <a:r>
              <a:rPr lang="en-US" sz="1800" b="0" i="0" u="none" strike="noStrike" dirty="0">
                <a:solidFill>
                  <a:srgbClr val="000000"/>
                </a:solidFill>
                <a:effectLst/>
                <a:latin typeface="Arial" panose="020B0604020202020204" pitchFamily="34" charset="0"/>
              </a:rPr>
              <a:t>, to manage the local SDF. A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groups together a collection of underlying flash channels and virtualizes them. This enables </a:t>
            </a:r>
            <a:r>
              <a:rPr lang="en-US" sz="1800" b="0" i="0" u="none" strike="noStrike" dirty="0" err="1">
                <a:solidFill>
                  <a:srgbClr val="000000"/>
                </a:solidFill>
                <a:effectLst/>
                <a:latin typeface="Arial" panose="020B0604020202020204" pitchFamily="34" charset="0"/>
              </a:rPr>
              <a:t>RackBlox</a:t>
            </a:r>
            <a:r>
              <a:rPr lang="en-US" sz="1800" b="0" i="0" u="none" strike="noStrike" dirty="0">
                <a:solidFill>
                  <a:srgbClr val="000000"/>
                </a:solidFill>
                <a:effectLst/>
                <a:latin typeface="Arial" panose="020B0604020202020204" pitchFamily="34" charset="0"/>
              </a:rPr>
              <a:t> to keep the essential functions for local storage management in the server. When decoupling the storage state for coordination between SDN and SDF, we consider two factors. First, whether integrating the storage function into</a:t>
            </a:r>
            <a:r>
              <a:rPr lang="en-US" sz="2800" b="0" i="0" u="none" strike="noStrike" dirty="0">
                <a:solidFill>
                  <a:schemeClr val="tx1"/>
                </a:solidFill>
                <a:effectLst/>
                <a:latin typeface="+mn-lt"/>
              </a:rPr>
              <a:t> </a:t>
            </a:r>
            <a:r>
              <a:rPr lang="en-US" sz="1800" b="0" i="0" u="none" strike="noStrike" dirty="0">
                <a:solidFill>
                  <a:srgbClr val="000000"/>
                </a:solidFill>
                <a:effectLst/>
                <a:latin typeface="Arial" panose="020B0604020202020204" pitchFamily="34" charset="0"/>
              </a:rPr>
              <a:t>SDN will benefit from coordination or not. Functions such as bad block management, ECC, and address translation do not benefit, so they remain exclusively in the SDF. For the I/O scheduling, GC, and wear-leveling, we determine if coordination requires using switch memory. We identify that only coordinating GC requires switch memory as I/O scheduling can use the packet and wear-leveling happens infrequently. Therefore, we store two tables in the switch to support coordinating GC. The replica table, which maps the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to its current GC status and replica and the destination table that maps the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to its home server. These tables consume at most 1.3 MB of the 10s of MBs of on-chip switch memory.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one should flow more </a:t>
            </a:r>
          </a:p>
          <a:p>
            <a:pPr rtl="0">
              <a:spcBef>
                <a:spcPts val="0"/>
              </a:spcBef>
              <a:spcAft>
                <a:spcPts val="0"/>
              </a:spcAft>
            </a:pPr>
            <a:r>
              <a:rPr lang="en-US" sz="1800" b="0" i="0" u="none" strike="noStrike" dirty="0">
                <a:solidFill>
                  <a:srgbClr val="000000"/>
                </a:solidFill>
                <a:effectLst/>
                <a:latin typeface="Arial" panose="020B0604020202020204" pitchFamily="34" charset="0"/>
              </a:rPr>
              <a:t>We have </a:t>
            </a:r>
            <a:r>
              <a:rPr lang="en-US" sz="1800" b="0" i="0" u="none" strike="noStrike" dirty="0" err="1">
                <a:solidFill>
                  <a:srgbClr val="000000"/>
                </a:solidFill>
                <a:effectLst/>
                <a:latin typeface="Arial" panose="020B0604020202020204" pitchFamily="34" charset="0"/>
              </a:rPr>
              <a:t>sdf</a:t>
            </a:r>
            <a:r>
              <a:rPr lang="en-US" sz="1800" b="0" i="0" u="none" strike="noStrike" dirty="0">
                <a:solidFill>
                  <a:srgbClr val="000000"/>
                </a:solidFill>
                <a:effectLst/>
                <a:latin typeface="Arial" panose="020B0604020202020204" pitchFamily="34" charset="0"/>
              </a:rPr>
              <a:t> -&gt; which has all of these storage function -&gt; </a:t>
            </a:r>
            <a:r>
              <a:rPr lang="en-US" sz="1800" b="0" i="0" u="none" strike="noStrike" dirty="0" err="1">
                <a:solidFill>
                  <a:srgbClr val="000000"/>
                </a:solidFill>
                <a:effectLst/>
                <a:latin typeface="Arial" panose="020B0604020202020204" pitchFamily="34" charset="0"/>
              </a:rPr>
              <a:t>ecc</a:t>
            </a:r>
            <a:r>
              <a:rPr lang="en-US" sz="1800" b="0" i="0" u="none" strike="noStrike" dirty="0">
                <a:solidFill>
                  <a:srgbClr val="000000"/>
                </a:solidFill>
                <a:effectLst/>
                <a:latin typeface="Arial" panose="020B0604020202020204" pitchFamily="34" charset="0"/>
              </a:rPr>
              <a:t> in device -&gt;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encapsulates -&gt; for the remaining that benefit from </a:t>
            </a:r>
            <a:r>
              <a:rPr lang="en-US" sz="1800" b="0" i="0" u="none" strike="noStrike" dirty="0" err="1">
                <a:solidFill>
                  <a:srgbClr val="000000"/>
                </a:solidFill>
                <a:effectLst/>
                <a:latin typeface="Arial" panose="020B0604020202020204" pitchFamily="34" charset="0"/>
              </a:rPr>
              <a:t>coord</a:t>
            </a:r>
            <a:r>
              <a:rPr lang="en-US" sz="1800" b="0" i="0" u="none" strike="noStrike" dirty="0">
                <a:solidFill>
                  <a:srgbClr val="000000"/>
                </a:solidFill>
                <a:effectLst/>
                <a:latin typeface="Arial" panose="020B0604020202020204" pitchFamily="34" charset="0"/>
              </a:rPr>
              <a:t>, we check if should be retained in switch, </a:t>
            </a:r>
            <a:r>
              <a:rPr lang="en-US" sz="1800" b="0" i="0" u="none" strike="noStrike" dirty="0" err="1">
                <a:solidFill>
                  <a:srgbClr val="000000"/>
                </a:solidFill>
                <a:effectLst/>
                <a:latin typeface="Arial" panose="020B0604020202020204" pitchFamily="34" charset="0"/>
              </a:rPr>
              <a:t>etc</a:t>
            </a:r>
            <a:r>
              <a:rPr lang="en-US" sz="1800" b="0" i="0" u="none" strike="noStrike" dirty="0">
                <a:solidFill>
                  <a:srgbClr val="000000"/>
                </a:solidFill>
                <a:effectLst/>
                <a:latin typeface="Arial" panose="020B0604020202020204" pitchFamily="34" charset="0"/>
              </a:rPr>
              <a:t>… Think this through very carefully.</a:t>
            </a:r>
            <a:endParaRPr lang="en-US" sz="2800" dirty="0">
              <a:effectLst/>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31</a:t>
            </a:fld>
            <a:endParaRPr lang="en-US"/>
          </a:p>
        </p:txBody>
      </p:sp>
    </p:spTree>
    <p:extLst>
      <p:ext uri="{BB962C8B-B14F-4D97-AF65-F5344CB8AC3E}">
        <p14:creationId xmlns:p14="http://schemas.microsoft.com/office/powerpoint/2010/main" val="1444623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First, we see that both SDN and SDF have I/O scheduling policies. Unfortunately, the scheduling decisions for packets in the network could conflict with the scheduling decisions for those requests in the storage stack. For one, these conflicting scheduling decisions can lead to unpredictable end-to-end performance. Additionally, separately optimizing the SDN and SDF for end-to-end performance results in redundant effort and additional complexity. We also see that certain storage functions could benefit from a global view of the entire rack. For example, wear-leveling, which helps extend SSD lifetime, is currently performed within individual SSDs, but could be extended to the entire rack. Additionally, garbage collection could be coordinated across data replicas in a rack to avoid its performance interference. Without coordination, we miss out on significant opportunities for optimization and leads us to the conclusion that SDN and SDF should coordinate. </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**zoom out for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gc</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wl</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**split</a:t>
            </a: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 also preempt </a:t>
            </a:r>
            <a:r>
              <a:rPr lang="en-US"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sw</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that slide</a:t>
            </a:r>
          </a:p>
        </p:txBody>
      </p:sp>
      <p:sp>
        <p:nvSpPr>
          <p:cNvPr id="4" name="Slide Number Placeholder 3"/>
          <p:cNvSpPr>
            <a:spLocks noGrp="1"/>
          </p:cNvSpPr>
          <p:nvPr>
            <p:ph type="sldNum" sz="quarter" idx="5"/>
          </p:nvPr>
        </p:nvSpPr>
        <p:spPr/>
        <p:txBody>
          <a:bodyPr/>
          <a:lstStyle/>
          <a:p>
            <a:fld id="{52A38C27-ADF8-B849-ADE7-364FFC2EC780}" type="slidenum">
              <a:rPr lang="en-US" smtClean="0"/>
              <a:t>32</a:t>
            </a:fld>
            <a:endParaRPr lang="en-US"/>
          </a:p>
        </p:txBody>
      </p:sp>
    </p:spTree>
    <p:extLst>
      <p:ext uri="{BB962C8B-B14F-4D97-AF65-F5344CB8AC3E}">
        <p14:creationId xmlns:p14="http://schemas.microsoft.com/office/powerpoint/2010/main" val="1947878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Times New Roman" panose="02020603050405020304" pitchFamily="18" charset="0"/>
              </a:rPr>
              <a:t>TODO: Need some form of lingering text after the animation disappears -&gt; probably want to split this across slides.</a:t>
            </a:r>
          </a:p>
          <a:p>
            <a:endParaRPr lang="en-US" sz="1800" dirty="0">
              <a:solidFill>
                <a:srgbClr val="000000"/>
              </a:solidFill>
              <a:effectLst/>
              <a:latin typeface="Arial" panose="020B0604020202020204" pitchFamily="34" charset="0"/>
              <a:ea typeface="Times New Roman" panose="02020603050405020304" pitchFamily="18" charset="0"/>
            </a:endParaRPr>
          </a:p>
          <a:p>
            <a:r>
              <a:rPr lang="en-US" sz="1800" dirty="0">
                <a:solidFill>
                  <a:srgbClr val="000000"/>
                </a:solidFill>
                <a:effectLst/>
                <a:latin typeface="Arial" panose="020B0604020202020204" pitchFamily="34" charset="0"/>
                <a:ea typeface="Times New Roman" panose="02020603050405020304" pitchFamily="18" charset="0"/>
              </a:rPr>
              <a:t>Now that we have empowered the local storage to consider the network state in scheduling, we want to allow the network to consider the storage state. Here we leverage the fact that rack-scale storage deploys at least two replicas so one rack another replica to a different rack by default. In this way, we can leverage the data replicas to redirect requests that would see significant delay due to ongoing GC. For incoming read requests, we first check the GC status bit in the table. If the bit is set, we check the replica to ensure it is not performing GC and redirect the request. However, as writes are issued to all replicas, it is possible for both </a:t>
            </a:r>
            <a:r>
              <a:rPr lang="en-US" sz="1800" dirty="0" err="1">
                <a:solidFill>
                  <a:srgbClr val="000000"/>
                </a:solidFill>
                <a:effectLst/>
                <a:latin typeface="Arial" panose="020B0604020202020204" pitchFamily="34" charset="0"/>
                <a:ea typeface="Times New Roman" panose="02020603050405020304" pitchFamily="18" charset="0"/>
              </a:rPr>
              <a:t>vSSDs</a:t>
            </a:r>
            <a:r>
              <a:rPr lang="en-US" sz="1800" dirty="0">
                <a:solidFill>
                  <a:srgbClr val="000000"/>
                </a:solidFill>
                <a:effectLst/>
                <a:latin typeface="Arial" panose="020B0604020202020204" pitchFamily="34" charset="0"/>
                <a:ea typeface="Times New Roman" panose="02020603050405020304" pitchFamily="18" charset="0"/>
              </a:rPr>
              <a:t> to be performing GC and redirection would not reduce tail latency. Therefore, we enable delaying GC in the switch. </a:t>
            </a:r>
            <a:r>
              <a:rPr lang="en-US" sz="1800" dirty="0" err="1">
                <a:solidFill>
                  <a:srgbClr val="000000"/>
                </a:solidFill>
                <a:effectLst/>
                <a:latin typeface="Arial" panose="020B0604020202020204" pitchFamily="34" charset="0"/>
                <a:ea typeface="Times New Roman" panose="02020603050405020304" pitchFamily="18" charset="0"/>
              </a:rPr>
              <a:t>vSSDs</a:t>
            </a:r>
            <a:r>
              <a:rPr lang="en-US" sz="1800" dirty="0">
                <a:solidFill>
                  <a:srgbClr val="000000"/>
                </a:solidFill>
                <a:effectLst/>
                <a:latin typeface="Arial" panose="020B0604020202020204" pitchFamily="34" charset="0"/>
                <a:ea typeface="Times New Roman" panose="02020603050405020304" pitchFamily="18" charset="0"/>
              </a:rPr>
              <a:t> will request to perform GC earlier than usual, giving the switch an opportunity to delay one replica while the other finishes its GC. Later, if the replica is not performing GC, the request is granted. In this fashion we can minimize the overlap in GC and maximize the chance that one data replica is available to serve requests. Finally, we also enable background GC by opportunistically leverage idle cycles with a simple prediction mechanism using the exponential weighted average of prior idle time. With high accuracy, we predict how long we can perform GC and notify the switch directly so it can redirect requests. </a:t>
            </a:r>
            <a:r>
              <a:rPr lang="en-US" dirty="0">
                <a:effectLst/>
              </a:rPr>
              <a:t> </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33</a:t>
            </a:fld>
            <a:endParaRPr lang="en-US"/>
          </a:p>
        </p:txBody>
      </p:sp>
    </p:spTree>
    <p:extLst>
      <p:ext uri="{BB962C8B-B14F-4D97-AF65-F5344CB8AC3E}">
        <p14:creationId xmlns:p14="http://schemas.microsoft.com/office/powerpoint/2010/main" val="1509476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TODO change dramatically to the column and guide through the questions-&gt;which benefit-&gt;do they consume minimal resources?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order to decouple the storage management between the SDN and SDF, we first need to share the storage state. Due to the hardware constraints, we want to keep as much of the storage management in the local servers as possible and reduce the burden on SDN. Accordingly, we consider two factors. First, whether integrating an SDF function into</a:t>
            </a:r>
            <a:r>
              <a:rPr lang="en-US" sz="2800" b="0" i="0" u="none" strike="noStrike" dirty="0">
                <a:solidFill>
                  <a:schemeClr val="tx1"/>
                </a:solidFill>
                <a:effectLst/>
                <a:latin typeface="+mn-lt"/>
              </a:rPr>
              <a:t> </a:t>
            </a:r>
            <a:r>
              <a:rPr lang="en-US" sz="1800" b="0" i="0" u="none" strike="noStrike" dirty="0">
                <a:solidFill>
                  <a:srgbClr val="000000"/>
                </a:solidFill>
                <a:effectLst/>
                <a:latin typeface="Arial" panose="020B0604020202020204" pitchFamily="34" charset="0"/>
              </a:rPr>
              <a:t>SDN will benefit from the coordination or not. Second, if yes, the integration should consume minimum precious hardware resources in the switch. Accordingly, we use the “virtual SSD” or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abstraction, that we proposed in our prior works </a:t>
            </a:r>
            <a:r>
              <a:rPr lang="en-US" sz="1800" b="0" i="0" u="none" strike="noStrike" dirty="0" err="1">
                <a:solidFill>
                  <a:srgbClr val="000000"/>
                </a:solidFill>
                <a:effectLst/>
                <a:latin typeface="Arial" panose="020B0604020202020204" pitchFamily="34" charset="0"/>
              </a:rPr>
              <a:t>FlashBlox</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BlockFlex</a:t>
            </a:r>
            <a:r>
              <a:rPr lang="en-US" sz="1800" b="0" i="0" u="none" strike="noStrike" dirty="0">
                <a:solidFill>
                  <a:srgbClr val="000000"/>
                </a:solidFill>
                <a:effectLst/>
                <a:latin typeface="Arial" panose="020B0604020202020204" pitchFamily="34" charset="0"/>
              </a:rPr>
              <a:t>. A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groups together a collection of underlying flash channels exposed in SDF and virtualizes them. This enables us to easily keep the storage functions with better performance when in the local storage such as bad block management, ECC, and address translation in the SDF. </a:t>
            </a:r>
            <a:r>
              <a:rPr lang="en-US" sz="1800" b="0" i="0" u="none" strike="noStrike" dirty="0" err="1">
                <a:solidFill>
                  <a:srgbClr val="000000"/>
                </a:solidFill>
                <a:effectLst/>
                <a:latin typeface="Arial" panose="020B0604020202020204" pitchFamily="34" charset="0"/>
              </a:rPr>
              <a:t>vSSDs</a:t>
            </a:r>
            <a:r>
              <a:rPr lang="en-US" sz="1800" b="0" i="0" u="none" strike="noStrike" dirty="0">
                <a:solidFill>
                  <a:srgbClr val="000000"/>
                </a:solidFill>
                <a:effectLst/>
                <a:latin typeface="Arial" panose="020B0604020202020204" pitchFamily="34" charset="0"/>
              </a:rPr>
              <a:t> can help achieve predictable performance as individual flash channels can be allocated to a specific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providing hardware isolation. In the switch, we store two tables to support the storage functions that benefit from coordination. The replica table, which maps the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to its current GC status and replica and the destination table to map the </a:t>
            </a:r>
            <a:r>
              <a:rPr lang="en-US" sz="1800" b="0" i="0" u="none" strike="noStrike" dirty="0" err="1">
                <a:solidFill>
                  <a:srgbClr val="000000"/>
                </a:solidFill>
                <a:effectLst/>
                <a:latin typeface="Arial" panose="020B0604020202020204" pitchFamily="34" charset="0"/>
              </a:rPr>
              <a:t>vSSD</a:t>
            </a:r>
            <a:r>
              <a:rPr lang="en-US" sz="1800" b="0" i="0" u="none" strike="noStrike" dirty="0">
                <a:solidFill>
                  <a:srgbClr val="000000"/>
                </a:solidFill>
                <a:effectLst/>
                <a:latin typeface="Arial" panose="020B0604020202020204" pitchFamily="34" charset="0"/>
              </a:rPr>
              <a:t> to its home server. These allow the SDN to redirect requests and coordinate GC and consume only 1.3 MB of the 10s of MBs of on-chip switch memory. </a:t>
            </a:r>
            <a:endParaRPr lang="en-US" sz="2800" dirty="0">
              <a:effectLst/>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34</a:t>
            </a:fld>
            <a:endParaRPr lang="en-US"/>
          </a:p>
        </p:txBody>
      </p:sp>
    </p:spTree>
    <p:extLst>
      <p:ext uri="{BB962C8B-B14F-4D97-AF65-F5344CB8AC3E}">
        <p14:creationId xmlns:p14="http://schemas.microsoft.com/office/powerpoint/2010/main" val="4022076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TODO split into three slides with </a:t>
            </a:r>
            <a:r>
              <a:rPr lang="en-US" sz="1800" b="0" i="0" u="none" strike="noStrike" dirty="0" err="1">
                <a:solidFill>
                  <a:srgbClr val="000000"/>
                </a:solidFill>
                <a:effectLst/>
                <a:latin typeface="Arial" panose="020B0604020202020204" pitchFamily="34" charset="0"/>
              </a:rPr>
              <a:t>ssd</a:t>
            </a:r>
            <a:r>
              <a:rPr lang="en-US" sz="1800" b="0" i="0" u="none" strike="noStrike" dirty="0">
                <a:solidFill>
                  <a:srgbClr val="000000"/>
                </a:solidFill>
                <a:effectLst/>
                <a:latin typeface="Arial" panose="020B0604020202020204" pitchFamily="34" charset="0"/>
              </a:rPr>
              <a:t> background in the middle.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Due to the benefits of software-defined networking, software-defined storage was also developed. Software-defined storage enables data centers to unlock the potential of storage devices by enabling the software to directly interact with them and control their internal operations. One common example of software defined storage is software defined flash or SDF, which builds on top of solid-state drives (SSDs). In order to understand the details of software-defined flash, let me first introduce SSDs, which due to their high performance and decreasing cost, are being increasingly deployed in modern data centers. Each SSD also has a control plane and data plane. The control plane performs storage functions such as address translation, ECC, bad block management, etc. While the data plane executes the read/write/erase operations. Many of these storage functions are necessary due to the unique properties of the flash medium. Wear leveling, which distributes the erases evenly across the underlying flash blocks, is necessary due to the limited erase count before each flash block wears out and is unusable. Garbage collection periodically erases blocks to ensure free blocks are available for out-of-place updates because flash does not support overwrites. This must be done carefully as erase operations are expensive and can add orders of magnitude delay to storage operations. Software-defined flash opens the black box of the SSDs and allows the system to manage these functions. By exposing these functions to the upper-level system, SDF can achieve improved resource utilization and more predictable storage performance.</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35</a:t>
            </a:fld>
            <a:endParaRPr lang="en-US"/>
          </a:p>
        </p:txBody>
      </p:sp>
    </p:spTree>
    <p:extLst>
      <p:ext uri="{BB962C8B-B14F-4D97-AF65-F5344CB8AC3E}">
        <p14:creationId xmlns:p14="http://schemas.microsoft.com/office/powerpoint/2010/main" val="9513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TODO: better symbol for software defined + need to better describe why they are becoming popular.</a:t>
            </a: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Essential logical flow -&gt; Increasingly becoming software defined-&gt; defined as control plane + data plane which allows redefining management policies for improved resource efficiency-&gt; Because of these benefits, we saw SDN developed and later, SDS-&gt;deployed in Google data centers, Alibaba, etc.</a:t>
            </a:r>
          </a:p>
          <a:p>
            <a:pPr marL="0" marR="0">
              <a:spcBef>
                <a:spcPts val="0"/>
              </a:spcBef>
              <a:spcAft>
                <a:spcPts val="0"/>
              </a:spcAft>
            </a:pPr>
            <a:endParaRPr lang="en-US" sz="18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Modern data center infrastructure is increasingly software-defined where each component has a control plane that defines the policies and a data plane that executes them. By making infrastructure software-defined, we achieve two major benefits. First, we achieve the flexibility to redefine the policies of the control plane to quickly adapt to data center needs. Second, we can define customized policies that optimize resource efficiency.</a:t>
            </a:r>
            <a:r>
              <a:rPr lang="en-US" sz="2800" dirty="0">
                <a:effectLst/>
              </a:rPr>
              <a:t> </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Missing why.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36</a:t>
            </a:fld>
            <a:endParaRPr lang="en-US"/>
          </a:p>
        </p:txBody>
      </p:sp>
    </p:spTree>
    <p:extLst>
      <p:ext uri="{BB962C8B-B14F-4D97-AF65-F5344CB8AC3E}">
        <p14:creationId xmlns:p14="http://schemas.microsoft.com/office/powerpoint/2010/main" val="1858138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In order to provide storage services, data centers manage storage at rack scale.</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37</a:t>
            </a:fld>
            <a:endParaRPr lang="en-US"/>
          </a:p>
        </p:txBody>
      </p:sp>
    </p:spTree>
    <p:extLst>
      <p:ext uri="{BB962C8B-B14F-4D97-AF65-F5344CB8AC3E}">
        <p14:creationId xmlns:p14="http://schemas.microsoft.com/office/powerpoint/2010/main" val="3833647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Data centers adopted software defined networking and software defined storage for the flexibility such as in scheduling and resource management. For networking, this is achieved…</a:t>
            </a: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Make new slide with new title: “SDN/SDF are managed separately”… makes sense on face.</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38</a:t>
            </a:fld>
            <a:endParaRPr lang="en-US"/>
          </a:p>
        </p:txBody>
      </p:sp>
    </p:spTree>
    <p:extLst>
      <p:ext uri="{BB962C8B-B14F-4D97-AF65-F5344CB8AC3E}">
        <p14:creationId xmlns:p14="http://schemas.microsoft.com/office/powerpoint/2010/main" val="3784205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Due to the success of software defined networking, software defined storage was also developed.</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39</a:t>
            </a:fld>
            <a:endParaRPr lang="en-US"/>
          </a:p>
        </p:txBody>
      </p:sp>
    </p:spTree>
    <p:extLst>
      <p:ext uri="{BB962C8B-B14F-4D97-AF65-F5344CB8AC3E}">
        <p14:creationId xmlns:p14="http://schemas.microsoft.com/office/powerpoint/2010/main" val="12089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4</a:t>
            </a:fld>
            <a:endParaRPr lang="en-US"/>
          </a:p>
        </p:txBody>
      </p:sp>
    </p:spTree>
    <p:extLst>
      <p:ext uri="{BB962C8B-B14F-4D97-AF65-F5344CB8AC3E}">
        <p14:creationId xmlns:p14="http://schemas.microsoft.com/office/powerpoint/2010/main" val="378347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Unfortunately, modern data centers manage SDN and SDF separately, which leads to suboptimal end-to-end storage performance.</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40</a:t>
            </a:fld>
            <a:endParaRPr lang="en-US"/>
          </a:p>
        </p:txBody>
      </p:sp>
    </p:spTree>
    <p:extLst>
      <p:ext uri="{BB962C8B-B14F-4D97-AF65-F5344CB8AC3E}">
        <p14:creationId xmlns:p14="http://schemas.microsoft.com/office/powerpoint/2010/main" val="3136325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Unfortunately, modern data centers manage SDN and SDF separately, which leads to suboptimal end-to-end storage performance.</a:t>
            </a: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Change the icons to icons that represent the bad things that will happen without coordination: </a:t>
            </a:r>
          </a:p>
          <a:p>
            <a:pPr marL="342900" indent="-342900">
              <a:buAutoNum type="arabicParenBoth"/>
            </a:pPr>
            <a:r>
              <a:rPr lang="en-US" sz="1800" b="0" i="0" u="none" strike="noStrike" dirty="0">
                <a:solidFill>
                  <a:srgbClr val="000000"/>
                </a:solidFill>
                <a:effectLst/>
                <a:latin typeface="Arial" panose="020B0604020202020204" pitchFamily="34" charset="0"/>
              </a:rPr>
              <a:t>unpredictability.</a:t>
            </a:r>
          </a:p>
          <a:p>
            <a:pPr marL="228600" indent="-228600">
              <a:buAutoNum type="arabicParenBoth"/>
            </a:pPr>
            <a:r>
              <a:rPr lang="en-US" sz="1800" b="0" i="0" u="none" strike="noStrike" dirty="0">
                <a:solidFill>
                  <a:srgbClr val="000000"/>
                </a:solidFill>
                <a:effectLst/>
                <a:latin typeface="Arial" panose="020B0604020202020204" pitchFamily="34" charset="0"/>
              </a:rPr>
              <a:t> Redundant effort -&gt; complications</a:t>
            </a:r>
          </a:p>
          <a:p>
            <a:pPr marL="228600" indent="-228600">
              <a:buAutoNum type="arabicParenBoth"/>
            </a:pPr>
            <a:r>
              <a:rPr lang="en-US" dirty="0"/>
              <a:t> Missed optimization opportunity.</a:t>
            </a:r>
          </a:p>
        </p:txBody>
      </p:sp>
      <p:sp>
        <p:nvSpPr>
          <p:cNvPr id="4" name="Slide Number Placeholder 3"/>
          <p:cNvSpPr>
            <a:spLocks noGrp="1"/>
          </p:cNvSpPr>
          <p:nvPr>
            <p:ph type="sldNum" sz="quarter" idx="5"/>
          </p:nvPr>
        </p:nvSpPr>
        <p:spPr/>
        <p:txBody>
          <a:bodyPr/>
          <a:lstStyle/>
          <a:p>
            <a:fld id="{52A38C27-ADF8-B849-ADE7-364FFC2EC780}" type="slidenum">
              <a:rPr lang="en-US" smtClean="0"/>
              <a:t>41</a:t>
            </a:fld>
            <a:endParaRPr lang="en-US"/>
          </a:p>
        </p:txBody>
      </p:sp>
    </p:spTree>
    <p:extLst>
      <p:ext uri="{BB962C8B-B14F-4D97-AF65-F5344CB8AC3E}">
        <p14:creationId xmlns:p14="http://schemas.microsoft.com/office/powerpoint/2010/main" val="3660692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from the previous slide and include the high level description of </a:t>
            </a:r>
          </a:p>
        </p:txBody>
      </p:sp>
      <p:sp>
        <p:nvSpPr>
          <p:cNvPr id="4" name="Slide Number Placeholder 3"/>
          <p:cNvSpPr>
            <a:spLocks noGrp="1"/>
          </p:cNvSpPr>
          <p:nvPr>
            <p:ph type="sldNum" sz="quarter" idx="5"/>
          </p:nvPr>
        </p:nvSpPr>
        <p:spPr/>
        <p:txBody>
          <a:bodyPr/>
          <a:lstStyle/>
          <a:p>
            <a:fld id="{52A38C27-ADF8-B849-ADE7-364FFC2EC780}" type="slidenum">
              <a:rPr lang="en-US" smtClean="0"/>
              <a:t>42</a:t>
            </a:fld>
            <a:endParaRPr lang="en-US"/>
          </a:p>
        </p:txBody>
      </p:sp>
    </p:spTree>
    <p:extLst>
      <p:ext uri="{BB962C8B-B14F-4D97-AF65-F5344CB8AC3E}">
        <p14:creationId xmlns:p14="http://schemas.microsoft.com/office/powerpoint/2010/main" val="1058835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discuss the potential of coordinated scheduling, how we define the time, and how track/predict the time</a:t>
            </a:r>
          </a:p>
          <a:p>
            <a:r>
              <a:rPr lang="en-US" dirty="0"/>
              <a:t>Net time comes from INT, storage time comes from queuing delay, predict time comes from expected return time which we predict.</a:t>
            </a:r>
          </a:p>
        </p:txBody>
      </p:sp>
      <p:sp>
        <p:nvSpPr>
          <p:cNvPr id="4" name="Slide Number Placeholder 3"/>
          <p:cNvSpPr>
            <a:spLocks noGrp="1"/>
          </p:cNvSpPr>
          <p:nvPr>
            <p:ph type="sldNum" sz="quarter" idx="5"/>
          </p:nvPr>
        </p:nvSpPr>
        <p:spPr/>
        <p:txBody>
          <a:bodyPr/>
          <a:lstStyle/>
          <a:p>
            <a:fld id="{52A38C27-ADF8-B849-ADE7-364FFC2EC780}" type="slidenum">
              <a:rPr lang="en-US" smtClean="0"/>
              <a:t>43</a:t>
            </a:fld>
            <a:endParaRPr lang="en-US"/>
          </a:p>
        </p:txBody>
      </p:sp>
    </p:spTree>
    <p:extLst>
      <p:ext uri="{BB962C8B-B14F-4D97-AF65-F5344CB8AC3E}">
        <p14:creationId xmlns:p14="http://schemas.microsoft.com/office/powerpoint/2010/main" val="64784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44</a:t>
            </a:fld>
            <a:endParaRPr lang="en-US"/>
          </a:p>
        </p:txBody>
      </p:sp>
    </p:spTree>
    <p:extLst>
      <p:ext uri="{BB962C8B-B14F-4D97-AF65-F5344CB8AC3E}">
        <p14:creationId xmlns:p14="http://schemas.microsoft.com/office/powerpoint/2010/main" val="2975575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45</a:t>
            </a:fld>
            <a:endParaRPr lang="en-US"/>
          </a:p>
        </p:txBody>
      </p:sp>
    </p:spTree>
    <p:extLst>
      <p:ext uri="{BB962C8B-B14F-4D97-AF65-F5344CB8AC3E}">
        <p14:creationId xmlns:p14="http://schemas.microsoft.com/office/powerpoint/2010/main" val="2216804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Data center storage is a core service that underpins many critical data center workloads such as database workloads, AI, and other cloud services, storing thousands of exabytes in total.</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46</a:t>
            </a:fld>
            <a:endParaRPr lang="en-US"/>
          </a:p>
        </p:txBody>
      </p:sp>
    </p:spTree>
    <p:extLst>
      <p:ext uri="{BB962C8B-B14F-4D97-AF65-F5344CB8AC3E}">
        <p14:creationId xmlns:p14="http://schemas.microsoft.com/office/powerpoint/2010/main" val="3762832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Data centers adopted software defined networking and software defined storage for the flexibility such as in scheduling and resource management. </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47</a:t>
            </a:fld>
            <a:endParaRPr lang="en-US"/>
          </a:p>
        </p:txBody>
      </p:sp>
    </p:spTree>
    <p:extLst>
      <p:ext uri="{BB962C8B-B14F-4D97-AF65-F5344CB8AC3E}">
        <p14:creationId xmlns:p14="http://schemas.microsoft.com/office/powerpoint/2010/main" val="3072994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needs to be redrawn****</a:t>
            </a:r>
          </a:p>
        </p:txBody>
      </p:sp>
      <p:sp>
        <p:nvSpPr>
          <p:cNvPr id="4" name="Slide Number Placeholder 3"/>
          <p:cNvSpPr>
            <a:spLocks noGrp="1"/>
          </p:cNvSpPr>
          <p:nvPr>
            <p:ph type="sldNum" sz="quarter" idx="5"/>
          </p:nvPr>
        </p:nvSpPr>
        <p:spPr/>
        <p:txBody>
          <a:bodyPr/>
          <a:lstStyle/>
          <a:p>
            <a:fld id="{52A38C27-ADF8-B849-ADE7-364FFC2EC780}" type="slidenum">
              <a:rPr lang="en-US" smtClean="0"/>
              <a:t>48</a:t>
            </a:fld>
            <a:endParaRPr lang="en-US"/>
          </a:p>
        </p:txBody>
      </p:sp>
    </p:spTree>
    <p:extLst>
      <p:ext uri="{BB962C8B-B14F-4D97-AF65-F5344CB8AC3E}">
        <p14:creationId xmlns:p14="http://schemas.microsoft.com/office/powerpoint/2010/main" val="2817860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49</a:t>
            </a:fld>
            <a:endParaRPr lang="en-US"/>
          </a:p>
        </p:txBody>
      </p:sp>
    </p:spTree>
    <p:extLst>
      <p:ext uri="{BB962C8B-B14F-4D97-AF65-F5344CB8AC3E}">
        <p14:creationId xmlns:p14="http://schemas.microsoft.com/office/powerpoint/2010/main" val="420521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5</a:t>
            </a:fld>
            <a:endParaRPr lang="en-US"/>
          </a:p>
        </p:txBody>
      </p:sp>
    </p:spTree>
    <p:extLst>
      <p:ext uri="{BB962C8B-B14F-4D97-AF65-F5344CB8AC3E}">
        <p14:creationId xmlns:p14="http://schemas.microsoft.com/office/powerpoint/2010/main" val="447832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diagonal has the best performance.</a:t>
            </a:r>
          </a:p>
        </p:txBody>
      </p:sp>
      <p:sp>
        <p:nvSpPr>
          <p:cNvPr id="4" name="Slide Number Placeholder 3"/>
          <p:cNvSpPr>
            <a:spLocks noGrp="1"/>
          </p:cNvSpPr>
          <p:nvPr>
            <p:ph type="sldNum" sz="quarter" idx="5"/>
          </p:nvPr>
        </p:nvSpPr>
        <p:spPr/>
        <p:txBody>
          <a:bodyPr/>
          <a:lstStyle/>
          <a:p>
            <a:fld id="{52A38C27-ADF8-B849-ADE7-364FFC2EC780}" type="slidenum">
              <a:rPr lang="en-US" smtClean="0"/>
              <a:t>50</a:t>
            </a:fld>
            <a:endParaRPr lang="en-US"/>
          </a:p>
        </p:txBody>
      </p:sp>
    </p:spTree>
    <p:extLst>
      <p:ext uri="{BB962C8B-B14F-4D97-AF65-F5344CB8AC3E}">
        <p14:creationId xmlns:p14="http://schemas.microsoft.com/office/powerpoint/2010/main" val="1630392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8 week default gives roughly 1.2x imbalance.</a:t>
            </a:r>
          </a:p>
        </p:txBody>
      </p:sp>
      <p:sp>
        <p:nvSpPr>
          <p:cNvPr id="4" name="Slide Number Placeholder 3"/>
          <p:cNvSpPr>
            <a:spLocks noGrp="1"/>
          </p:cNvSpPr>
          <p:nvPr>
            <p:ph type="sldNum" sz="quarter" idx="5"/>
          </p:nvPr>
        </p:nvSpPr>
        <p:spPr/>
        <p:txBody>
          <a:bodyPr/>
          <a:lstStyle/>
          <a:p>
            <a:fld id="{52A38C27-ADF8-B849-ADE7-364FFC2EC780}" type="slidenum">
              <a:rPr lang="en-US" smtClean="0"/>
              <a:t>51</a:t>
            </a:fld>
            <a:endParaRPr lang="en-US"/>
          </a:p>
        </p:txBody>
      </p:sp>
    </p:spTree>
    <p:extLst>
      <p:ext uri="{BB962C8B-B14F-4D97-AF65-F5344CB8AC3E}">
        <p14:creationId xmlns:p14="http://schemas.microsoft.com/office/powerpoint/2010/main" val="1191785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**TODO switch this to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We breakdown the performance of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and compare against (1) VDC which provides software based token-bucket rate limiting per I/O Flow enforced for both network and storage at the end-hosts. Next, we compare with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with only I/O scheduling enabled. Finally, we show the performance of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 We see that coordinated I/O scheduling can outperform and achieves 1.4x speedup on average. However, with higher write rates, we have more intensive GC and therefore coordinated GC is necessary, resulting in nearly 5x speedup. </a:t>
            </a:r>
            <a:r>
              <a:rPr lang="en-US" sz="2800" dirty="0">
                <a:effectLst/>
              </a:rPr>
              <a:t> </a:t>
            </a: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52</a:t>
            </a:fld>
            <a:endParaRPr lang="en-US"/>
          </a:p>
        </p:txBody>
      </p:sp>
    </p:spTree>
    <p:extLst>
      <p:ext uri="{BB962C8B-B14F-4D97-AF65-F5344CB8AC3E}">
        <p14:creationId xmlns:p14="http://schemas.microsoft.com/office/powerpoint/2010/main" val="2931337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**TODO switch this to </a:t>
            </a:r>
            <a:r>
              <a:rPr lang="en-US" sz="1800" dirty="0" err="1">
                <a:solidFill>
                  <a:srgbClr val="000000"/>
                </a:solidFill>
                <a:effectLst/>
                <a:latin typeface="Arial" panose="020B0604020202020204" pitchFamily="34" charset="0"/>
                <a:ea typeface="Times New Roman" panose="02020603050405020304" pitchFamily="18" charset="0"/>
              </a:rPr>
              <a:t>RackBlox</a:t>
            </a:r>
            <a:r>
              <a:rPr lang="en-US" sz="1800" dirty="0">
                <a:solidFill>
                  <a:srgbClr val="000000"/>
                </a:solidFill>
                <a:effectLst/>
                <a:latin typeface="Arial" panose="020B0604020202020204" pitchFamily="34" charset="0"/>
                <a:ea typeface="Times New Roman" panose="02020603050405020304" pitchFamily="18" charset="0"/>
              </a:rPr>
              <a:t>.</a:t>
            </a:r>
          </a:p>
          <a:p>
            <a:endParaRPr lang="en-US" sz="1800" dirty="0">
              <a:solidFill>
                <a:srgbClr val="000000"/>
              </a:solidFill>
              <a:effectLst/>
              <a:latin typeface="Arial" panose="020B0604020202020204" pitchFamily="34" charset="0"/>
              <a:ea typeface="Times New Roman" panose="02020603050405020304" pitchFamily="18" charset="0"/>
            </a:endParaRPr>
          </a:p>
          <a:p>
            <a:r>
              <a:rPr lang="en-US" sz="1800" dirty="0">
                <a:solidFill>
                  <a:srgbClr val="000000"/>
                </a:solidFill>
                <a:effectLst/>
                <a:latin typeface="Arial" panose="020B0604020202020204" pitchFamily="34" charset="0"/>
                <a:ea typeface="Times New Roman" panose="02020603050405020304" pitchFamily="18" charset="0"/>
              </a:rPr>
              <a:t>To demonstrate the flexibility, we isolate the benefits of coordinated I/O scheduling when integrating it into different schedulers that Linux offers today, base FIFO (or no-op), deadline, and </a:t>
            </a:r>
            <a:r>
              <a:rPr lang="en-US" sz="1800" dirty="0" err="1">
                <a:solidFill>
                  <a:srgbClr val="000000"/>
                </a:solidFill>
                <a:effectLst/>
                <a:latin typeface="Arial" panose="020B0604020202020204" pitchFamily="34" charset="0"/>
                <a:ea typeface="Times New Roman" panose="02020603050405020304" pitchFamily="18" charset="0"/>
              </a:rPr>
              <a:t>Kyber</a:t>
            </a:r>
            <a:r>
              <a:rPr lang="en-US" sz="1800" dirty="0">
                <a:solidFill>
                  <a:srgbClr val="000000"/>
                </a:solidFill>
                <a:effectLst/>
                <a:latin typeface="Arial" panose="020B0604020202020204" pitchFamily="34" charset="0"/>
                <a:ea typeface="Times New Roman" panose="02020603050405020304" pitchFamily="18" charset="0"/>
              </a:rPr>
              <a:t>, which have different methods of targeting low latency storage requests. We see that coordination improves each one scheduler significantly achieving 1.4x improvements on average across different read/write ratios.</a:t>
            </a:r>
            <a:r>
              <a:rPr lang="en-US" dirty="0">
                <a:effectLst/>
              </a:rPr>
              <a:t> </a:t>
            </a:r>
            <a:endParaRPr lang="en-US" altLang="zh-CN" dirty="0"/>
          </a:p>
        </p:txBody>
      </p:sp>
      <p:sp>
        <p:nvSpPr>
          <p:cNvPr id="4" name="Slide Number Placeholder 3"/>
          <p:cNvSpPr>
            <a:spLocks noGrp="1"/>
          </p:cNvSpPr>
          <p:nvPr>
            <p:ph type="sldNum" sz="quarter" idx="5"/>
          </p:nvPr>
        </p:nvSpPr>
        <p:spPr/>
        <p:txBody>
          <a:bodyPr/>
          <a:lstStyle/>
          <a:p>
            <a:fld id="{52A38C27-ADF8-B849-ADE7-364FFC2EC780}" type="slidenum">
              <a:rPr lang="en-US" smtClean="0"/>
              <a:t>53</a:t>
            </a:fld>
            <a:endParaRPr lang="en-US"/>
          </a:p>
        </p:txBody>
      </p:sp>
    </p:spTree>
    <p:extLst>
      <p:ext uri="{BB962C8B-B14F-4D97-AF65-F5344CB8AC3E}">
        <p14:creationId xmlns:p14="http://schemas.microsoft.com/office/powerpoint/2010/main" val="3156004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54</a:t>
            </a:fld>
            <a:endParaRPr lang="en-US"/>
          </a:p>
        </p:txBody>
      </p:sp>
    </p:spTree>
    <p:extLst>
      <p:ext uri="{BB962C8B-B14F-4D97-AF65-F5344CB8AC3E}">
        <p14:creationId xmlns:p14="http://schemas.microsoft.com/office/powerpoint/2010/main" val="192021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2A38C27-ADF8-B849-ADE7-364FFC2EC780}" type="slidenum">
              <a:rPr lang="en-US" smtClean="0"/>
              <a:t>6</a:t>
            </a:fld>
            <a:endParaRPr lang="en-US"/>
          </a:p>
        </p:txBody>
      </p:sp>
    </p:spTree>
    <p:extLst>
      <p:ext uri="{BB962C8B-B14F-4D97-AF65-F5344CB8AC3E}">
        <p14:creationId xmlns:p14="http://schemas.microsoft.com/office/powerpoint/2010/main" val="252895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7</a:t>
            </a:fld>
            <a:endParaRPr lang="en-US"/>
          </a:p>
        </p:txBody>
      </p:sp>
    </p:spTree>
    <p:extLst>
      <p:ext uri="{BB962C8B-B14F-4D97-AF65-F5344CB8AC3E}">
        <p14:creationId xmlns:p14="http://schemas.microsoft.com/office/powerpoint/2010/main" val="47172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8</a:t>
            </a:fld>
            <a:endParaRPr lang="en-US"/>
          </a:p>
        </p:txBody>
      </p:sp>
    </p:spTree>
    <p:extLst>
      <p:ext uri="{BB962C8B-B14F-4D97-AF65-F5344CB8AC3E}">
        <p14:creationId xmlns:p14="http://schemas.microsoft.com/office/powerpoint/2010/main" val="46986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2A38C27-ADF8-B849-ADE7-364FFC2EC780}" type="slidenum">
              <a:rPr lang="en-US" smtClean="0"/>
              <a:t>9</a:t>
            </a:fld>
            <a:endParaRPr lang="en-US"/>
          </a:p>
        </p:txBody>
      </p:sp>
    </p:spTree>
    <p:extLst>
      <p:ext uri="{BB962C8B-B14F-4D97-AF65-F5344CB8AC3E}">
        <p14:creationId xmlns:p14="http://schemas.microsoft.com/office/powerpoint/2010/main" val="16010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807-8291-A4C1-BA65-B7255A398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8C1F02-0C0E-A79D-869B-CD6B9B6F5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BF39E3-4639-6104-FED3-043A9655A49F}"/>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5" name="Footer Placeholder 4">
            <a:extLst>
              <a:ext uri="{FF2B5EF4-FFF2-40B4-BE49-F238E27FC236}">
                <a16:creationId xmlns:a16="http://schemas.microsoft.com/office/drawing/2014/main" id="{D10C7E74-6D1E-217F-952E-67FD4A60F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EA935-F5F2-1A76-10C0-6452747F0C88}"/>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229284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B36D-AF5F-BD1D-5DC2-C3D0353D26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E13B8-DE08-B2E7-AAFD-71D648D5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3C7DC-56E7-A687-0439-AC75B54255B2}"/>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5" name="Footer Placeholder 4">
            <a:extLst>
              <a:ext uri="{FF2B5EF4-FFF2-40B4-BE49-F238E27FC236}">
                <a16:creationId xmlns:a16="http://schemas.microsoft.com/office/drawing/2014/main" id="{2B74D86C-AE99-3D6C-AAB0-8EF3C2B0A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40AEE-8D4F-B2AD-0BBF-0FCD34AF1461}"/>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262651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57D28-93CE-C770-38B5-AE211E9C4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B1D55C-DC4F-E7C1-E36F-C0EAAEC86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B751D-5D33-E7FE-3077-641641F8D416}"/>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5" name="Footer Placeholder 4">
            <a:extLst>
              <a:ext uri="{FF2B5EF4-FFF2-40B4-BE49-F238E27FC236}">
                <a16:creationId xmlns:a16="http://schemas.microsoft.com/office/drawing/2014/main" id="{AB7E4B81-2387-A655-EAF4-3B339CD02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D7447-6F65-CFA2-A014-848C2755ACAA}"/>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325009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35D3-16C3-8B94-4957-2FBCC4558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D2673-1D1D-BB21-D391-8D06CE336B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33AD2-5B34-24BB-E8FA-FE74CACFB7EC}"/>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5" name="Footer Placeholder 4">
            <a:extLst>
              <a:ext uri="{FF2B5EF4-FFF2-40B4-BE49-F238E27FC236}">
                <a16:creationId xmlns:a16="http://schemas.microsoft.com/office/drawing/2014/main" id="{48136640-504D-A8EB-2ED5-43B4370BB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6A066-27D0-AEB9-1B1D-32313B03659D}"/>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76457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D5D3-0F02-C912-6721-2D00AFEB38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A1454-C202-131E-4217-53E93DC7B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E0370-3176-8505-17D6-8A517C40220E}"/>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5" name="Footer Placeholder 4">
            <a:extLst>
              <a:ext uri="{FF2B5EF4-FFF2-40B4-BE49-F238E27FC236}">
                <a16:creationId xmlns:a16="http://schemas.microsoft.com/office/drawing/2014/main" id="{A17F11CD-C408-5D86-CD43-07E5600F2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0B9D0-7EF6-3D01-C656-81CC9B9383C0}"/>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10254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1EEE-E6D2-4FB6-3002-7F96C9349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D69C3-3BC0-B412-38C3-F09C307DBA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6092F-38A6-9D47-2FC8-BC8B607A3B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CF2B8-A454-B19D-79FE-BE36252EAF96}"/>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6" name="Footer Placeholder 5">
            <a:extLst>
              <a:ext uri="{FF2B5EF4-FFF2-40B4-BE49-F238E27FC236}">
                <a16:creationId xmlns:a16="http://schemas.microsoft.com/office/drawing/2014/main" id="{EAFBC4B9-EA08-B586-0688-48F0DD3E71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A4636-0CA7-891F-8563-C7E8F0E61596}"/>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392697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13DA-6D40-92E6-ED00-E24DAE6B14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9F0D7E-B504-94F7-BA38-CA935F927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DBE36-E763-7018-24BD-2D3094BEFB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568D66-351C-52E7-0DB1-0CAEAB2E5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5C137F-7E88-D877-2C3B-92F9E4040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BF8A8-B71C-5FCA-132F-E775C2237376}"/>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8" name="Footer Placeholder 7">
            <a:extLst>
              <a:ext uri="{FF2B5EF4-FFF2-40B4-BE49-F238E27FC236}">
                <a16:creationId xmlns:a16="http://schemas.microsoft.com/office/drawing/2014/main" id="{0A79485A-62F5-EEC1-30D2-384AE24C6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F583BB-2CF6-D465-948D-E4F6BD043263}"/>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71335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CA8D-823B-1453-8494-D4CADD39B5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FE2C7C-5E23-3DB7-C357-8A5F29CFD81D}"/>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4" name="Footer Placeholder 3">
            <a:extLst>
              <a:ext uri="{FF2B5EF4-FFF2-40B4-BE49-F238E27FC236}">
                <a16:creationId xmlns:a16="http://schemas.microsoft.com/office/drawing/2014/main" id="{BD7A7115-D0C3-4ECD-3E5B-AE0D22BAB3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9BAB1C-920F-7406-26D2-612A2BC4FE87}"/>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192760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72C93-91CE-46A2-C432-6C712EE94C00}"/>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3" name="Footer Placeholder 2">
            <a:extLst>
              <a:ext uri="{FF2B5EF4-FFF2-40B4-BE49-F238E27FC236}">
                <a16:creationId xmlns:a16="http://schemas.microsoft.com/office/drawing/2014/main" id="{AB07477D-92F7-7553-EDC2-DABCAFBB8D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75A7CC-0721-049E-B96F-203542BDDC4D}"/>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375456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8FF7-DB41-95A7-EA83-10A358C68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A95413-94FE-B598-16E8-5FA2E3EAA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340DFE-354E-98CD-9700-952EE89FD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DB58D-BEF5-708A-56D7-A10E656D36B3}"/>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6" name="Footer Placeholder 5">
            <a:extLst>
              <a:ext uri="{FF2B5EF4-FFF2-40B4-BE49-F238E27FC236}">
                <a16:creationId xmlns:a16="http://schemas.microsoft.com/office/drawing/2014/main" id="{F7A62A87-9700-E235-854A-BB018EA61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57A0-21B4-D3C9-9010-D1B7E6CCC402}"/>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427450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D228-987D-22B0-EF95-6A367691D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CB0BE7-6910-08CF-AB72-52053397A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99048-1544-C5A0-7B61-F0E88EF9F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12A383-31C4-E1EE-47F4-17E21890F403}"/>
              </a:ext>
            </a:extLst>
          </p:cNvPr>
          <p:cNvSpPr>
            <a:spLocks noGrp="1"/>
          </p:cNvSpPr>
          <p:nvPr>
            <p:ph type="dt" sz="half" idx="10"/>
          </p:nvPr>
        </p:nvSpPr>
        <p:spPr/>
        <p:txBody>
          <a:bodyPr/>
          <a:lstStyle/>
          <a:p>
            <a:fld id="{058D1A11-847C-B043-BD1F-9F3614C94F9A}" type="datetimeFigureOut">
              <a:rPr lang="en-US" smtClean="0"/>
              <a:t>10/23/23</a:t>
            </a:fld>
            <a:endParaRPr lang="en-US"/>
          </a:p>
        </p:txBody>
      </p:sp>
      <p:sp>
        <p:nvSpPr>
          <p:cNvPr id="6" name="Footer Placeholder 5">
            <a:extLst>
              <a:ext uri="{FF2B5EF4-FFF2-40B4-BE49-F238E27FC236}">
                <a16:creationId xmlns:a16="http://schemas.microsoft.com/office/drawing/2014/main" id="{8BA4D6CB-1F92-7443-C66C-776A6BE45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7B054-D4A6-4DE3-F37D-F6D600A603CD}"/>
              </a:ext>
            </a:extLst>
          </p:cNvPr>
          <p:cNvSpPr>
            <a:spLocks noGrp="1"/>
          </p:cNvSpPr>
          <p:nvPr>
            <p:ph type="sldNum" sz="quarter" idx="12"/>
          </p:nvPr>
        </p:nvSpPr>
        <p:spPr/>
        <p:txBody>
          <a:bodyPr/>
          <a:lstStyle/>
          <a:p>
            <a:fld id="{C8ED2116-5609-4246-9553-CF80E9DF5A9D}" type="slidenum">
              <a:rPr lang="en-US" smtClean="0"/>
              <a:t>‹#›</a:t>
            </a:fld>
            <a:endParaRPr lang="en-US"/>
          </a:p>
        </p:txBody>
      </p:sp>
    </p:spTree>
    <p:extLst>
      <p:ext uri="{BB962C8B-B14F-4D97-AF65-F5344CB8AC3E}">
        <p14:creationId xmlns:p14="http://schemas.microsoft.com/office/powerpoint/2010/main" val="28233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499B8E-670F-A921-B3EC-2FD2A03A1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233C66-E7D5-7E98-6E8F-2A397DDDA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AB20C-30E3-8197-F408-A428495FA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D1A11-847C-B043-BD1F-9F3614C94F9A}" type="datetimeFigureOut">
              <a:rPr lang="en-US" smtClean="0"/>
              <a:t>10/23/23</a:t>
            </a:fld>
            <a:endParaRPr lang="en-US"/>
          </a:p>
        </p:txBody>
      </p:sp>
      <p:sp>
        <p:nvSpPr>
          <p:cNvPr id="5" name="Footer Placeholder 4">
            <a:extLst>
              <a:ext uri="{FF2B5EF4-FFF2-40B4-BE49-F238E27FC236}">
                <a16:creationId xmlns:a16="http://schemas.microsoft.com/office/drawing/2014/main" id="{6B8E1142-754F-41B2-3E13-AFAA53305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D61FD2-7B2E-F3D1-3B90-FB17BF57F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D2116-5609-4246-9553-CF80E9DF5A9D}" type="slidenum">
              <a:rPr lang="en-US" smtClean="0"/>
              <a:t>‹#›</a:t>
            </a:fld>
            <a:endParaRPr lang="en-US"/>
          </a:p>
        </p:txBody>
      </p:sp>
    </p:spTree>
    <p:extLst>
      <p:ext uri="{BB962C8B-B14F-4D97-AF65-F5344CB8AC3E}">
        <p14:creationId xmlns:p14="http://schemas.microsoft.com/office/powerpoint/2010/main" val="646366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71.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0.png"/><Relationship Id="rId5" Type="http://schemas.openxmlformats.org/officeDocument/2006/relationships/image" Target="../media/image490.png"/><Relationship Id="rId4" Type="http://schemas.openxmlformats.org/officeDocument/2006/relationships/image" Target="../media/image480.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7.png"/><Relationship Id="rId7" Type="http://schemas.openxmlformats.org/officeDocument/2006/relationships/image" Target="../media/image56.png"/><Relationship Id="rId12"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0.png"/><Relationship Id="rId5" Type="http://schemas.openxmlformats.org/officeDocument/2006/relationships/image" Target="../media/image9.png"/><Relationship Id="rId10" Type="http://schemas.openxmlformats.org/officeDocument/2006/relationships/image" Target="../media/image59.png"/><Relationship Id="rId4" Type="http://schemas.openxmlformats.org/officeDocument/2006/relationships/image" Target="../media/image8.pn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8.pn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14/relationships/chartEx" Target="../charts/chartEx3.xml"/><Relationship Id="rId13" Type="http://schemas.microsoft.com/office/2014/relationships/chartEx" Target="../charts/chartEx6.xml"/><Relationship Id="rId3" Type="http://schemas.openxmlformats.org/officeDocument/2006/relationships/chart" Target="../charts/chart1.xml"/><Relationship Id="rId7" Type="http://schemas.openxmlformats.org/officeDocument/2006/relationships/image" Target="../media/image610.png"/><Relationship Id="rId12" Type="http://schemas.microsoft.com/office/2014/relationships/chartEx" Target="../charts/chartEx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14/relationships/chartEx" Target="../charts/chartEx2.xml"/><Relationship Id="rId11" Type="http://schemas.openxmlformats.org/officeDocument/2006/relationships/image" Target="../media/image630.png"/><Relationship Id="rId5" Type="http://schemas.openxmlformats.org/officeDocument/2006/relationships/image" Target="../media/image600.png"/><Relationship Id="rId10" Type="http://schemas.microsoft.com/office/2014/relationships/chartEx" Target="../charts/chartEx4.xml"/><Relationship Id="rId4" Type="http://schemas.microsoft.com/office/2014/relationships/chartEx" Target="../charts/chartEx1.xml"/><Relationship Id="rId9" Type="http://schemas.openxmlformats.org/officeDocument/2006/relationships/image" Target="../media/image620.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9.sv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00.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70.png"/><Relationship Id="rId5" Type="http://schemas.openxmlformats.org/officeDocument/2006/relationships/image" Target="../media/image420.png"/><Relationship Id="rId4" Type="http://schemas.openxmlformats.org/officeDocument/2006/relationships/image" Target="../media/image410.png"/><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8.png"/><Relationship Id="rId7"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64.png"/><Relationship Id="rId5" Type="http://schemas.openxmlformats.org/officeDocument/2006/relationships/image" Target="../media/image62.png"/><Relationship Id="rId10" Type="http://schemas.openxmlformats.org/officeDocument/2006/relationships/image" Target="../media/image74.png"/><Relationship Id="rId4" Type="http://schemas.openxmlformats.org/officeDocument/2006/relationships/image" Target="../media/image61.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5.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1.png"/><Relationship Id="rId7"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76.png"/><Relationship Id="rId4" Type="http://schemas.openxmlformats.org/officeDocument/2006/relationships/image" Target="../media/image8.png"/><Relationship Id="rId9"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1.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20.png"/><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1.png"/><Relationship Id="rId7"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76.png"/><Relationship Id="rId4" Type="http://schemas.openxmlformats.org/officeDocument/2006/relationships/image" Target="../media/image8.png"/><Relationship Id="rId9" Type="http://schemas.openxmlformats.org/officeDocument/2006/relationships/image" Target="../media/image58.pn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png"/><Relationship Id="rId7"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90.png"/><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9.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8.png"/><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5;p7">
            <a:extLst>
              <a:ext uri="{FF2B5EF4-FFF2-40B4-BE49-F238E27FC236}">
                <a16:creationId xmlns:a16="http://schemas.microsoft.com/office/drawing/2014/main" id="{C1FA7C40-A5CF-024C-8FE8-5396C6906587}"/>
              </a:ext>
            </a:extLst>
          </p:cNvPr>
          <p:cNvSpPr/>
          <p:nvPr/>
        </p:nvSpPr>
        <p:spPr>
          <a:xfrm rot="10800000" flipH="1">
            <a:off x="-1" y="0"/>
            <a:ext cx="12192000" cy="2743200"/>
          </a:xfrm>
          <a:prstGeom prst="rect">
            <a:avLst/>
          </a:prstGeom>
          <a:gradFill flip="none" rotWithShape="1">
            <a:gsLst>
              <a:gs pos="0">
                <a:srgbClr val="1B4284"/>
              </a:gs>
              <a:gs pos="100000">
                <a:srgbClr val="13294B"/>
              </a:gs>
            </a:gsLst>
            <a:lin ang="1890000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4" name="Google Shape;97;p1">
            <a:extLst>
              <a:ext uri="{FF2B5EF4-FFF2-40B4-BE49-F238E27FC236}">
                <a16:creationId xmlns:a16="http://schemas.microsoft.com/office/drawing/2014/main" id="{6EE6B1E5-9B9E-FD48-9F48-627803FDB7F5}"/>
              </a:ext>
            </a:extLst>
          </p:cNvPr>
          <p:cNvSpPr txBox="1"/>
          <p:nvPr/>
        </p:nvSpPr>
        <p:spPr>
          <a:xfrm>
            <a:off x="-1" y="1040503"/>
            <a:ext cx="12192000" cy="1323399"/>
          </a:xfrm>
          <a:prstGeom prst="rect">
            <a:avLst/>
          </a:prstGeom>
          <a:noFill/>
          <a:ln>
            <a:noFill/>
          </a:ln>
        </p:spPr>
        <p:txBody>
          <a:bodyPr spcFirstLastPara="1" wrap="square" lIns="91425" tIns="45700" rIns="91425" bIns="45700" anchor="t" anchorCtr="0">
            <a:spAutoFit/>
          </a:bodyPr>
          <a:lstStyle/>
          <a:p>
            <a:pPr algn="ctr">
              <a:spcBef>
                <a:spcPts val="600"/>
              </a:spcBef>
            </a:pPr>
            <a:r>
              <a:rPr lang="en-US" sz="3500" b="1" dirty="0" err="1">
                <a:solidFill>
                  <a:schemeClr val="lt1"/>
                </a:solidFill>
                <a:latin typeface="Georgia" panose="02040502050405020303" pitchFamily="18" charset="0"/>
                <a:ea typeface="Helvetica Neue"/>
                <a:cs typeface="Arial" panose="020B0604020202020204" pitchFamily="34" charset="0"/>
                <a:sym typeface="Helvetica Neue"/>
              </a:rPr>
              <a:t>RackBlox</a:t>
            </a:r>
            <a:r>
              <a:rPr lang="en-US" sz="3500" b="1" dirty="0">
                <a:solidFill>
                  <a:schemeClr val="lt1"/>
                </a:solidFill>
                <a:latin typeface="Georgia" panose="02040502050405020303" pitchFamily="18" charset="0"/>
                <a:ea typeface="Helvetica Neue"/>
                <a:cs typeface="Arial" panose="020B0604020202020204" pitchFamily="34" charset="0"/>
                <a:sym typeface="Helvetica Neue"/>
              </a:rPr>
              <a:t>: A Software-Defined Rack-Scale Storage</a:t>
            </a:r>
          </a:p>
          <a:p>
            <a:pPr algn="ctr">
              <a:lnSpc>
                <a:spcPts val="4200"/>
              </a:lnSpc>
              <a:spcBef>
                <a:spcPts val="600"/>
              </a:spcBef>
            </a:pPr>
            <a:r>
              <a:rPr lang="en-US" sz="3500" b="1" dirty="0">
                <a:solidFill>
                  <a:schemeClr val="lt1"/>
                </a:solidFill>
                <a:latin typeface="Georgia" panose="02040502050405020303" pitchFamily="18" charset="0"/>
                <a:ea typeface="Helvetica Neue"/>
                <a:cs typeface="Arial" panose="020B0604020202020204" pitchFamily="34" charset="0"/>
                <a:sym typeface="Helvetica Neue"/>
              </a:rPr>
              <a:t>System with Network-Storage Co-Design</a:t>
            </a:r>
          </a:p>
        </p:txBody>
      </p:sp>
      <p:pic>
        <p:nvPicPr>
          <p:cNvPr id="3" name="Graphic 2">
            <a:extLst>
              <a:ext uri="{FF2B5EF4-FFF2-40B4-BE49-F238E27FC236}">
                <a16:creationId xmlns:a16="http://schemas.microsoft.com/office/drawing/2014/main" id="{EB138B3E-8087-460B-9512-E8CC96AAE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0713" y="5379456"/>
            <a:ext cx="4250266" cy="1101398"/>
          </a:xfrm>
          <a:prstGeom prst="rect">
            <a:avLst/>
          </a:prstGeom>
        </p:spPr>
      </p:pic>
      <p:sp>
        <p:nvSpPr>
          <p:cNvPr id="10" name="TextBox 9">
            <a:extLst>
              <a:ext uri="{FF2B5EF4-FFF2-40B4-BE49-F238E27FC236}">
                <a16:creationId xmlns:a16="http://schemas.microsoft.com/office/drawing/2014/main" id="{33654189-BDCA-46A7-A072-D240B38878FC}"/>
              </a:ext>
            </a:extLst>
          </p:cNvPr>
          <p:cNvSpPr txBox="1"/>
          <p:nvPr/>
        </p:nvSpPr>
        <p:spPr>
          <a:xfrm>
            <a:off x="-1" y="2893802"/>
            <a:ext cx="12018004" cy="1973874"/>
          </a:xfrm>
          <a:prstGeom prst="rect">
            <a:avLst/>
          </a:prstGeom>
          <a:noFill/>
        </p:spPr>
        <p:txBody>
          <a:bodyPr wrap="square" lIns="91440" tIns="45720" rIns="91440" bIns="45720" anchor="t">
            <a:spAutoFit/>
          </a:bodyPr>
          <a:lstStyle/>
          <a:p>
            <a:pPr algn="ctr">
              <a:lnSpc>
                <a:spcPct val="150000"/>
              </a:lnSpc>
              <a:spcBef>
                <a:spcPts val="600"/>
              </a:spcBef>
            </a:pPr>
            <a:r>
              <a:rPr lang="en-US" sz="2600" b="1" dirty="0">
                <a:latin typeface="Georgia" panose="02040502050405020303" pitchFamily="18" charset="0"/>
                <a:ea typeface="Helvetica Neue"/>
                <a:cs typeface="Helvetica Neue"/>
                <a:sym typeface="Helvetica Neue"/>
              </a:rPr>
              <a:t>Benjamin </a:t>
            </a:r>
            <a:r>
              <a:rPr lang="en-US" sz="2600" b="1" i="0" u="none" strike="noStrike" cap="none" dirty="0">
                <a:latin typeface="Georgia" panose="02040502050405020303" pitchFamily="18" charset="0"/>
                <a:ea typeface="Helvetica Neue"/>
                <a:cs typeface="Helvetica Neue"/>
                <a:sym typeface="Helvetica Neue"/>
              </a:rPr>
              <a:t>Reidys    </a:t>
            </a:r>
          </a:p>
          <a:p>
            <a:pPr algn="ctr">
              <a:lnSpc>
                <a:spcPct val="150000"/>
              </a:lnSpc>
              <a:spcBef>
                <a:spcPts val="600"/>
              </a:spcBef>
            </a:pPr>
            <a:r>
              <a:rPr lang="en-US" sz="2600" i="0" u="none" strike="noStrike" cap="none" dirty="0" err="1">
                <a:latin typeface="Georgia" panose="02040502050405020303" pitchFamily="18" charset="0"/>
                <a:ea typeface="Helvetica Neue"/>
                <a:cs typeface="Helvetica Neue"/>
                <a:sym typeface="Helvetica Neue"/>
              </a:rPr>
              <a:t>Yuqi</a:t>
            </a:r>
            <a:r>
              <a:rPr lang="en-US" sz="2600" i="0" u="none" strike="noStrike" cap="none" dirty="0">
                <a:latin typeface="Georgia" panose="02040502050405020303" pitchFamily="18" charset="0"/>
                <a:ea typeface="Helvetica Neue"/>
                <a:cs typeface="Helvetica Neue"/>
                <a:sym typeface="Helvetica Neue"/>
              </a:rPr>
              <a:t> </a:t>
            </a:r>
            <a:r>
              <a:rPr lang="en-US" sz="2600" i="0" u="none" strike="noStrike" cap="none" dirty="0" err="1">
                <a:latin typeface="Georgia" panose="02040502050405020303" pitchFamily="18" charset="0"/>
                <a:ea typeface="Helvetica Neue"/>
                <a:cs typeface="Helvetica Neue"/>
                <a:sym typeface="Helvetica Neue"/>
              </a:rPr>
              <a:t>Xue</a:t>
            </a:r>
            <a:r>
              <a:rPr lang="en-US" sz="2600" dirty="0">
                <a:latin typeface="Georgia" panose="02040502050405020303" pitchFamily="18" charset="0"/>
                <a:ea typeface="Helvetica Neue"/>
                <a:cs typeface="Helvetica Neue"/>
                <a:sym typeface="Helvetica Neue"/>
              </a:rPr>
              <a:t>    </a:t>
            </a:r>
            <a:r>
              <a:rPr lang="en-US" sz="2600" i="0" u="none" strike="noStrike" cap="none" dirty="0" err="1">
                <a:latin typeface="Georgia" panose="02040502050405020303" pitchFamily="18" charset="0"/>
                <a:ea typeface="Helvetica Neue"/>
                <a:cs typeface="Helvetica Neue"/>
                <a:sym typeface="Helvetica Neue"/>
              </a:rPr>
              <a:t>Daixuan</a:t>
            </a:r>
            <a:r>
              <a:rPr lang="en-US" sz="2600" i="0" u="none" strike="noStrike" cap="none" dirty="0">
                <a:latin typeface="Georgia" panose="02040502050405020303" pitchFamily="18" charset="0"/>
                <a:ea typeface="Helvetica Neue"/>
                <a:cs typeface="Helvetica Neue"/>
                <a:sym typeface="Helvetica Neue"/>
              </a:rPr>
              <a:t> Li    Bharat </a:t>
            </a:r>
            <a:r>
              <a:rPr lang="en-US" sz="2600" i="0" u="none" strike="noStrike" cap="none" dirty="0" err="1">
                <a:latin typeface="Georgia" panose="02040502050405020303" pitchFamily="18" charset="0"/>
                <a:ea typeface="Helvetica Neue"/>
                <a:cs typeface="Helvetica Neue"/>
                <a:sym typeface="Helvetica Neue"/>
              </a:rPr>
              <a:t>Sukhwani</a:t>
            </a:r>
            <a:r>
              <a:rPr lang="en-US" sz="2600" i="0" u="none" strike="noStrike" cap="none" dirty="0">
                <a:latin typeface="Georgia" panose="02040502050405020303" pitchFamily="18" charset="0"/>
                <a:ea typeface="Helvetica Neue"/>
                <a:cs typeface="Helvetica Neue"/>
                <a:sym typeface="Helvetica Neue"/>
              </a:rPr>
              <a:t>*</a:t>
            </a:r>
            <a:r>
              <a:rPr lang="en-US" sz="2600" dirty="0">
                <a:latin typeface="Georgia" panose="02040502050405020303" pitchFamily="18" charset="0"/>
                <a:ea typeface="Helvetica Neue"/>
                <a:cs typeface="Helvetica Neue"/>
                <a:sym typeface="Helvetica Neue"/>
              </a:rPr>
              <a:t> </a:t>
            </a:r>
            <a:r>
              <a:rPr lang="en-US" sz="2600" i="0" u="none" strike="noStrike" cap="none" dirty="0">
                <a:latin typeface="Georgia" panose="02040502050405020303" pitchFamily="18" charset="0"/>
                <a:ea typeface="Helvetica Neue"/>
                <a:cs typeface="Helvetica Neue"/>
                <a:sym typeface="Helvetica Neue"/>
              </a:rPr>
              <a:t>  </a:t>
            </a:r>
          </a:p>
          <a:p>
            <a:pPr algn="ctr">
              <a:lnSpc>
                <a:spcPct val="150000"/>
              </a:lnSpc>
              <a:spcBef>
                <a:spcPts val="600"/>
              </a:spcBef>
            </a:pPr>
            <a:r>
              <a:rPr lang="en-US" sz="2600" i="0" u="none" strike="noStrike" cap="none" dirty="0">
                <a:latin typeface="Georgia" panose="02040502050405020303" pitchFamily="18" charset="0"/>
                <a:ea typeface="Helvetica Neue"/>
                <a:cs typeface="Helvetica Neue"/>
                <a:sym typeface="Helvetica Neue"/>
              </a:rPr>
              <a:t>Wen-</a:t>
            </a:r>
            <a:r>
              <a:rPr lang="en-US" sz="2600" i="0" u="none" strike="noStrike" cap="none" dirty="0" err="1">
                <a:latin typeface="Georgia" panose="02040502050405020303" pitchFamily="18" charset="0"/>
                <a:ea typeface="Helvetica Neue"/>
                <a:cs typeface="Helvetica Neue"/>
                <a:sym typeface="Helvetica Neue"/>
              </a:rPr>
              <a:t>mei</a:t>
            </a:r>
            <a:r>
              <a:rPr lang="en-US" sz="2600" dirty="0">
                <a:latin typeface="Georgia" panose="02040502050405020303" pitchFamily="18" charset="0"/>
                <a:ea typeface="Helvetica Neue"/>
                <a:cs typeface="Helvetica Neue"/>
                <a:sym typeface="Helvetica Neue"/>
              </a:rPr>
              <a:t> </a:t>
            </a:r>
            <a:r>
              <a:rPr lang="en-US" sz="2600" i="0" u="none" strike="noStrike" cap="none" dirty="0" err="1">
                <a:latin typeface="Georgia" panose="02040502050405020303" pitchFamily="18" charset="0"/>
                <a:ea typeface="Helvetica Neue"/>
                <a:cs typeface="Helvetica Neue"/>
                <a:sym typeface="Helvetica Neue"/>
              </a:rPr>
              <a:t>Hwu</a:t>
            </a:r>
            <a:r>
              <a:rPr lang="en-US" sz="2600" dirty="0">
                <a:latin typeface="Georgia" panose="02040502050405020303" pitchFamily="18" charset="0"/>
                <a:ea typeface="Helvetica Neue"/>
                <a:cs typeface="Helvetica Neue"/>
                <a:sym typeface="Helvetica Neue"/>
              </a:rPr>
              <a:t>    </a:t>
            </a:r>
            <a:r>
              <a:rPr lang="en-US" sz="2600" i="0" u="none" strike="noStrike" cap="none" dirty="0">
                <a:latin typeface="Georgia" panose="02040502050405020303" pitchFamily="18" charset="0"/>
                <a:ea typeface="Helvetica Neue"/>
                <a:cs typeface="Helvetica Neue"/>
                <a:sym typeface="Helvetica Neue"/>
              </a:rPr>
              <a:t>Deming Chen    </a:t>
            </a:r>
            <a:r>
              <a:rPr lang="en-US" sz="2600" i="0" u="none" strike="noStrike" cap="none" dirty="0" err="1">
                <a:latin typeface="Georgia" panose="02040502050405020303" pitchFamily="18" charset="0"/>
                <a:ea typeface="Helvetica Neue"/>
                <a:cs typeface="Helvetica Neue"/>
                <a:sym typeface="Helvetica Neue"/>
              </a:rPr>
              <a:t>Sameh</a:t>
            </a:r>
            <a:r>
              <a:rPr lang="en-US" sz="2600" i="0" u="none" strike="noStrike" cap="none" dirty="0">
                <a:latin typeface="Georgia" panose="02040502050405020303" pitchFamily="18" charset="0"/>
                <a:ea typeface="Helvetica Neue"/>
                <a:cs typeface="Helvetica Neue"/>
                <a:sym typeface="Helvetica Neue"/>
              </a:rPr>
              <a:t> Asaad*</a:t>
            </a:r>
            <a:r>
              <a:rPr lang="en-US" sz="2600" b="1" dirty="0">
                <a:latin typeface="Georgia" panose="02040502050405020303" pitchFamily="18" charset="0"/>
                <a:ea typeface="Helvetica Neue"/>
                <a:cs typeface="Helvetica Neue"/>
                <a:sym typeface="Helvetica Neue"/>
              </a:rPr>
              <a:t>    </a:t>
            </a:r>
            <a:r>
              <a:rPr lang="en-US" sz="2600" i="0" u="none" strike="noStrike" cap="none" dirty="0">
                <a:latin typeface="Georgia" panose="02040502050405020303" pitchFamily="18" charset="0"/>
                <a:ea typeface="Helvetica Neue"/>
                <a:cs typeface="Helvetica Neue"/>
                <a:sym typeface="Helvetica Neue"/>
              </a:rPr>
              <a:t>Jian Huang</a:t>
            </a:r>
            <a:endParaRPr lang="en-US" sz="2600" i="0" u="none" strike="noStrike" cap="none" dirty="0">
              <a:latin typeface="Georgia" panose="02040502050405020303" pitchFamily="18" charset="0"/>
              <a:ea typeface="Helvetica Neue"/>
              <a:cs typeface="Helvetica Neue"/>
            </a:endParaRPr>
          </a:p>
        </p:txBody>
      </p:sp>
      <p:grpSp>
        <p:nvGrpSpPr>
          <p:cNvPr id="6" name="Group 5">
            <a:extLst>
              <a:ext uri="{FF2B5EF4-FFF2-40B4-BE49-F238E27FC236}">
                <a16:creationId xmlns:a16="http://schemas.microsoft.com/office/drawing/2014/main" id="{32932214-BA18-368D-C203-17F64D6EA059}"/>
              </a:ext>
            </a:extLst>
          </p:cNvPr>
          <p:cNvGrpSpPr/>
          <p:nvPr/>
        </p:nvGrpSpPr>
        <p:grpSpPr>
          <a:xfrm>
            <a:off x="6965843" y="5155721"/>
            <a:ext cx="3044379" cy="1297829"/>
            <a:chOff x="7389171" y="5155721"/>
            <a:chExt cx="3044379" cy="1297829"/>
          </a:xfrm>
        </p:grpSpPr>
        <p:pic>
          <p:nvPicPr>
            <p:cNvPr id="2" name="Picture 10" descr="ibm-logo-black - The Hispanic Star">
              <a:extLst>
                <a:ext uri="{FF2B5EF4-FFF2-40B4-BE49-F238E27FC236}">
                  <a16:creationId xmlns:a16="http://schemas.microsoft.com/office/drawing/2014/main" id="{8AF09E2C-1181-B830-CEDF-958555EA8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171" y="5412608"/>
              <a:ext cx="2790379" cy="1040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14527D-52E3-A3CA-7161-E7CB1B1C3321}"/>
                </a:ext>
              </a:extLst>
            </p:cNvPr>
            <p:cNvSpPr txBox="1"/>
            <p:nvPr/>
          </p:nvSpPr>
          <p:spPr>
            <a:xfrm>
              <a:off x="7389171" y="5155721"/>
              <a:ext cx="351378" cy="492443"/>
            </a:xfrm>
            <a:prstGeom prst="rect">
              <a:avLst/>
            </a:prstGeom>
            <a:noFill/>
          </p:spPr>
          <p:txBody>
            <a:bodyPr wrap="none" rtlCol="0">
              <a:spAutoFit/>
            </a:bodyPr>
            <a:lstStyle/>
            <a:p>
              <a:r>
                <a:rPr lang="en-US" sz="2600" dirty="0"/>
                <a:t>*</a:t>
              </a:r>
            </a:p>
          </p:txBody>
        </p:sp>
      </p:grpSp>
      <p:pic>
        <p:nvPicPr>
          <p:cNvPr id="1026" name="Picture 2">
            <a:extLst>
              <a:ext uri="{FF2B5EF4-FFF2-40B4-BE49-F238E27FC236}">
                <a16:creationId xmlns:a16="http://schemas.microsoft.com/office/drawing/2014/main" id="{323BDE27-3DAF-885D-7110-B323F1DE8BB4}"/>
              </a:ext>
            </a:extLst>
          </p:cNvPr>
          <p:cNvPicPr>
            <a:picLocks noChangeAspect="1" noChangeArrowheads="1"/>
          </p:cNvPicPr>
          <p:nvPr/>
        </p:nvPicPr>
        <p:blipFill>
          <a:blip r:embed="rId6"/>
          <a:srcRect/>
          <a:stretch/>
        </p:blipFill>
        <p:spPr bwMode="auto">
          <a:xfrm>
            <a:off x="10967734" y="51833"/>
            <a:ext cx="1050269" cy="10460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vailable Badges - Systems Research Artifacts">
            <a:extLst>
              <a:ext uri="{FF2B5EF4-FFF2-40B4-BE49-F238E27FC236}">
                <a16:creationId xmlns:a16="http://schemas.microsoft.com/office/drawing/2014/main" id="{5F4C05CC-68A8-AB40-4F00-7928655674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7466" y="51832"/>
            <a:ext cx="1050269" cy="104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06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4" name="Rectangle 5153">
            <a:extLst>
              <a:ext uri="{FF2B5EF4-FFF2-40B4-BE49-F238E27FC236}">
                <a16:creationId xmlns:a16="http://schemas.microsoft.com/office/drawing/2014/main" id="{28A59B3C-E6DA-E001-A065-D53021B5302F}"/>
              </a:ext>
            </a:extLst>
          </p:cNvPr>
          <p:cNvSpPr/>
          <p:nvPr/>
        </p:nvSpPr>
        <p:spPr>
          <a:xfrm>
            <a:off x="1702691" y="1113130"/>
            <a:ext cx="5485187" cy="5018269"/>
          </a:xfrm>
          <a:prstGeom prst="rect">
            <a:avLst/>
          </a:prstGeom>
          <a:solidFill>
            <a:schemeClr val="accent5">
              <a:lumMod val="60000"/>
              <a:lumOff val="40000"/>
              <a:alpha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2284E13C-B0CA-D680-44E8-48A129D232BF}"/>
              </a:ext>
            </a:extLst>
          </p:cNvPr>
          <p:cNvSpPr/>
          <p:nvPr/>
        </p:nvSpPr>
        <p:spPr>
          <a:xfrm>
            <a:off x="7591323" y="1039615"/>
            <a:ext cx="4218812" cy="5231245"/>
          </a:xfrm>
          <a:prstGeom prst="roundRect">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835384" cy="615513"/>
          </a:xfrm>
          <a:prstGeom prst="rect">
            <a:avLst/>
          </a:prstGeom>
          <a:noFill/>
          <a:ln>
            <a:noFill/>
          </a:ln>
        </p:spPr>
        <p:txBody>
          <a:bodyPr spcFirstLastPara="1" wrap="square" lIns="91425" tIns="45700" rIns="91425" bIns="45700" anchor="t" anchorCtr="0">
            <a:spAutoFit/>
          </a:bodyPr>
          <a:lstStyle/>
          <a:p>
            <a:r>
              <a:rPr lang="en-US" altLang="zh-CN" sz="3400" dirty="0">
                <a:solidFill>
                  <a:schemeClr val="lt1"/>
                </a:solidFill>
                <a:latin typeface="Georgia" panose="02040502050405020303" pitchFamily="18" charset="0"/>
                <a:ea typeface="Helvetica Neue Light"/>
                <a:sym typeface="Helvetica Neue Light"/>
              </a:rPr>
              <a:t>Research Problem: Lack of Coordination between SDN/SDF</a:t>
            </a:r>
            <a:endParaRPr lang="en-US" sz="34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10</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6" name="Rectangle 5">
            <a:extLst>
              <a:ext uri="{FF2B5EF4-FFF2-40B4-BE49-F238E27FC236}">
                <a16:creationId xmlns:a16="http://schemas.microsoft.com/office/drawing/2014/main" id="{15F74264-D419-BDDF-9F7B-1BA3847BEE64}"/>
              </a:ext>
            </a:extLst>
          </p:cNvPr>
          <p:cNvSpPr/>
          <p:nvPr/>
        </p:nvSpPr>
        <p:spPr>
          <a:xfrm>
            <a:off x="1834744" y="1185345"/>
            <a:ext cx="5186857" cy="1001839"/>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AB5F4537-D4C4-16C2-1626-A9F7EB68D5A7}"/>
              </a:ext>
            </a:extLst>
          </p:cNvPr>
          <p:cNvSpPr/>
          <p:nvPr/>
        </p:nvSpPr>
        <p:spPr>
          <a:xfrm>
            <a:off x="1834731" y="2231044"/>
            <a:ext cx="5186857" cy="951041"/>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0" name="Rectangle 9">
            <a:extLst>
              <a:ext uri="{FF2B5EF4-FFF2-40B4-BE49-F238E27FC236}">
                <a16:creationId xmlns:a16="http://schemas.microsoft.com/office/drawing/2014/main" id="{C9B77760-763E-6CC9-3861-1DC2B2B3726F}"/>
              </a:ext>
            </a:extLst>
          </p:cNvPr>
          <p:cNvSpPr/>
          <p:nvPr/>
        </p:nvSpPr>
        <p:spPr>
          <a:xfrm>
            <a:off x="2111020" y="2514807"/>
            <a:ext cx="1462129" cy="596235"/>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3" name="Rectangle 12">
            <a:extLst>
              <a:ext uri="{FF2B5EF4-FFF2-40B4-BE49-F238E27FC236}">
                <a16:creationId xmlns:a16="http://schemas.microsoft.com/office/drawing/2014/main" id="{F1C31A90-CDF7-394E-4B4B-7F0744F11F2D}"/>
              </a:ext>
            </a:extLst>
          </p:cNvPr>
          <p:cNvSpPr/>
          <p:nvPr/>
        </p:nvSpPr>
        <p:spPr>
          <a:xfrm>
            <a:off x="3807521" y="2514027"/>
            <a:ext cx="1402314" cy="592699"/>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D3770401-ED29-6BE7-5EED-A78A41DAAD6F}"/>
              </a:ext>
            </a:extLst>
          </p:cNvPr>
          <p:cNvSpPr/>
          <p:nvPr/>
        </p:nvSpPr>
        <p:spPr>
          <a:xfrm>
            <a:off x="5444207" y="2507326"/>
            <a:ext cx="1412799" cy="596235"/>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93563F0D-31D9-B36E-8585-FD6871925118}"/>
              </a:ext>
            </a:extLst>
          </p:cNvPr>
          <p:cNvSpPr/>
          <p:nvPr/>
        </p:nvSpPr>
        <p:spPr>
          <a:xfrm>
            <a:off x="3087513"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D02F7AC0-7C5E-F02C-889F-AFC41C852BD3}"/>
              </a:ext>
            </a:extLst>
          </p:cNvPr>
          <p:cNvSpPr/>
          <p:nvPr/>
        </p:nvSpPr>
        <p:spPr>
          <a:xfrm>
            <a:off x="1834731" y="3644534"/>
            <a:ext cx="5186839" cy="1636193"/>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A0B784D4-257E-157E-5105-2A4E3149AA5D}"/>
              </a:ext>
            </a:extLst>
          </p:cNvPr>
          <p:cNvSpPr/>
          <p:nvPr/>
        </p:nvSpPr>
        <p:spPr>
          <a:xfrm>
            <a:off x="2096596" y="3948488"/>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 Scheduling</a:t>
            </a: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4517498D-649B-8B70-F12B-FCAB3FBF0C46}"/>
              </a:ext>
            </a:extLst>
          </p:cNvPr>
          <p:cNvSpPr/>
          <p:nvPr/>
        </p:nvSpPr>
        <p:spPr>
          <a:xfrm>
            <a:off x="3756546" y="3957725"/>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3476330A-E603-C5ED-C569-B8C21AF86174}"/>
              </a:ext>
            </a:extLst>
          </p:cNvPr>
          <p:cNvSpPr/>
          <p:nvPr/>
        </p:nvSpPr>
        <p:spPr>
          <a:xfrm>
            <a:off x="5416496" y="3950380"/>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90F4B1E5-3C35-6D1F-EA21-231820CB129E}"/>
              </a:ext>
            </a:extLst>
          </p:cNvPr>
          <p:cNvSpPr/>
          <p:nvPr/>
        </p:nvSpPr>
        <p:spPr>
          <a:xfrm>
            <a:off x="2096596" y="4577587"/>
            <a:ext cx="1402314" cy="593489"/>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DEBEFB-FE17-9DA3-667D-13A3AA39A996}"/>
              </a:ext>
            </a:extLst>
          </p:cNvPr>
          <p:cNvSpPr/>
          <p:nvPr/>
        </p:nvSpPr>
        <p:spPr>
          <a:xfrm>
            <a:off x="3756546" y="4586824"/>
            <a:ext cx="1436562" cy="593489"/>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5" name="Rectangle 24">
            <a:extLst>
              <a:ext uri="{FF2B5EF4-FFF2-40B4-BE49-F238E27FC236}">
                <a16:creationId xmlns:a16="http://schemas.microsoft.com/office/drawing/2014/main" id="{F7D36727-5E27-6B8A-8B74-DFDD0AFA4B83}"/>
              </a:ext>
            </a:extLst>
          </p:cNvPr>
          <p:cNvSpPr/>
          <p:nvPr/>
        </p:nvSpPr>
        <p:spPr>
          <a:xfrm>
            <a:off x="5416496" y="4577587"/>
            <a:ext cx="1402314" cy="593489"/>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 Translation</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AA88596D-5B74-8C28-0979-AB9A080D47EA}"/>
              </a:ext>
            </a:extLst>
          </p:cNvPr>
          <p:cNvSpPr/>
          <p:nvPr/>
        </p:nvSpPr>
        <p:spPr>
          <a:xfrm>
            <a:off x="1834731" y="5326568"/>
            <a:ext cx="5186857" cy="728890"/>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p:txBody>
      </p:sp>
      <p:sp>
        <p:nvSpPr>
          <p:cNvPr id="27" name="Rectangle 26">
            <a:extLst>
              <a:ext uri="{FF2B5EF4-FFF2-40B4-BE49-F238E27FC236}">
                <a16:creationId xmlns:a16="http://schemas.microsoft.com/office/drawing/2014/main" id="{B09FD210-DA3B-4D94-D7C4-A29ACE6CA29C}"/>
              </a:ext>
            </a:extLst>
          </p:cNvPr>
          <p:cNvSpPr/>
          <p:nvPr/>
        </p:nvSpPr>
        <p:spPr>
          <a:xfrm>
            <a:off x="4536387" y="1555853"/>
            <a:ext cx="1402314" cy="593489"/>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5FE408C9-F1F1-2F76-D0B6-81DC0132160A}"/>
              </a:ext>
            </a:extLst>
          </p:cNvPr>
          <p:cNvSpPr/>
          <p:nvPr/>
        </p:nvSpPr>
        <p:spPr>
          <a:xfrm>
            <a:off x="2182745" y="5614300"/>
            <a:ext cx="1402314" cy="393936"/>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29" name="Rectangle 28">
            <a:extLst>
              <a:ext uri="{FF2B5EF4-FFF2-40B4-BE49-F238E27FC236}">
                <a16:creationId xmlns:a16="http://schemas.microsoft.com/office/drawing/2014/main" id="{AD5498AD-D26B-E0A2-A477-2EC2D1BC9851}"/>
              </a:ext>
            </a:extLst>
          </p:cNvPr>
          <p:cNvSpPr/>
          <p:nvPr/>
        </p:nvSpPr>
        <p:spPr>
          <a:xfrm>
            <a:off x="3718250" y="5614300"/>
            <a:ext cx="1402314" cy="393936"/>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sp>
        <p:nvSpPr>
          <p:cNvPr id="30" name="Rectangle 29">
            <a:extLst>
              <a:ext uri="{FF2B5EF4-FFF2-40B4-BE49-F238E27FC236}">
                <a16:creationId xmlns:a16="http://schemas.microsoft.com/office/drawing/2014/main" id="{39B678DC-D7C2-9983-CEF3-3372683B24ED}"/>
              </a:ext>
            </a:extLst>
          </p:cNvPr>
          <p:cNvSpPr/>
          <p:nvPr/>
        </p:nvSpPr>
        <p:spPr>
          <a:xfrm>
            <a:off x="5253755" y="5614300"/>
            <a:ext cx="1402314" cy="393936"/>
          </a:xfrm>
          <a:prstGeom prst="rect">
            <a:avLst/>
          </a:prstGeom>
          <a:solidFill>
            <a:srgbClr val="7030A0">
              <a:alpha val="25000"/>
            </a:srgb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cxnSp>
        <p:nvCxnSpPr>
          <p:cNvPr id="43" name="Straight Connector 42">
            <a:extLst>
              <a:ext uri="{FF2B5EF4-FFF2-40B4-BE49-F238E27FC236}">
                <a16:creationId xmlns:a16="http://schemas.microsoft.com/office/drawing/2014/main" id="{2608634A-6EFA-F4F7-EEE7-8867CDC33B95}"/>
              </a:ext>
            </a:extLst>
          </p:cNvPr>
          <p:cNvCxnSpPr>
            <a:cxnSpLocks/>
          </p:cNvCxnSpPr>
          <p:nvPr/>
        </p:nvCxnSpPr>
        <p:spPr>
          <a:xfrm>
            <a:off x="62696" y="3434876"/>
            <a:ext cx="7125182"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6071432-CE1A-A13C-1376-110A3BA77C7B}"/>
              </a:ext>
            </a:extLst>
          </p:cNvPr>
          <p:cNvGrpSpPr/>
          <p:nvPr/>
        </p:nvGrpSpPr>
        <p:grpSpPr>
          <a:xfrm>
            <a:off x="7812586" y="1192847"/>
            <a:ext cx="3643323" cy="1295732"/>
            <a:chOff x="7812586" y="1192847"/>
            <a:chExt cx="3643323" cy="1295732"/>
          </a:xfrm>
        </p:grpSpPr>
        <p:pic>
          <p:nvPicPr>
            <p:cNvPr id="5126" name="Picture 6">
              <a:extLst>
                <a:ext uri="{FF2B5EF4-FFF2-40B4-BE49-F238E27FC236}">
                  <a16:creationId xmlns:a16="http://schemas.microsoft.com/office/drawing/2014/main" id="{0E42A220-7543-219F-3498-EACDD362ACFE}"/>
                </a:ext>
              </a:extLst>
            </p:cNvPr>
            <p:cNvPicPr>
              <a:picLocks noChangeAspect="1" noChangeArrowheads="1"/>
            </p:cNvPicPr>
            <p:nvPr/>
          </p:nvPicPr>
          <p:blipFill>
            <a:blip r:embed="rId3"/>
            <a:srcRect/>
            <a:stretch/>
          </p:blipFill>
          <p:spPr bwMode="auto">
            <a:xfrm>
              <a:off x="9103311" y="1192847"/>
              <a:ext cx="1061872" cy="106187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8397E3-E48E-E780-B02A-0AA3F3DA91EF}"/>
                </a:ext>
              </a:extLst>
            </p:cNvPr>
            <p:cNvSpPr txBox="1"/>
            <p:nvPr/>
          </p:nvSpPr>
          <p:spPr>
            <a:xfrm>
              <a:off x="7812586" y="2088469"/>
              <a:ext cx="3643323" cy="400110"/>
            </a:xfrm>
            <a:prstGeom prst="rect">
              <a:avLst/>
            </a:prstGeom>
            <a:noFill/>
          </p:spPr>
          <p:txBody>
            <a:bodyPr wrap="square" rtlCol="0">
              <a:spAutoFit/>
            </a:bodyPr>
            <a:lstStyle/>
            <a:p>
              <a:pPr algn="ctr"/>
              <a:r>
                <a:rPr lang="en-US" sz="2000" b="1" dirty="0">
                  <a:solidFill>
                    <a:srgbClr val="C00000"/>
                  </a:solidFill>
                  <a:latin typeface="Georgia" panose="02040502050405020303" pitchFamily="18" charset="0"/>
                </a:rPr>
                <a:t>Conflicting</a:t>
              </a:r>
              <a:r>
                <a:rPr lang="en-US" sz="2000" b="1" dirty="0">
                  <a:latin typeface="Georgia" panose="02040502050405020303" pitchFamily="18" charset="0"/>
                </a:rPr>
                <a:t> policies! </a:t>
              </a:r>
            </a:p>
          </p:txBody>
        </p:sp>
      </p:grpSp>
      <p:grpSp>
        <p:nvGrpSpPr>
          <p:cNvPr id="12" name="Group 11">
            <a:extLst>
              <a:ext uri="{FF2B5EF4-FFF2-40B4-BE49-F238E27FC236}">
                <a16:creationId xmlns:a16="http://schemas.microsoft.com/office/drawing/2014/main" id="{A99FF354-F46E-9796-8E54-919E759F0918}"/>
              </a:ext>
            </a:extLst>
          </p:cNvPr>
          <p:cNvGrpSpPr/>
          <p:nvPr/>
        </p:nvGrpSpPr>
        <p:grpSpPr>
          <a:xfrm>
            <a:off x="7773270" y="4313558"/>
            <a:ext cx="3721954" cy="1771422"/>
            <a:chOff x="7773270" y="4313558"/>
            <a:chExt cx="3721954" cy="1771422"/>
          </a:xfrm>
        </p:grpSpPr>
        <p:sp>
          <p:nvSpPr>
            <p:cNvPr id="61" name="TextBox 60">
              <a:extLst>
                <a:ext uri="{FF2B5EF4-FFF2-40B4-BE49-F238E27FC236}">
                  <a16:creationId xmlns:a16="http://schemas.microsoft.com/office/drawing/2014/main" id="{29516909-6E51-2B78-81BF-DF778176387D}"/>
                </a:ext>
              </a:extLst>
            </p:cNvPr>
            <p:cNvSpPr txBox="1"/>
            <p:nvPr/>
          </p:nvSpPr>
          <p:spPr>
            <a:xfrm>
              <a:off x="7773270" y="5377094"/>
              <a:ext cx="3721954" cy="707886"/>
            </a:xfrm>
            <a:prstGeom prst="rect">
              <a:avLst/>
            </a:prstGeom>
            <a:noFill/>
          </p:spPr>
          <p:txBody>
            <a:bodyPr wrap="square" rtlCol="0">
              <a:spAutoFit/>
            </a:bodyPr>
            <a:lstStyle/>
            <a:p>
              <a:pPr algn="ctr"/>
              <a:r>
                <a:rPr lang="en-US" sz="2000" b="1" dirty="0">
                  <a:solidFill>
                    <a:srgbClr val="C00000"/>
                  </a:solidFill>
                  <a:latin typeface="Georgia" panose="02040502050405020303" pitchFamily="18" charset="0"/>
                </a:rPr>
                <a:t>Missed opportunities </a:t>
              </a:r>
              <a:r>
                <a:rPr lang="en-US" sz="2000" b="1" dirty="0">
                  <a:latin typeface="Georgia" panose="02040502050405020303" pitchFamily="18" charset="0"/>
                </a:rPr>
                <a:t>for rack-scale optimization!</a:t>
              </a:r>
            </a:p>
          </p:txBody>
        </p:sp>
        <p:pic>
          <p:nvPicPr>
            <p:cNvPr id="5128" name="Picture 8">
              <a:extLst>
                <a:ext uri="{FF2B5EF4-FFF2-40B4-BE49-F238E27FC236}">
                  <a16:creationId xmlns:a16="http://schemas.microsoft.com/office/drawing/2014/main" id="{4C7A6086-A3D1-8A30-789A-EC8121749DE7}"/>
                </a:ext>
              </a:extLst>
            </p:cNvPr>
            <p:cNvPicPr>
              <a:picLocks noChangeAspect="1" noChangeArrowheads="1"/>
            </p:cNvPicPr>
            <p:nvPr/>
          </p:nvPicPr>
          <p:blipFill>
            <a:blip r:embed="rId4"/>
            <a:srcRect/>
            <a:stretch/>
          </p:blipFill>
          <p:spPr bwMode="auto">
            <a:xfrm>
              <a:off x="9109195" y="4313558"/>
              <a:ext cx="1050105" cy="1050105"/>
            </a:xfrm>
            <a:prstGeom prst="rect">
              <a:avLst/>
            </a:prstGeom>
            <a:noFill/>
            <a:extLst>
              <a:ext uri="{909E8E84-426E-40DD-AFC4-6F175D3DCCD1}">
                <a14:hiddenFill xmlns:a14="http://schemas.microsoft.com/office/drawing/2010/main">
                  <a:solidFill>
                    <a:srgbClr val="FFFFFF"/>
                  </a:solidFill>
                </a14:hiddenFill>
              </a:ext>
            </a:extLst>
          </p:spPr>
        </p:pic>
      </p:grpSp>
      <p:sp>
        <p:nvSpPr>
          <p:cNvPr id="5140" name="Rectangle 5139">
            <a:extLst>
              <a:ext uri="{FF2B5EF4-FFF2-40B4-BE49-F238E27FC236}">
                <a16:creationId xmlns:a16="http://schemas.microsoft.com/office/drawing/2014/main" id="{6E66E724-AE72-8CD3-A04E-039484E9278F}"/>
              </a:ext>
            </a:extLst>
          </p:cNvPr>
          <p:cNvSpPr/>
          <p:nvPr/>
        </p:nvSpPr>
        <p:spPr>
          <a:xfrm>
            <a:off x="1755371" y="1144321"/>
            <a:ext cx="5339311" cy="2103575"/>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5141" name="Rectangle 5140">
            <a:extLst>
              <a:ext uri="{FF2B5EF4-FFF2-40B4-BE49-F238E27FC236}">
                <a16:creationId xmlns:a16="http://schemas.microsoft.com/office/drawing/2014/main" id="{39995067-00E9-C0AE-F86A-7B872B74402C}"/>
              </a:ext>
            </a:extLst>
          </p:cNvPr>
          <p:cNvSpPr/>
          <p:nvPr/>
        </p:nvSpPr>
        <p:spPr>
          <a:xfrm>
            <a:off x="1743733" y="3595835"/>
            <a:ext cx="5339311" cy="2517344"/>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5144" name="TextBox 5143">
            <a:extLst>
              <a:ext uri="{FF2B5EF4-FFF2-40B4-BE49-F238E27FC236}">
                <a16:creationId xmlns:a16="http://schemas.microsoft.com/office/drawing/2014/main" id="{6CA7534F-7E29-EAA8-1297-483185E01D60}"/>
              </a:ext>
            </a:extLst>
          </p:cNvPr>
          <p:cNvSpPr txBox="1"/>
          <p:nvPr/>
        </p:nvSpPr>
        <p:spPr>
          <a:xfrm>
            <a:off x="1723611" y="849765"/>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5149" name="TextBox 5148">
            <a:extLst>
              <a:ext uri="{FF2B5EF4-FFF2-40B4-BE49-F238E27FC236}">
                <a16:creationId xmlns:a16="http://schemas.microsoft.com/office/drawing/2014/main" id="{CA0CF31F-CBF4-7A15-98E9-F07C10062700}"/>
              </a:ext>
            </a:extLst>
          </p:cNvPr>
          <p:cNvSpPr txBox="1"/>
          <p:nvPr/>
        </p:nvSpPr>
        <p:spPr>
          <a:xfrm>
            <a:off x="3688595" y="2177020"/>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cxnSp>
        <p:nvCxnSpPr>
          <p:cNvPr id="5150" name="Straight Arrow Connector 5149">
            <a:extLst>
              <a:ext uri="{FF2B5EF4-FFF2-40B4-BE49-F238E27FC236}">
                <a16:creationId xmlns:a16="http://schemas.microsoft.com/office/drawing/2014/main" id="{E6CFD0FC-B22A-DEF0-3E1C-D8AA72558797}"/>
              </a:ext>
            </a:extLst>
          </p:cNvPr>
          <p:cNvCxnSpPr>
            <a:cxnSpLocks/>
          </p:cNvCxnSpPr>
          <p:nvPr/>
        </p:nvCxnSpPr>
        <p:spPr>
          <a:xfrm>
            <a:off x="2967932"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1" name="Straight Arrow Connector 5150">
            <a:extLst>
              <a:ext uri="{FF2B5EF4-FFF2-40B4-BE49-F238E27FC236}">
                <a16:creationId xmlns:a16="http://schemas.microsoft.com/office/drawing/2014/main" id="{A43771FC-005A-DFD0-8B16-3B70B203891C}"/>
              </a:ext>
            </a:extLst>
          </p:cNvPr>
          <p:cNvCxnSpPr>
            <a:cxnSpLocks/>
          </p:cNvCxnSpPr>
          <p:nvPr/>
        </p:nvCxnSpPr>
        <p:spPr>
          <a:xfrm>
            <a:off x="3907734"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2" name="Straight Arrow Connector 5151">
            <a:extLst>
              <a:ext uri="{FF2B5EF4-FFF2-40B4-BE49-F238E27FC236}">
                <a16:creationId xmlns:a16="http://schemas.microsoft.com/office/drawing/2014/main" id="{F993399A-D871-E9F6-9610-FDCDB12D45A1}"/>
              </a:ext>
            </a:extLst>
          </p:cNvPr>
          <p:cNvCxnSpPr>
            <a:cxnSpLocks/>
          </p:cNvCxnSpPr>
          <p:nvPr/>
        </p:nvCxnSpPr>
        <p:spPr>
          <a:xfrm>
            <a:off x="4841399"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3" name="Straight Arrow Connector 5152">
            <a:extLst>
              <a:ext uri="{FF2B5EF4-FFF2-40B4-BE49-F238E27FC236}">
                <a16:creationId xmlns:a16="http://schemas.microsoft.com/office/drawing/2014/main" id="{C3C1EAB3-E101-7903-85D1-BD0B9B08946C}"/>
              </a:ext>
            </a:extLst>
          </p:cNvPr>
          <p:cNvCxnSpPr>
            <a:cxnSpLocks/>
          </p:cNvCxnSpPr>
          <p:nvPr/>
        </p:nvCxnSpPr>
        <p:spPr>
          <a:xfrm>
            <a:off x="5775065"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
        <p:nvSpPr>
          <p:cNvPr id="5155" name="TextBox 5154">
            <a:extLst>
              <a:ext uri="{FF2B5EF4-FFF2-40B4-BE49-F238E27FC236}">
                <a16:creationId xmlns:a16="http://schemas.microsoft.com/office/drawing/2014/main" id="{0FF18872-7289-25BD-4CDC-25195E127AE6}"/>
              </a:ext>
            </a:extLst>
          </p:cNvPr>
          <p:cNvSpPr txBox="1"/>
          <p:nvPr/>
        </p:nvSpPr>
        <p:spPr>
          <a:xfrm>
            <a:off x="3850936" y="5267681"/>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sp>
        <p:nvSpPr>
          <p:cNvPr id="5156" name="TextBox 5155">
            <a:extLst>
              <a:ext uri="{FF2B5EF4-FFF2-40B4-BE49-F238E27FC236}">
                <a16:creationId xmlns:a16="http://schemas.microsoft.com/office/drawing/2014/main" id="{AEB89681-0C7C-5921-64A4-A43C85186B56}"/>
              </a:ext>
            </a:extLst>
          </p:cNvPr>
          <p:cNvSpPr txBox="1"/>
          <p:nvPr/>
        </p:nvSpPr>
        <p:spPr>
          <a:xfrm>
            <a:off x="1644458" y="6108895"/>
            <a:ext cx="3476106" cy="338554"/>
          </a:xfrm>
          <a:prstGeom prst="rect">
            <a:avLst/>
          </a:prstGeom>
          <a:noFill/>
        </p:spPr>
        <p:txBody>
          <a:bodyPr wrap="square" rtlCol="0">
            <a:spAutoFit/>
          </a:bodyPr>
          <a:lstStyle/>
          <a:p>
            <a:r>
              <a:rPr lang="en-US" sz="1600" b="1" dirty="0">
                <a:latin typeface="Georgia" panose="02040502050405020303" pitchFamily="18" charset="0"/>
              </a:rPr>
              <a:t>Software-Defined Flash</a:t>
            </a:r>
          </a:p>
        </p:txBody>
      </p:sp>
      <p:grpSp>
        <p:nvGrpSpPr>
          <p:cNvPr id="32" name="Group 31">
            <a:extLst>
              <a:ext uri="{FF2B5EF4-FFF2-40B4-BE49-F238E27FC236}">
                <a16:creationId xmlns:a16="http://schemas.microsoft.com/office/drawing/2014/main" id="{CED581A1-4000-87C4-8CD1-8A3CAD7969F5}"/>
              </a:ext>
            </a:extLst>
          </p:cNvPr>
          <p:cNvGrpSpPr/>
          <p:nvPr/>
        </p:nvGrpSpPr>
        <p:grpSpPr>
          <a:xfrm>
            <a:off x="8299587" y="2750588"/>
            <a:ext cx="2669320" cy="1281324"/>
            <a:chOff x="8299587" y="2750588"/>
            <a:chExt cx="2669320" cy="1281324"/>
          </a:xfrm>
        </p:grpSpPr>
        <p:pic>
          <p:nvPicPr>
            <p:cNvPr id="15" name="Picture 6">
              <a:extLst>
                <a:ext uri="{FF2B5EF4-FFF2-40B4-BE49-F238E27FC236}">
                  <a16:creationId xmlns:a16="http://schemas.microsoft.com/office/drawing/2014/main" id="{93B85DAC-3595-7DD5-5A0C-F54D5464E546}"/>
                </a:ext>
              </a:extLst>
            </p:cNvPr>
            <p:cNvPicPr>
              <a:picLocks noChangeAspect="1" noChangeArrowheads="1"/>
            </p:cNvPicPr>
            <p:nvPr/>
          </p:nvPicPr>
          <p:blipFill>
            <a:blip r:embed="rId5"/>
            <a:srcRect/>
            <a:stretch/>
          </p:blipFill>
          <p:spPr bwMode="auto">
            <a:xfrm>
              <a:off x="9181784" y="2750588"/>
              <a:ext cx="904927" cy="90492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754AA6C-87D6-D74E-392A-7AB6A95909F0}"/>
                </a:ext>
              </a:extLst>
            </p:cNvPr>
            <p:cNvSpPr txBox="1"/>
            <p:nvPr/>
          </p:nvSpPr>
          <p:spPr>
            <a:xfrm>
              <a:off x="8299587" y="3631802"/>
              <a:ext cx="2669320" cy="400110"/>
            </a:xfrm>
            <a:prstGeom prst="rect">
              <a:avLst/>
            </a:prstGeom>
            <a:noFill/>
          </p:spPr>
          <p:txBody>
            <a:bodyPr wrap="none" rtlCol="0">
              <a:spAutoFit/>
            </a:bodyPr>
            <a:lstStyle/>
            <a:p>
              <a:pPr algn="l"/>
              <a:r>
                <a:rPr lang="en-US" sz="2000" b="1" dirty="0">
                  <a:solidFill>
                    <a:srgbClr val="C00000"/>
                  </a:solidFill>
                  <a:latin typeface="Georgia" panose="02040502050405020303" pitchFamily="18" charset="0"/>
                </a:rPr>
                <a:t>Redundant</a:t>
              </a:r>
              <a:r>
                <a:rPr lang="en-US" sz="2000" b="1" dirty="0">
                  <a:solidFill>
                    <a:schemeClr val="accent1"/>
                  </a:solidFill>
                  <a:latin typeface="Georgia" panose="02040502050405020303" pitchFamily="18" charset="0"/>
                </a:rPr>
                <a:t> </a:t>
              </a:r>
              <a:r>
                <a:rPr lang="en-US" sz="2000" b="1" dirty="0">
                  <a:latin typeface="Georgia" panose="02040502050405020303" pitchFamily="18" charset="0"/>
                </a:rPr>
                <a:t>effort! </a:t>
              </a:r>
            </a:p>
          </p:txBody>
        </p:sp>
      </p:grpSp>
      <p:sp>
        <p:nvSpPr>
          <p:cNvPr id="2" name="TextBox 1">
            <a:extLst>
              <a:ext uri="{FF2B5EF4-FFF2-40B4-BE49-F238E27FC236}">
                <a16:creationId xmlns:a16="http://schemas.microsoft.com/office/drawing/2014/main" id="{385F49AE-D708-F70E-ABFB-6896D2AB8E34}"/>
              </a:ext>
            </a:extLst>
          </p:cNvPr>
          <p:cNvSpPr txBox="1"/>
          <p:nvPr/>
        </p:nvSpPr>
        <p:spPr>
          <a:xfrm>
            <a:off x="3657318" y="1171725"/>
            <a:ext cx="1635017" cy="369332"/>
          </a:xfrm>
          <a:prstGeom prst="rect">
            <a:avLst/>
          </a:prstGeom>
          <a:noFill/>
        </p:spPr>
        <p:txBody>
          <a:bodyPr wrap="square" rtlCol="0">
            <a:spAutoFit/>
          </a:bodyPr>
          <a:lstStyle/>
          <a:p>
            <a:pPr algn="l"/>
            <a:r>
              <a:rPr lang="en-US" dirty="0">
                <a:latin typeface="Georgia" panose="02040502050405020303" pitchFamily="18" charset="0"/>
              </a:rPr>
              <a:t>Control Plane</a:t>
            </a:r>
          </a:p>
        </p:txBody>
      </p:sp>
      <p:sp>
        <p:nvSpPr>
          <p:cNvPr id="3" name="Rectangle 2">
            <a:extLst>
              <a:ext uri="{FF2B5EF4-FFF2-40B4-BE49-F238E27FC236}">
                <a16:creationId xmlns:a16="http://schemas.microsoft.com/office/drawing/2014/main" id="{679C2FE1-A94E-2E83-59DD-73546FBEA965}"/>
              </a:ext>
            </a:extLst>
          </p:cNvPr>
          <p:cNvSpPr/>
          <p:nvPr/>
        </p:nvSpPr>
        <p:spPr>
          <a:xfrm>
            <a:off x="5841" y="875387"/>
            <a:ext cx="12192000" cy="557648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9D7B2E03-53C9-6171-5C70-57D36DD9EB05}"/>
              </a:ext>
            </a:extLst>
          </p:cNvPr>
          <p:cNvSpPr/>
          <p:nvPr/>
        </p:nvSpPr>
        <p:spPr>
          <a:xfrm>
            <a:off x="216854" y="2787131"/>
            <a:ext cx="11758292" cy="1283739"/>
          </a:xfrm>
          <a:prstGeom prst="roundRect">
            <a:avLst/>
          </a:prstGeom>
          <a:solidFill>
            <a:schemeClr val="bg1"/>
          </a:solidFill>
          <a:ln w="476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noProof="0" dirty="0">
                <a:solidFill>
                  <a:schemeClr val="accent1">
                    <a:lumMod val="75000"/>
                  </a:schemeClr>
                </a:solidFill>
                <a:latin typeface="Georgia" panose="02040502050405020303" pitchFamily="18" charset="0"/>
              </a:rPr>
              <a:t>SDN and </a:t>
            </a:r>
            <a:r>
              <a:rPr lang="en-US" sz="4400" b="1" dirty="0">
                <a:solidFill>
                  <a:schemeClr val="accent1">
                    <a:lumMod val="75000"/>
                  </a:schemeClr>
                </a:solidFill>
                <a:latin typeface="Georgia" panose="02040502050405020303" pitchFamily="18" charset="0"/>
              </a:rPr>
              <a:t>SDF should coordinate</a:t>
            </a:r>
            <a:r>
              <a:rPr lang="en-US" sz="4400" b="1" noProof="0" dirty="0">
                <a:solidFill>
                  <a:schemeClr val="accent1">
                    <a:lumMod val="75000"/>
                  </a:schemeClr>
                </a:solidFill>
                <a:latin typeface="Georgia" panose="02040502050405020303" pitchFamily="18" charset="0"/>
              </a:rPr>
              <a:t>!</a:t>
            </a:r>
            <a:endParaRPr kumimoji="0" lang="en-US" sz="4400" b="1" i="0" u="none" strike="noStrike" kern="1200" cap="none" spc="0" normalizeH="0" baseline="0" noProof="0" dirty="0">
              <a:ln>
                <a:noFill/>
              </a:ln>
              <a:solidFill>
                <a:schemeClr val="accent1">
                  <a:lumMod val="75000"/>
                </a:schemeClr>
              </a:solidFill>
              <a:effectLst/>
              <a:uLnTx/>
              <a:uFillTx/>
              <a:latin typeface="Georgia" panose="02040502050405020303" pitchFamily="18" charset="0"/>
            </a:endParaRPr>
          </a:p>
        </p:txBody>
      </p:sp>
    </p:spTree>
    <p:extLst>
      <p:ext uri="{BB962C8B-B14F-4D97-AF65-F5344CB8AC3E}">
        <p14:creationId xmlns:p14="http://schemas.microsoft.com/office/powerpoint/2010/main" val="125335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990884" cy="630902"/>
          </a:xfrm>
          <a:prstGeom prst="rect">
            <a:avLst/>
          </a:prstGeom>
          <a:noFill/>
          <a:ln>
            <a:noFill/>
          </a:ln>
        </p:spPr>
        <p:txBody>
          <a:bodyPr spcFirstLastPara="1" wrap="square" lIns="91425" tIns="45700" rIns="91425" bIns="45700" anchor="t" anchorCtr="0">
            <a:spAutoFit/>
          </a:bodyPr>
          <a:lstStyle/>
          <a:p>
            <a:r>
              <a:rPr lang="en-US" sz="3500" dirty="0" err="1">
                <a:solidFill>
                  <a:schemeClr val="bg1"/>
                </a:solidFill>
                <a:latin typeface="Georgia"/>
                <a:ea typeface="Helvetica Neue Light"/>
                <a:cs typeface="Helvetica Neue Light"/>
                <a:sym typeface="Helvetica Neue Light"/>
              </a:rPr>
              <a:t>RackBlox</a:t>
            </a:r>
            <a:r>
              <a:rPr lang="en-US" sz="3500" dirty="0">
                <a:solidFill>
                  <a:schemeClr val="bg1"/>
                </a:solidFill>
                <a:latin typeface="Georgia"/>
                <a:ea typeface="Helvetica Neue Light"/>
                <a:cs typeface="Helvetica Neue Light"/>
                <a:sym typeface="Helvetica Neue Light"/>
              </a:rPr>
              <a:t>: A Software-Defined Rack-Scale Storage System</a:t>
            </a:r>
            <a:endParaRPr lang="en-US" sz="3500" dirty="0">
              <a:solidFill>
                <a:schemeClr val="bg1"/>
              </a:solidFill>
              <a:latin typeface="Georgia"/>
              <a:ea typeface="Helvetica Neue Light"/>
              <a:cs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11</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9" name="Rectangle 8">
            <a:extLst>
              <a:ext uri="{FF2B5EF4-FFF2-40B4-BE49-F238E27FC236}">
                <a16:creationId xmlns:a16="http://schemas.microsoft.com/office/drawing/2014/main" id="{5A5A50E4-140E-DAB3-A143-491F654B3194}"/>
              </a:ext>
            </a:extLst>
          </p:cNvPr>
          <p:cNvSpPr/>
          <p:nvPr/>
        </p:nvSpPr>
        <p:spPr>
          <a:xfrm>
            <a:off x="896778" y="1113130"/>
            <a:ext cx="5485187" cy="5018269"/>
          </a:xfrm>
          <a:prstGeom prst="rect">
            <a:avLst/>
          </a:prstGeom>
          <a:solidFill>
            <a:schemeClr val="accent5">
              <a:lumMod val="60000"/>
              <a:lumOff val="40000"/>
              <a:alpha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990EFB-AE1F-071B-BD71-1F4B64FF96EA}"/>
              </a:ext>
            </a:extLst>
          </p:cNvPr>
          <p:cNvSpPr/>
          <p:nvPr/>
        </p:nvSpPr>
        <p:spPr>
          <a:xfrm>
            <a:off x="1028831" y="1185345"/>
            <a:ext cx="5186857" cy="1001839"/>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13" name="Rectangle 12">
            <a:extLst>
              <a:ext uri="{FF2B5EF4-FFF2-40B4-BE49-F238E27FC236}">
                <a16:creationId xmlns:a16="http://schemas.microsoft.com/office/drawing/2014/main" id="{0C09E4FF-76CF-7330-9D31-3E6BB2493815}"/>
              </a:ext>
            </a:extLst>
          </p:cNvPr>
          <p:cNvSpPr/>
          <p:nvPr/>
        </p:nvSpPr>
        <p:spPr>
          <a:xfrm>
            <a:off x="1028818" y="2231044"/>
            <a:ext cx="5186857" cy="951041"/>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5" name="Rectangle 14">
            <a:extLst>
              <a:ext uri="{FF2B5EF4-FFF2-40B4-BE49-F238E27FC236}">
                <a16:creationId xmlns:a16="http://schemas.microsoft.com/office/drawing/2014/main" id="{4B6EA300-BB0A-36C9-B161-165F96492B7C}"/>
              </a:ext>
            </a:extLst>
          </p:cNvPr>
          <p:cNvSpPr/>
          <p:nvPr/>
        </p:nvSpPr>
        <p:spPr>
          <a:xfrm>
            <a:off x="1305107" y="2514807"/>
            <a:ext cx="146212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6AD9D45E-8B31-1F15-9630-F77122A5DF6A}"/>
              </a:ext>
            </a:extLst>
          </p:cNvPr>
          <p:cNvSpPr/>
          <p:nvPr/>
        </p:nvSpPr>
        <p:spPr>
          <a:xfrm>
            <a:off x="3001608" y="2514027"/>
            <a:ext cx="1402314" cy="59269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CBA97F3A-1606-C38E-1E9F-895083DCA2E6}"/>
              </a:ext>
            </a:extLst>
          </p:cNvPr>
          <p:cNvSpPr/>
          <p:nvPr/>
        </p:nvSpPr>
        <p:spPr>
          <a:xfrm>
            <a:off x="4638294" y="2507326"/>
            <a:ext cx="141279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27" name="Rectangle 26">
            <a:extLst>
              <a:ext uri="{FF2B5EF4-FFF2-40B4-BE49-F238E27FC236}">
                <a16:creationId xmlns:a16="http://schemas.microsoft.com/office/drawing/2014/main" id="{E407A425-1FCF-8C86-E99E-D129EC95882D}"/>
              </a:ext>
            </a:extLst>
          </p:cNvPr>
          <p:cNvSpPr/>
          <p:nvPr/>
        </p:nvSpPr>
        <p:spPr>
          <a:xfrm>
            <a:off x="2281600"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49B189A0-6D18-B698-8A29-31C395F288E0}"/>
              </a:ext>
            </a:extLst>
          </p:cNvPr>
          <p:cNvSpPr/>
          <p:nvPr/>
        </p:nvSpPr>
        <p:spPr>
          <a:xfrm>
            <a:off x="1028818" y="3644534"/>
            <a:ext cx="5186839" cy="1636193"/>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9" name="Rectangle 28">
            <a:extLst>
              <a:ext uri="{FF2B5EF4-FFF2-40B4-BE49-F238E27FC236}">
                <a16:creationId xmlns:a16="http://schemas.microsoft.com/office/drawing/2014/main" id="{CDE7B7A1-F5F0-82D1-1492-B3DD5A775088}"/>
              </a:ext>
            </a:extLst>
          </p:cNvPr>
          <p:cNvSpPr/>
          <p:nvPr/>
        </p:nvSpPr>
        <p:spPr>
          <a:xfrm>
            <a:off x="1290683" y="3948488"/>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 Scheduling</a:t>
            </a:r>
            <a:endParaRPr lang="en-US" dirty="0">
              <a:latin typeface="Georgia" panose="02040502050405020303" pitchFamily="18" charset="0"/>
            </a:endParaRPr>
          </a:p>
        </p:txBody>
      </p:sp>
      <p:sp>
        <p:nvSpPr>
          <p:cNvPr id="30" name="Rectangle 29">
            <a:extLst>
              <a:ext uri="{FF2B5EF4-FFF2-40B4-BE49-F238E27FC236}">
                <a16:creationId xmlns:a16="http://schemas.microsoft.com/office/drawing/2014/main" id="{C8028D1A-A006-8446-9445-55EAFF7D9634}"/>
              </a:ext>
            </a:extLst>
          </p:cNvPr>
          <p:cNvSpPr/>
          <p:nvPr/>
        </p:nvSpPr>
        <p:spPr>
          <a:xfrm>
            <a:off x="2950633" y="3957725"/>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31" name="Rectangle 30">
            <a:extLst>
              <a:ext uri="{FF2B5EF4-FFF2-40B4-BE49-F238E27FC236}">
                <a16:creationId xmlns:a16="http://schemas.microsoft.com/office/drawing/2014/main" id="{C7CB89F3-6C46-BA5B-DA95-5F416424A98E}"/>
              </a:ext>
            </a:extLst>
          </p:cNvPr>
          <p:cNvSpPr/>
          <p:nvPr/>
        </p:nvSpPr>
        <p:spPr>
          <a:xfrm>
            <a:off x="4610583" y="3950380"/>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32" name="Rectangle 31">
            <a:extLst>
              <a:ext uri="{FF2B5EF4-FFF2-40B4-BE49-F238E27FC236}">
                <a16:creationId xmlns:a16="http://schemas.microsoft.com/office/drawing/2014/main" id="{C2139D58-445F-3C71-160E-53DC85F6FF8B}"/>
              </a:ext>
            </a:extLst>
          </p:cNvPr>
          <p:cNvSpPr/>
          <p:nvPr/>
        </p:nvSpPr>
        <p:spPr>
          <a:xfrm>
            <a:off x="1290683"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33" name="Rectangle 32">
            <a:extLst>
              <a:ext uri="{FF2B5EF4-FFF2-40B4-BE49-F238E27FC236}">
                <a16:creationId xmlns:a16="http://schemas.microsoft.com/office/drawing/2014/main" id="{EC85B28D-D0EC-A52F-18D1-BD35423C9EDA}"/>
              </a:ext>
            </a:extLst>
          </p:cNvPr>
          <p:cNvSpPr/>
          <p:nvPr/>
        </p:nvSpPr>
        <p:spPr>
          <a:xfrm>
            <a:off x="2950633" y="4586824"/>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34" name="Rectangle 33">
            <a:extLst>
              <a:ext uri="{FF2B5EF4-FFF2-40B4-BE49-F238E27FC236}">
                <a16:creationId xmlns:a16="http://schemas.microsoft.com/office/drawing/2014/main" id="{7EA1D83B-A785-2A42-46B1-9A5554BB3146}"/>
              </a:ext>
            </a:extLst>
          </p:cNvPr>
          <p:cNvSpPr/>
          <p:nvPr/>
        </p:nvSpPr>
        <p:spPr>
          <a:xfrm>
            <a:off x="4610583"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 Translation</a:t>
            </a:r>
            <a:endParaRPr lang="en-US" dirty="0">
              <a:latin typeface="Georgia" panose="02040502050405020303" pitchFamily="18" charset="0"/>
            </a:endParaRPr>
          </a:p>
        </p:txBody>
      </p:sp>
      <p:sp>
        <p:nvSpPr>
          <p:cNvPr id="35" name="Rectangle 34">
            <a:extLst>
              <a:ext uri="{FF2B5EF4-FFF2-40B4-BE49-F238E27FC236}">
                <a16:creationId xmlns:a16="http://schemas.microsoft.com/office/drawing/2014/main" id="{65A730CF-FD60-2351-E799-6F14A57BB18F}"/>
              </a:ext>
            </a:extLst>
          </p:cNvPr>
          <p:cNvSpPr/>
          <p:nvPr/>
        </p:nvSpPr>
        <p:spPr>
          <a:xfrm>
            <a:off x="1028818" y="5326568"/>
            <a:ext cx="5186857" cy="728890"/>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p:txBody>
      </p:sp>
      <p:sp>
        <p:nvSpPr>
          <p:cNvPr id="36" name="Rectangle 35">
            <a:extLst>
              <a:ext uri="{FF2B5EF4-FFF2-40B4-BE49-F238E27FC236}">
                <a16:creationId xmlns:a16="http://schemas.microsoft.com/office/drawing/2014/main" id="{844FDD37-7066-A431-167A-BE5664B8F5C5}"/>
              </a:ext>
            </a:extLst>
          </p:cNvPr>
          <p:cNvSpPr/>
          <p:nvPr/>
        </p:nvSpPr>
        <p:spPr>
          <a:xfrm>
            <a:off x="3730474"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sp>
        <p:nvSpPr>
          <p:cNvPr id="37" name="Rectangle 36">
            <a:extLst>
              <a:ext uri="{FF2B5EF4-FFF2-40B4-BE49-F238E27FC236}">
                <a16:creationId xmlns:a16="http://schemas.microsoft.com/office/drawing/2014/main" id="{326BD4D3-4A2E-DF0B-772B-50736FFD402A}"/>
              </a:ext>
            </a:extLst>
          </p:cNvPr>
          <p:cNvSpPr/>
          <p:nvPr/>
        </p:nvSpPr>
        <p:spPr>
          <a:xfrm>
            <a:off x="1376832"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8" name="Rectangle 37">
            <a:extLst>
              <a:ext uri="{FF2B5EF4-FFF2-40B4-BE49-F238E27FC236}">
                <a16:creationId xmlns:a16="http://schemas.microsoft.com/office/drawing/2014/main" id="{70316039-F6D9-F5DF-4A83-154866B76CAE}"/>
              </a:ext>
            </a:extLst>
          </p:cNvPr>
          <p:cNvSpPr/>
          <p:nvPr/>
        </p:nvSpPr>
        <p:spPr>
          <a:xfrm>
            <a:off x="2912337"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sp>
        <p:nvSpPr>
          <p:cNvPr id="39" name="Rectangle 38">
            <a:extLst>
              <a:ext uri="{FF2B5EF4-FFF2-40B4-BE49-F238E27FC236}">
                <a16:creationId xmlns:a16="http://schemas.microsoft.com/office/drawing/2014/main" id="{D91F3C70-1B22-3ACE-402D-E507EED830B8}"/>
              </a:ext>
            </a:extLst>
          </p:cNvPr>
          <p:cNvSpPr/>
          <p:nvPr/>
        </p:nvSpPr>
        <p:spPr>
          <a:xfrm>
            <a:off x="4447842"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sp>
        <p:nvSpPr>
          <p:cNvPr id="41" name="Rectangle 40">
            <a:extLst>
              <a:ext uri="{FF2B5EF4-FFF2-40B4-BE49-F238E27FC236}">
                <a16:creationId xmlns:a16="http://schemas.microsoft.com/office/drawing/2014/main" id="{0E84E583-B2B6-C786-04DF-85C6CA4DD133}"/>
              </a:ext>
            </a:extLst>
          </p:cNvPr>
          <p:cNvSpPr/>
          <p:nvPr/>
        </p:nvSpPr>
        <p:spPr>
          <a:xfrm>
            <a:off x="949458" y="1144321"/>
            <a:ext cx="5339311" cy="2103575"/>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42" name="Rectangle 41">
            <a:extLst>
              <a:ext uri="{FF2B5EF4-FFF2-40B4-BE49-F238E27FC236}">
                <a16:creationId xmlns:a16="http://schemas.microsoft.com/office/drawing/2014/main" id="{E3E606BC-EC57-C664-9173-28CC58E7DD6A}"/>
              </a:ext>
            </a:extLst>
          </p:cNvPr>
          <p:cNvSpPr/>
          <p:nvPr/>
        </p:nvSpPr>
        <p:spPr>
          <a:xfrm>
            <a:off x="937820" y="3595835"/>
            <a:ext cx="5339311" cy="2517344"/>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44" name="TextBox 43">
            <a:extLst>
              <a:ext uri="{FF2B5EF4-FFF2-40B4-BE49-F238E27FC236}">
                <a16:creationId xmlns:a16="http://schemas.microsoft.com/office/drawing/2014/main" id="{5C211663-6137-31F4-F275-D934B307CEFD}"/>
              </a:ext>
            </a:extLst>
          </p:cNvPr>
          <p:cNvSpPr txBox="1"/>
          <p:nvPr/>
        </p:nvSpPr>
        <p:spPr>
          <a:xfrm>
            <a:off x="2882682" y="2177020"/>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cxnSp>
        <p:nvCxnSpPr>
          <p:cNvPr id="45" name="Straight Arrow Connector 44">
            <a:extLst>
              <a:ext uri="{FF2B5EF4-FFF2-40B4-BE49-F238E27FC236}">
                <a16:creationId xmlns:a16="http://schemas.microsoft.com/office/drawing/2014/main" id="{199065D1-EFA3-1530-3E3A-9BFA617C05C8}"/>
              </a:ext>
            </a:extLst>
          </p:cNvPr>
          <p:cNvCxnSpPr>
            <a:cxnSpLocks/>
          </p:cNvCxnSpPr>
          <p:nvPr/>
        </p:nvCxnSpPr>
        <p:spPr>
          <a:xfrm>
            <a:off x="2162019"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A86D32E0-AB19-B757-E9F0-A791DD8A6F17}"/>
              </a:ext>
            </a:extLst>
          </p:cNvPr>
          <p:cNvCxnSpPr>
            <a:cxnSpLocks/>
          </p:cNvCxnSpPr>
          <p:nvPr/>
        </p:nvCxnSpPr>
        <p:spPr>
          <a:xfrm>
            <a:off x="3101821"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344B56B0-D121-6C28-F134-BD6DFA6385C7}"/>
              </a:ext>
            </a:extLst>
          </p:cNvPr>
          <p:cNvCxnSpPr>
            <a:cxnSpLocks/>
          </p:cNvCxnSpPr>
          <p:nvPr/>
        </p:nvCxnSpPr>
        <p:spPr>
          <a:xfrm>
            <a:off x="4035486"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8796A67F-F45F-CAA7-D820-124FD47AAD51}"/>
              </a:ext>
            </a:extLst>
          </p:cNvPr>
          <p:cNvCxnSpPr>
            <a:cxnSpLocks/>
          </p:cNvCxnSpPr>
          <p:nvPr/>
        </p:nvCxnSpPr>
        <p:spPr>
          <a:xfrm>
            <a:off x="4969152"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E2C679BE-E14A-8576-43E0-94ACBF5259DF}"/>
              </a:ext>
            </a:extLst>
          </p:cNvPr>
          <p:cNvSpPr txBox="1"/>
          <p:nvPr/>
        </p:nvSpPr>
        <p:spPr>
          <a:xfrm>
            <a:off x="3045023" y="5267681"/>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sp>
        <p:nvSpPr>
          <p:cNvPr id="52" name="TextBox 51">
            <a:extLst>
              <a:ext uri="{FF2B5EF4-FFF2-40B4-BE49-F238E27FC236}">
                <a16:creationId xmlns:a16="http://schemas.microsoft.com/office/drawing/2014/main" id="{E0B4F0A0-8C19-2E09-C867-9711244B66E4}"/>
              </a:ext>
            </a:extLst>
          </p:cNvPr>
          <p:cNvSpPr txBox="1"/>
          <p:nvPr/>
        </p:nvSpPr>
        <p:spPr>
          <a:xfrm rot="16200000">
            <a:off x="-274345" y="3228945"/>
            <a:ext cx="1960970" cy="400110"/>
          </a:xfrm>
          <a:prstGeom prst="rect">
            <a:avLst/>
          </a:prstGeom>
          <a:noFill/>
        </p:spPr>
        <p:txBody>
          <a:bodyPr wrap="square" rtlCol="0">
            <a:spAutoFit/>
          </a:bodyPr>
          <a:lstStyle/>
          <a:p>
            <a:pPr algn="ctr"/>
            <a:r>
              <a:rPr lang="en-US" sz="2000" b="1" dirty="0" err="1">
                <a:latin typeface="Georgia" panose="02040502050405020303" pitchFamily="18" charset="0"/>
              </a:rPr>
              <a:t>RackBlox</a:t>
            </a:r>
            <a:endParaRPr lang="en-US" sz="2000" b="1" dirty="0">
              <a:latin typeface="Georgia" panose="02040502050405020303" pitchFamily="18" charset="0"/>
            </a:endParaRPr>
          </a:p>
        </p:txBody>
      </p:sp>
      <p:grpSp>
        <p:nvGrpSpPr>
          <p:cNvPr id="6" name="Group 5">
            <a:extLst>
              <a:ext uri="{FF2B5EF4-FFF2-40B4-BE49-F238E27FC236}">
                <a16:creationId xmlns:a16="http://schemas.microsoft.com/office/drawing/2014/main" id="{FEFA52F7-706D-61F2-8AA4-BBA2C344ED3E}"/>
              </a:ext>
            </a:extLst>
          </p:cNvPr>
          <p:cNvGrpSpPr/>
          <p:nvPr/>
        </p:nvGrpSpPr>
        <p:grpSpPr>
          <a:xfrm>
            <a:off x="6772655" y="1232773"/>
            <a:ext cx="5068046" cy="1005667"/>
            <a:chOff x="6772655" y="1232773"/>
            <a:chExt cx="5068046" cy="1005667"/>
          </a:xfrm>
        </p:grpSpPr>
        <p:sp>
          <p:nvSpPr>
            <p:cNvPr id="55" name="Rounded Rectangle 54">
              <a:extLst>
                <a:ext uri="{FF2B5EF4-FFF2-40B4-BE49-F238E27FC236}">
                  <a16:creationId xmlns:a16="http://schemas.microsoft.com/office/drawing/2014/main" id="{549526CB-875F-08C2-A0AE-3E23977C98BA}"/>
                </a:ext>
              </a:extLst>
            </p:cNvPr>
            <p:cNvSpPr/>
            <p:nvPr/>
          </p:nvSpPr>
          <p:spPr>
            <a:xfrm>
              <a:off x="6772655" y="1232773"/>
              <a:ext cx="5068046" cy="1005667"/>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2">
              <a:extLst>
                <a:ext uri="{FF2B5EF4-FFF2-40B4-BE49-F238E27FC236}">
                  <a16:creationId xmlns:a16="http://schemas.microsoft.com/office/drawing/2014/main" id="{912A5DB4-0FF4-921D-7F1D-4E331315E202}"/>
                </a:ext>
              </a:extLst>
            </p:cNvPr>
            <p:cNvPicPr>
              <a:picLocks noChangeAspect="1" noChangeArrowheads="1"/>
            </p:cNvPicPr>
            <p:nvPr/>
          </p:nvPicPr>
          <p:blipFill>
            <a:blip r:embed="rId3"/>
            <a:srcRect/>
            <a:stretch/>
          </p:blipFill>
          <p:spPr bwMode="auto">
            <a:xfrm>
              <a:off x="7105298" y="1371812"/>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59C2B877-044B-416A-BBB9-5BE0D0DB51F3}"/>
                </a:ext>
              </a:extLst>
            </p:cNvPr>
            <p:cNvSpPr txBox="1"/>
            <p:nvPr/>
          </p:nvSpPr>
          <p:spPr>
            <a:xfrm>
              <a:off x="7808214" y="1429253"/>
              <a:ext cx="3877701" cy="707886"/>
            </a:xfrm>
            <a:prstGeom prst="rect">
              <a:avLst/>
            </a:prstGeom>
            <a:noFill/>
          </p:spPr>
          <p:txBody>
            <a:bodyPr wrap="square" rtlCol="0">
              <a:spAutoFit/>
            </a:bodyPr>
            <a:lstStyle/>
            <a:p>
              <a:pPr algn="ctr"/>
              <a:r>
                <a:rPr lang="en-US" sz="2000" b="1" dirty="0">
                  <a:latin typeface="Georgia" panose="02040502050405020303" pitchFamily="18" charset="0"/>
                </a:rPr>
                <a:t>Decouple storage management</a:t>
              </a:r>
            </a:p>
          </p:txBody>
        </p:sp>
      </p:grpSp>
      <p:grpSp>
        <p:nvGrpSpPr>
          <p:cNvPr id="3" name="Group 2">
            <a:extLst>
              <a:ext uri="{FF2B5EF4-FFF2-40B4-BE49-F238E27FC236}">
                <a16:creationId xmlns:a16="http://schemas.microsoft.com/office/drawing/2014/main" id="{C03256DD-238D-1766-9F84-3A9A5F09EBB7}"/>
              </a:ext>
            </a:extLst>
          </p:cNvPr>
          <p:cNvGrpSpPr/>
          <p:nvPr/>
        </p:nvGrpSpPr>
        <p:grpSpPr>
          <a:xfrm>
            <a:off x="6772655" y="4981413"/>
            <a:ext cx="5068046" cy="1003131"/>
            <a:chOff x="6772655" y="4981413"/>
            <a:chExt cx="5068046" cy="1003131"/>
          </a:xfrm>
        </p:grpSpPr>
        <p:sp>
          <p:nvSpPr>
            <p:cNvPr id="61" name="Rounded Rectangle 60">
              <a:extLst>
                <a:ext uri="{FF2B5EF4-FFF2-40B4-BE49-F238E27FC236}">
                  <a16:creationId xmlns:a16="http://schemas.microsoft.com/office/drawing/2014/main" id="{D1FE140E-9075-5C68-E193-9F1296E909F9}"/>
                </a:ext>
              </a:extLst>
            </p:cNvPr>
            <p:cNvSpPr/>
            <p:nvPr/>
          </p:nvSpPr>
          <p:spPr>
            <a:xfrm>
              <a:off x="6772655" y="4981413"/>
              <a:ext cx="5068046" cy="1003131"/>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2">
              <a:extLst>
                <a:ext uri="{FF2B5EF4-FFF2-40B4-BE49-F238E27FC236}">
                  <a16:creationId xmlns:a16="http://schemas.microsoft.com/office/drawing/2014/main" id="{149A0015-BC0B-EC6E-7F45-3A38E0E3DD26}"/>
                </a:ext>
              </a:extLst>
            </p:cNvPr>
            <p:cNvPicPr>
              <a:picLocks noChangeAspect="1" noChangeArrowheads="1"/>
            </p:cNvPicPr>
            <p:nvPr/>
          </p:nvPicPr>
          <p:blipFill>
            <a:blip r:embed="rId4"/>
            <a:srcRect/>
            <a:stretch/>
          </p:blipFill>
          <p:spPr bwMode="auto">
            <a:xfrm>
              <a:off x="6897031" y="5072915"/>
              <a:ext cx="1239303" cy="820126"/>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0C619CBF-5BE4-F5F3-31C1-DF949C29D9BE}"/>
                </a:ext>
              </a:extLst>
            </p:cNvPr>
            <p:cNvSpPr txBox="1"/>
            <p:nvPr/>
          </p:nvSpPr>
          <p:spPr>
            <a:xfrm>
              <a:off x="7808214" y="5159813"/>
              <a:ext cx="3742103" cy="646331"/>
            </a:xfrm>
            <a:prstGeom prst="rect">
              <a:avLst/>
            </a:prstGeom>
            <a:noFill/>
          </p:spPr>
          <p:txBody>
            <a:bodyPr wrap="square" rtlCol="0">
              <a:spAutoFit/>
            </a:bodyPr>
            <a:lstStyle/>
            <a:p>
              <a:pPr algn="ctr"/>
              <a:r>
                <a:rPr lang="en-US" b="1" dirty="0">
                  <a:latin typeface="Georgia" panose="02040502050405020303" pitchFamily="18" charset="0"/>
                </a:rPr>
                <a:t>Enable rack-scale wear leveling</a:t>
              </a:r>
            </a:p>
          </p:txBody>
        </p:sp>
      </p:grpSp>
      <p:grpSp>
        <p:nvGrpSpPr>
          <p:cNvPr id="4" name="Group 3">
            <a:extLst>
              <a:ext uri="{FF2B5EF4-FFF2-40B4-BE49-F238E27FC236}">
                <a16:creationId xmlns:a16="http://schemas.microsoft.com/office/drawing/2014/main" id="{6FF59EBE-0AED-E44B-A894-5382E3BAEEAB}"/>
              </a:ext>
            </a:extLst>
          </p:cNvPr>
          <p:cNvGrpSpPr/>
          <p:nvPr/>
        </p:nvGrpSpPr>
        <p:grpSpPr>
          <a:xfrm>
            <a:off x="6772659" y="3733557"/>
            <a:ext cx="5068046" cy="1003131"/>
            <a:chOff x="6772659" y="3733557"/>
            <a:chExt cx="5068046" cy="1003131"/>
          </a:xfrm>
        </p:grpSpPr>
        <p:sp>
          <p:nvSpPr>
            <p:cNvPr id="65" name="Rounded Rectangle 64">
              <a:extLst>
                <a:ext uri="{FF2B5EF4-FFF2-40B4-BE49-F238E27FC236}">
                  <a16:creationId xmlns:a16="http://schemas.microsoft.com/office/drawing/2014/main" id="{AE887E3C-1B09-7090-7F6C-FE15AFE0D968}"/>
                </a:ext>
              </a:extLst>
            </p:cNvPr>
            <p:cNvSpPr/>
            <p:nvPr/>
          </p:nvSpPr>
          <p:spPr>
            <a:xfrm>
              <a:off x="6772659" y="3733557"/>
              <a:ext cx="5068046" cy="1003131"/>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2">
              <a:extLst>
                <a:ext uri="{FF2B5EF4-FFF2-40B4-BE49-F238E27FC236}">
                  <a16:creationId xmlns:a16="http://schemas.microsoft.com/office/drawing/2014/main" id="{64096DC5-DCEE-146E-EE65-9D583A0F3364}"/>
                </a:ext>
              </a:extLst>
            </p:cNvPr>
            <p:cNvPicPr>
              <a:picLocks noChangeAspect="1" noChangeArrowheads="1"/>
            </p:cNvPicPr>
            <p:nvPr/>
          </p:nvPicPr>
          <p:blipFill>
            <a:blip r:embed="rId5"/>
            <a:srcRect/>
            <a:stretch/>
          </p:blipFill>
          <p:spPr bwMode="auto">
            <a:xfrm>
              <a:off x="7105298" y="3831356"/>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B0DDBB19-0458-31F4-1BC6-729FD7D719D0}"/>
                </a:ext>
              </a:extLst>
            </p:cNvPr>
            <p:cNvSpPr txBox="1"/>
            <p:nvPr/>
          </p:nvSpPr>
          <p:spPr>
            <a:xfrm>
              <a:off x="7808215" y="3888797"/>
              <a:ext cx="3742102" cy="707886"/>
            </a:xfrm>
            <a:prstGeom prst="rect">
              <a:avLst/>
            </a:prstGeom>
            <a:noFill/>
          </p:spPr>
          <p:txBody>
            <a:bodyPr wrap="square" rtlCol="0">
              <a:spAutoFit/>
            </a:bodyPr>
            <a:lstStyle/>
            <a:p>
              <a:pPr algn="ctr"/>
              <a:r>
                <a:rPr lang="en-US" sz="2000" b="1" dirty="0">
                  <a:latin typeface="Georgia" panose="02040502050405020303" pitchFamily="18" charset="0"/>
                </a:rPr>
                <a:t>Enable coordinated garbage collection</a:t>
              </a:r>
            </a:p>
          </p:txBody>
        </p:sp>
      </p:grpSp>
      <p:grpSp>
        <p:nvGrpSpPr>
          <p:cNvPr id="5" name="Group 4">
            <a:extLst>
              <a:ext uri="{FF2B5EF4-FFF2-40B4-BE49-F238E27FC236}">
                <a16:creationId xmlns:a16="http://schemas.microsoft.com/office/drawing/2014/main" id="{0182F0D0-833B-D2CF-0E1A-E1EE10C4991D}"/>
              </a:ext>
            </a:extLst>
          </p:cNvPr>
          <p:cNvGrpSpPr/>
          <p:nvPr/>
        </p:nvGrpSpPr>
        <p:grpSpPr>
          <a:xfrm>
            <a:off x="6772657" y="2483165"/>
            <a:ext cx="5068046" cy="1005667"/>
            <a:chOff x="6772657" y="2483165"/>
            <a:chExt cx="5068046" cy="1005667"/>
          </a:xfrm>
        </p:grpSpPr>
        <p:sp>
          <p:nvSpPr>
            <p:cNvPr id="69" name="Rounded Rectangle 68">
              <a:extLst>
                <a:ext uri="{FF2B5EF4-FFF2-40B4-BE49-F238E27FC236}">
                  <a16:creationId xmlns:a16="http://schemas.microsoft.com/office/drawing/2014/main" id="{05C3BF07-5B25-F4B1-1B57-B957CC39A1DD}"/>
                </a:ext>
              </a:extLst>
            </p:cNvPr>
            <p:cNvSpPr/>
            <p:nvPr/>
          </p:nvSpPr>
          <p:spPr>
            <a:xfrm>
              <a:off x="6772657" y="2483165"/>
              <a:ext cx="5068046" cy="1005667"/>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2">
              <a:extLst>
                <a:ext uri="{FF2B5EF4-FFF2-40B4-BE49-F238E27FC236}">
                  <a16:creationId xmlns:a16="http://schemas.microsoft.com/office/drawing/2014/main" id="{524484E5-F57B-E3DA-25F1-14BEB4A8FB5C}"/>
                </a:ext>
              </a:extLst>
            </p:cNvPr>
            <p:cNvPicPr>
              <a:picLocks noChangeAspect="1" noChangeArrowheads="1"/>
            </p:cNvPicPr>
            <p:nvPr/>
          </p:nvPicPr>
          <p:blipFill>
            <a:blip r:embed="rId6"/>
            <a:srcRect/>
            <a:stretch/>
          </p:blipFill>
          <p:spPr bwMode="auto">
            <a:xfrm>
              <a:off x="7105298" y="2622204"/>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4324FDD0-3B96-28EE-7530-3C947A9BA45D}"/>
                </a:ext>
              </a:extLst>
            </p:cNvPr>
            <p:cNvSpPr txBox="1"/>
            <p:nvPr/>
          </p:nvSpPr>
          <p:spPr>
            <a:xfrm>
              <a:off x="7808214" y="2679645"/>
              <a:ext cx="3877701" cy="707886"/>
            </a:xfrm>
            <a:prstGeom prst="rect">
              <a:avLst/>
            </a:prstGeom>
            <a:noFill/>
          </p:spPr>
          <p:txBody>
            <a:bodyPr wrap="square" rtlCol="0">
              <a:spAutoFit/>
            </a:bodyPr>
            <a:lstStyle/>
            <a:p>
              <a:pPr algn="ctr"/>
              <a:r>
                <a:rPr lang="en-US" sz="2000" b="1" dirty="0">
                  <a:latin typeface="Georgia" panose="02040502050405020303" pitchFamily="18" charset="0"/>
                </a:rPr>
                <a:t>Enable coordinated I/O scheduling</a:t>
              </a:r>
            </a:p>
          </p:txBody>
        </p:sp>
      </p:grpSp>
      <p:sp>
        <p:nvSpPr>
          <p:cNvPr id="72" name="Rectangle 71">
            <a:extLst>
              <a:ext uri="{FF2B5EF4-FFF2-40B4-BE49-F238E27FC236}">
                <a16:creationId xmlns:a16="http://schemas.microsoft.com/office/drawing/2014/main" id="{C131AC7E-7AE0-66BF-8376-8A47F41868D4}"/>
              </a:ext>
            </a:extLst>
          </p:cNvPr>
          <p:cNvSpPr/>
          <p:nvPr/>
        </p:nvSpPr>
        <p:spPr>
          <a:xfrm>
            <a:off x="1086850" y="1547258"/>
            <a:ext cx="1729810"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Coordinated</a:t>
            </a:r>
            <a:r>
              <a:rPr lang="zh-CN" altLang="en-US" sz="1600" dirty="0">
                <a:latin typeface="Georgia" panose="02040502050405020303" pitchFamily="18" charset="0"/>
              </a:rPr>
              <a:t> </a:t>
            </a:r>
            <a:r>
              <a:rPr lang="en-US" altLang="zh-CN" sz="1600" dirty="0">
                <a:latin typeface="Georgia" panose="02040502050405020303" pitchFamily="18" charset="0"/>
              </a:rPr>
              <a:t>I/O</a:t>
            </a:r>
          </a:p>
          <a:p>
            <a:pPr algn="ctr"/>
            <a:r>
              <a:rPr lang="en-US" altLang="zh-CN" sz="1600" dirty="0">
                <a:latin typeface="Georgia" panose="02040502050405020303" pitchFamily="18" charset="0"/>
              </a:rPr>
              <a:t>Scheduling</a:t>
            </a:r>
            <a:endParaRPr lang="en-US" sz="1600" dirty="0">
              <a:latin typeface="Georgia" panose="02040502050405020303" pitchFamily="18" charset="0"/>
            </a:endParaRPr>
          </a:p>
        </p:txBody>
      </p:sp>
      <p:sp>
        <p:nvSpPr>
          <p:cNvPr id="73" name="Rectangle 72">
            <a:extLst>
              <a:ext uri="{FF2B5EF4-FFF2-40B4-BE49-F238E27FC236}">
                <a16:creationId xmlns:a16="http://schemas.microsoft.com/office/drawing/2014/main" id="{2B9F82FF-72C8-DFFE-718C-7796B1F3C325}"/>
              </a:ext>
            </a:extLst>
          </p:cNvPr>
          <p:cNvSpPr/>
          <p:nvPr/>
        </p:nvSpPr>
        <p:spPr>
          <a:xfrm>
            <a:off x="1277189" y="3952374"/>
            <a:ext cx="1415808"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Local</a:t>
            </a:r>
            <a:r>
              <a:rPr lang="zh-CN" altLang="en-US" dirty="0">
                <a:latin typeface="Georgia" panose="02040502050405020303" pitchFamily="18" charset="0"/>
              </a:rPr>
              <a:t> </a:t>
            </a: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74" name="Rectangle 73">
            <a:extLst>
              <a:ext uri="{FF2B5EF4-FFF2-40B4-BE49-F238E27FC236}">
                <a16:creationId xmlns:a16="http://schemas.microsoft.com/office/drawing/2014/main" id="{03182680-EFE8-F033-9ABF-F19C7B1D43F8}"/>
              </a:ext>
            </a:extLst>
          </p:cNvPr>
          <p:cNvSpPr/>
          <p:nvPr/>
        </p:nvSpPr>
        <p:spPr>
          <a:xfrm>
            <a:off x="2861465" y="1547258"/>
            <a:ext cx="1775992"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Coord.</a:t>
            </a:r>
            <a:r>
              <a:rPr lang="zh-CN" altLang="en-US" dirty="0">
                <a:latin typeface="Georgia" panose="02040502050405020303" pitchFamily="18" charset="0"/>
              </a:rPr>
              <a:t> </a:t>
            </a: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75" name="Rectangle 74">
            <a:extLst>
              <a:ext uri="{FF2B5EF4-FFF2-40B4-BE49-F238E27FC236}">
                <a16:creationId xmlns:a16="http://schemas.microsoft.com/office/drawing/2014/main" id="{EB1ED516-4EDD-932D-38F6-AD3977354843}"/>
              </a:ext>
            </a:extLst>
          </p:cNvPr>
          <p:cNvSpPr/>
          <p:nvPr/>
        </p:nvSpPr>
        <p:spPr>
          <a:xfrm>
            <a:off x="4692201" y="1547258"/>
            <a:ext cx="1462459"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Global</a:t>
            </a:r>
            <a:r>
              <a:rPr lang="zh-CN" altLang="en-US" dirty="0">
                <a:latin typeface="Georgia" panose="02040502050405020303" pitchFamily="18" charset="0"/>
              </a:rPr>
              <a:t> </a:t>
            </a: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76" name="Rectangle 75">
            <a:extLst>
              <a:ext uri="{FF2B5EF4-FFF2-40B4-BE49-F238E27FC236}">
                <a16:creationId xmlns:a16="http://schemas.microsoft.com/office/drawing/2014/main" id="{201848A4-D2C6-4D01-9423-35E66C2C2115}"/>
              </a:ext>
            </a:extLst>
          </p:cNvPr>
          <p:cNvSpPr/>
          <p:nvPr/>
        </p:nvSpPr>
        <p:spPr>
          <a:xfrm>
            <a:off x="2916948" y="3954703"/>
            <a:ext cx="1501077" cy="60109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Local Garbage Collection</a:t>
            </a:r>
          </a:p>
        </p:txBody>
      </p:sp>
      <p:sp>
        <p:nvSpPr>
          <p:cNvPr id="77" name="Rectangle 76">
            <a:extLst>
              <a:ext uri="{FF2B5EF4-FFF2-40B4-BE49-F238E27FC236}">
                <a16:creationId xmlns:a16="http://schemas.microsoft.com/office/drawing/2014/main" id="{80085E63-96AD-1A05-8D1F-C61D6518C32A}"/>
              </a:ext>
            </a:extLst>
          </p:cNvPr>
          <p:cNvSpPr/>
          <p:nvPr/>
        </p:nvSpPr>
        <p:spPr>
          <a:xfrm>
            <a:off x="4610583" y="3948488"/>
            <a:ext cx="1402314" cy="603553"/>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Local</a:t>
            </a:r>
            <a:r>
              <a:rPr lang="zh-CN" altLang="en-US" dirty="0">
                <a:latin typeface="Georgia" panose="02040502050405020303" pitchFamily="18" charset="0"/>
              </a:rPr>
              <a:t> </a:t>
            </a:r>
            <a:r>
              <a:rPr lang="en-US" altLang="zh-CN" dirty="0">
                <a:latin typeface="Georgia" panose="02040502050405020303" pitchFamily="18" charset="0"/>
              </a:rPr>
              <a:t>Wear Leveling</a:t>
            </a:r>
            <a:endParaRPr lang="en-US" dirty="0">
              <a:latin typeface="Georgia" panose="02040502050405020303" pitchFamily="18" charset="0"/>
            </a:endParaRPr>
          </a:p>
        </p:txBody>
      </p:sp>
      <p:sp>
        <p:nvSpPr>
          <p:cNvPr id="2" name="TextBox 1">
            <a:extLst>
              <a:ext uri="{FF2B5EF4-FFF2-40B4-BE49-F238E27FC236}">
                <a16:creationId xmlns:a16="http://schemas.microsoft.com/office/drawing/2014/main" id="{F66F91FA-2ADA-FF71-EFCA-8C11BA17764A}"/>
              </a:ext>
            </a:extLst>
          </p:cNvPr>
          <p:cNvSpPr txBox="1"/>
          <p:nvPr/>
        </p:nvSpPr>
        <p:spPr>
          <a:xfrm>
            <a:off x="2882682" y="1173569"/>
            <a:ext cx="1635017" cy="369332"/>
          </a:xfrm>
          <a:prstGeom prst="rect">
            <a:avLst/>
          </a:prstGeom>
          <a:noFill/>
        </p:spPr>
        <p:txBody>
          <a:bodyPr wrap="square" rtlCol="0">
            <a:spAutoFit/>
          </a:bodyPr>
          <a:lstStyle/>
          <a:p>
            <a:pPr algn="l"/>
            <a:r>
              <a:rPr lang="en-US" dirty="0">
                <a:latin typeface="Georgia" panose="02040502050405020303" pitchFamily="18" charset="0"/>
              </a:rPr>
              <a:t>Control Plane</a:t>
            </a:r>
          </a:p>
        </p:txBody>
      </p:sp>
    </p:spTree>
    <p:extLst>
      <p:ext uri="{BB962C8B-B14F-4D97-AF65-F5344CB8AC3E}">
        <p14:creationId xmlns:p14="http://schemas.microsoft.com/office/powerpoint/2010/main" val="14237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9" presetClass="emph" presetSubtype="0" grpId="0" nodeType="withEffect">
                                  <p:stCondLst>
                                    <p:cond delay="0"/>
                                  </p:stCondLst>
                                  <p:childTnLst>
                                    <p:set>
                                      <p:cBhvr>
                                        <p:cTn id="18" dur="indefinite"/>
                                        <p:tgtEl>
                                          <p:spTgt spid="24"/>
                                        </p:tgtEl>
                                        <p:attrNameLst>
                                          <p:attrName>style.opacity</p:attrName>
                                        </p:attrNameLst>
                                      </p:cBhvr>
                                      <p:to>
                                        <p:strVal val="0.25"/>
                                      </p:to>
                                    </p:set>
                                    <p:animEffect filter="image" prLst="opacity: 0.25">
                                      <p:cBhvr rctx="IE">
                                        <p:cTn id="19" dur="indefinite"/>
                                        <p:tgtEl>
                                          <p:spTgt spid="24"/>
                                        </p:tgtEl>
                                      </p:cBhvr>
                                    </p:animEffect>
                                  </p:childTnLst>
                                </p:cTn>
                              </p:par>
                              <p:par>
                                <p:cTn id="20" presetID="9" presetClass="emph" presetSubtype="0" grpId="0" nodeType="withEffect">
                                  <p:stCondLst>
                                    <p:cond delay="0"/>
                                  </p:stCondLst>
                                  <p:childTnLst>
                                    <p:set>
                                      <p:cBhvr>
                                        <p:cTn id="21" dur="indefinite"/>
                                        <p:tgtEl>
                                          <p:spTgt spid="26"/>
                                        </p:tgtEl>
                                        <p:attrNameLst>
                                          <p:attrName>style.opacity</p:attrName>
                                        </p:attrNameLst>
                                      </p:cBhvr>
                                      <p:to>
                                        <p:strVal val="0.25"/>
                                      </p:to>
                                    </p:set>
                                    <p:animEffect filter="image" prLst="opacity: 0.25">
                                      <p:cBhvr rctx="IE">
                                        <p:cTn id="22" dur="indefinite"/>
                                        <p:tgtEl>
                                          <p:spTgt spid="26"/>
                                        </p:tgtEl>
                                      </p:cBhvr>
                                    </p:animEffect>
                                  </p:childTnLst>
                                </p:cTn>
                              </p:par>
                              <p:par>
                                <p:cTn id="23" presetID="9" presetClass="emph" presetSubtype="0" grpId="0" nodeType="withEffect">
                                  <p:stCondLst>
                                    <p:cond delay="0"/>
                                  </p:stCondLst>
                                  <p:childTnLst>
                                    <p:set>
                                      <p:cBhvr>
                                        <p:cTn id="24" dur="indefinite"/>
                                        <p:tgtEl>
                                          <p:spTgt spid="15"/>
                                        </p:tgtEl>
                                        <p:attrNameLst>
                                          <p:attrName>style.opacity</p:attrName>
                                        </p:attrNameLst>
                                      </p:cBhvr>
                                      <p:to>
                                        <p:strVal val="0.25"/>
                                      </p:to>
                                    </p:set>
                                    <p:animEffect filter="image" prLst="opacity: 0.25">
                                      <p:cBhvr rctx="IE">
                                        <p:cTn id="25" dur="indefinite"/>
                                        <p:tgtEl>
                                          <p:spTgt spid="15"/>
                                        </p:tgtEl>
                                      </p:cBhvr>
                                    </p:animEffect>
                                  </p:childTnLst>
                                </p:cTn>
                              </p:par>
                              <p:par>
                                <p:cTn id="26" presetID="9" presetClass="emph" presetSubtype="0" grpId="0" nodeType="withEffect">
                                  <p:stCondLst>
                                    <p:cond delay="0"/>
                                  </p:stCondLst>
                                  <p:childTnLst>
                                    <p:set>
                                      <p:cBhvr>
                                        <p:cTn id="27" dur="indefinite"/>
                                        <p:tgtEl>
                                          <p:spTgt spid="37"/>
                                        </p:tgtEl>
                                        <p:attrNameLst>
                                          <p:attrName>style.opacity</p:attrName>
                                        </p:attrNameLst>
                                      </p:cBhvr>
                                      <p:to>
                                        <p:strVal val="0.25"/>
                                      </p:to>
                                    </p:set>
                                    <p:animEffect filter="image" prLst="opacity: 0.25">
                                      <p:cBhvr rctx="IE">
                                        <p:cTn id="28" dur="indefinite"/>
                                        <p:tgtEl>
                                          <p:spTgt spid="37"/>
                                        </p:tgtEl>
                                      </p:cBhvr>
                                    </p:animEffect>
                                  </p:childTnLst>
                                </p:cTn>
                              </p:par>
                              <p:par>
                                <p:cTn id="29" presetID="9" presetClass="emph" presetSubtype="0" grpId="0" nodeType="withEffect">
                                  <p:stCondLst>
                                    <p:cond delay="0"/>
                                  </p:stCondLst>
                                  <p:childTnLst>
                                    <p:set>
                                      <p:cBhvr>
                                        <p:cTn id="30" dur="indefinite"/>
                                        <p:tgtEl>
                                          <p:spTgt spid="38"/>
                                        </p:tgtEl>
                                        <p:attrNameLst>
                                          <p:attrName>style.opacity</p:attrName>
                                        </p:attrNameLst>
                                      </p:cBhvr>
                                      <p:to>
                                        <p:strVal val="0.25"/>
                                      </p:to>
                                    </p:set>
                                    <p:animEffect filter="image" prLst="opacity: 0.25">
                                      <p:cBhvr rctx="IE">
                                        <p:cTn id="31" dur="indefinite"/>
                                        <p:tgtEl>
                                          <p:spTgt spid="38"/>
                                        </p:tgtEl>
                                      </p:cBhvr>
                                    </p:animEffect>
                                  </p:childTnLst>
                                </p:cTn>
                              </p:par>
                              <p:par>
                                <p:cTn id="32" presetID="9" presetClass="emph" presetSubtype="0" grpId="0" nodeType="withEffect">
                                  <p:stCondLst>
                                    <p:cond delay="0"/>
                                  </p:stCondLst>
                                  <p:childTnLst>
                                    <p:set>
                                      <p:cBhvr>
                                        <p:cTn id="33" dur="indefinite"/>
                                        <p:tgtEl>
                                          <p:spTgt spid="39"/>
                                        </p:tgtEl>
                                        <p:attrNameLst>
                                          <p:attrName>style.opacity</p:attrName>
                                        </p:attrNameLst>
                                      </p:cBhvr>
                                      <p:to>
                                        <p:strVal val="0.25"/>
                                      </p:to>
                                    </p:set>
                                    <p:animEffect filter="image" prLst="opacity: 0.25">
                                      <p:cBhvr rctx="IE">
                                        <p:cTn id="34" dur="indefinite"/>
                                        <p:tgtEl>
                                          <p:spTgt spid="39"/>
                                        </p:tgtEl>
                                      </p:cBhvr>
                                    </p:animEffect>
                                  </p:childTnLst>
                                </p:cTn>
                              </p:par>
                              <p:par>
                                <p:cTn id="35" presetID="9" presetClass="emph" presetSubtype="0" grpId="0" nodeType="withEffect">
                                  <p:stCondLst>
                                    <p:cond delay="0"/>
                                  </p:stCondLst>
                                  <p:childTnLst>
                                    <p:set>
                                      <p:cBhvr>
                                        <p:cTn id="36" dur="indefinite"/>
                                        <p:tgtEl>
                                          <p:spTgt spid="32"/>
                                        </p:tgtEl>
                                        <p:attrNameLst>
                                          <p:attrName>style.opacity</p:attrName>
                                        </p:attrNameLst>
                                      </p:cBhvr>
                                      <p:to>
                                        <p:strVal val="0.25"/>
                                      </p:to>
                                    </p:set>
                                    <p:animEffect filter="image" prLst="opacity: 0.25">
                                      <p:cBhvr rctx="IE">
                                        <p:cTn id="37" dur="indefinite"/>
                                        <p:tgtEl>
                                          <p:spTgt spid="32"/>
                                        </p:tgtEl>
                                      </p:cBhvr>
                                    </p:animEffect>
                                  </p:childTnLst>
                                </p:cTn>
                              </p:par>
                              <p:par>
                                <p:cTn id="38" presetID="9" presetClass="emph" presetSubtype="0" grpId="0" nodeType="withEffect">
                                  <p:stCondLst>
                                    <p:cond delay="0"/>
                                  </p:stCondLst>
                                  <p:childTnLst>
                                    <p:set>
                                      <p:cBhvr>
                                        <p:cTn id="39" dur="indefinite"/>
                                        <p:tgtEl>
                                          <p:spTgt spid="33"/>
                                        </p:tgtEl>
                                        <p:attrNameLst>
                                          <p:attrName>style.opacity</p:attrName>
                                        </p:attrNameLst>
                                      </p:cBhvr>
                                      <p:to>
                                        <p:strVal val="0.25"/>
                                      </p:to>
                                    </p:set>
                                    <p:animEffect filter="image" prLst="opacity: 0.25">
                                      <p:cBhvr rctx="IE">
                                        <p:cTn id="40" dur="indefinite"/>
                                        <p:tgtEl>
                                          <p:spTgt spid="33"/>
                                        </p:tgtEl>
                                      </p:cBhvr>
                                    </p:animEffect>
                                  </p:childTnLst>
                                </p:cTn>
                              </p:par>
                              <p:par>
                                <p:cTn id="41" presetID="9" presetClass="emph" presetSubtype="0" grpId="0" nodeType="withEffect">
                                  <p:stCondLst>
                                    <p:cond delay="0"/>
                                  </p:stCondLst>
                                  <p:childTnLst>
                                    <p:set>
                                      <p:cBhvr>
                                        <p:cTn id="42" dur="indefinite"/>
                                        <p:tgtEl>
                                          <p:spTgt spid="31"/>
                                        </p:tgtEl>
                                        <p:attrNameLst>
                                          <p:attrName>style.opacity</p:attrName>
                                        </p:attrNameLst>
                                      </p:cBhvr>
                                      <p:to>
                                        <p:strVal val="0.25"/>
                                      </p:to>
                                    </p:set>
                                    <p:animEffect filter="image" prLst="opacity: 0.25">
                                      <p:cBhvr rctx="IE">
                                        <p:cTn id="43" dur="indefinite"/>
                                        <p:tgtEl>
                                          <p:spTgt spid="31"/>
                                        </p:tgtEl>
                                      </p:cBhvr>
                                    </p:animEffect>
                                  </p:childTnLst>
                                </p:cTn>
                              </p:par>
                              <p:par>
                                <p:cTn id="44" presetID="9" presetClass="emph" presetSubtype="0" grpId="0" nodeType="withEffect">
                                  <p:stCondLst>
                                    <p:cond delay="0"/>
                                  </p:stCondLst>
                                  <p:childTnLst>
                                    <p:set>
                                      <p:cBhvr>
                                        <p:cTn id="45" dur="indefinite"/>
                                        <p:tgtEl>
                                          <p:spTgt spid="30"/>
                                        </p:tgtEl>
                                        <p:attrNameLst>
                                          <p:attrName>style.opacity</p:attrName>
                                        </p:attrNameLst>
                                      </p:cBhvr>
                                      <p:to>
                                        <p:strVal val="0.25"/>
                                      </p:to>
                                    </p:set>
                                    <p:animEffect filter="image" prLst="opacity: 0.25">
                                      <p:cBhvr rctx="IE">
                                        <p:cTn id="46" dur="indefinite"/>
                                        <p:tgtEl>
                                          <p:spTgt spid="30"/>
                                        </p:tgtEl>
                                      </p:cBhvr>
                                    </p:animEffect>
                                  </p:childTnLst>
                                </p:cTn>
                              </p:par>
                              <p:par>
                                <p:cTn id="47" presetID="9" presetClass="emph" presetSubtype="0" grpId="0" nodeType="withEffect">
                                  <p:stCondLst>
                                    <p:cond delay="0"/>
                                  </p:stCondLst>
                                  <p:childTnLst>
                                    <p:set>
                                      <p:cBhvr>
                                        <p:cTn id="48" dur="indefinite"/>
                                        <p:tgtEl>
                                          <p:spTgt spid="34"/>
                                        </p:tgtEl>
                                        <p:attrNameLst>
                                          <p:attrName>style.opacity</p:attrName>
                                        </p:attrNameLst>
                                      </p:cBhvr>
                                      <p:to>
                                        <p:strVal val="0.25"/>
                                      </p:to>
                                    </p:set>
                                    <p:animEffect filter="image" prLst="opacity: 0.25">
                                      <p:cBhvr rctx="IE">
                                        <p:cTn id="49" dur="indefinite"/>
                                        <p:tgtEl>
                                          <p:spTgt spid="34"/>
                                        </p:tgtEl>
                                      </p:cBhvr>
                                    </p:animEffect>
                                  </p:childTnLst>
                                </p:cTn>
                              </p:par>
                              <p:par>
                                <p:cTn id="50" presetID="1" presetClass="exit"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6" grpId="0" animBg="1"/>
      <p:bldP spid="27" grpId="0" animBg="1"/>
      <p:bldP spid="30" grpId="0" animBg="1"/>
      <p:bldP spid="31" grpId="0" animBg="1"/>
      <p:bldP spid="32" grpId="0" animBg="1"/>
      <p:bldP spid="33" grpId="0" animBg="1"/>
      <p:bldP spid="34" grpId="0" animBg="1"/>
      <p:bldP spid="36" grpId="0" animBg="1"/>
      <p:bldP spid="37" grpId="0" animBg="1"/>
      <p:bldP spid="38" grpId="0" animBg="1"/>
      <p:bldP spid="39" grpId="0" animBg="1"/>
      <p:bldP spid="72" grpId="0" animBg="1"/>
      <p:bldP spid="73" grpId="0" animBg="1"/>
      <p:bldP spid="74" grpId="0" animBg="1"/>
      <p:bldP spid="75" grpId="0" animBg="1"/>
      <p:bldP spid="76" grpId="0" animBg="1"/>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661679"/>
          </a:xfrm>
          <a:prstGeom prst="rect">
            <a:avLst/>
          </a:prstGeom>
          <a:noFill/>
          <a:ln>
            <a:noFill/>
          </a:ln>
        </p:spPr>
        <p:txBody>
          <a:bodyPr spcFirstLastPara="1" wrap="square" lIns="91425" tIns="45700" rIns="91425" bIns="45700" anchor="t" anchorCtr="0">
            <a:spAutoFit/>
          </a:bodyPr>
          <a:lstStyle/>
          <a:p>
            <a:r>
              <a:rPr lang="en-US" sz="3700" dirty="0">
                <a:solidFill>
                  <a:schemeClr val="bg1"/>
                </a:solidFill>
                <a:latin typeface="Georgia"/>
                <a:ea typeface="Helvetica Neue Light"/>
                <a:cs typeface="Helvetica Neue Light"/>
                <a:sym typeface="Helvetica Neue Light"/>
              </a:rPr>
              <a:t>Enabling SDN/SDF Codesign is Challenging</a:t>
            </a:r>
            <a:endParaRPr lang="en-US" sz="3700" dirty="0">
              <a:solidFill>
                <a:schemeClr val="bg1"/>
              </a:solidFill>
              <a:latin typeface="Georgia"/>
              <a:ea typeface="Helvetica Neue Light"/>
              <a:cs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12</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 name="Rounded Rectangle 1">
            <a:extLst>
              <a:ext uri="{FF2B5EF4-FFF2-40B4-BE49-F238E27FC236}">
                <a16:creationId xmlns:a16="http://schemas.microsoft.com/office/drawing/2014/main" id="{2D0EAD36-8474-16A9-395A-59FB9E891C7E}"/>
              </a:ext>
            </a:extLst>
          </p:cNvPr>
          <p:cNvSpPr/>
          <p:nvPr/>
        </p:nvSpPr>
        <p:spPr>
          <a:xfrm>
            <a:off x="316678" y="1351928"/>
            <a:ext cx="3770410" cy="4675327"/>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16">
            <a:extLst>
              <a:ext uri="{FF2B5EF4-FFF2-40B4-BE49-F238E27FC236}">
                <a16:creationId xmlns:a16="http://schemas.microsoft.com/office/drawing/2014/main" id="{5E3098E0-9A85-988F-FA92-F5DA6D8FD4CC}"/>
              </a:ext>
            </a:extLst>
          </p:cNvPr>
          <p:cNvSpPr/>
          <p:nvPr/>
        </p:nvSpPr>
        <p:spPr>
          <a:xfrm>
            <a:off x="316678" y="4506928"/>
            <a:ext cx="3770410" cy="755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Georgia" panose="02040502050405020303" pitchFamily="18" charset="0"/>
              </a:rPr>
              <a:t>How to </a:t>
            </a:r>
            <a:r>
              <a:rPr lang="en-US" sz="2400" b="1" dirty="0">
                <a:solidFill>
                  <a:schemeClr val="tx1"/>
                </a:solidFill>
                <a:latin typeface="Georgia" panose="02040502050405020303" pitchFamily="18" charset="0"/>
              </a:rPr>
              <a:t>decouple</a:t>
            </a:r>
            <a:r>
              <a:rPr lang="en-US" sz="2400" dirty="0">
                <a:solidFill>
                  <a:schemeClr val="tx1"/>
                </a:solidFill>
                <a:latin typeface="Georgia" panose="02040502050405020303" pitchFamily="18" charset="0"/>
              </a:rPr>
              <a:t> the storage management</a:t>
            </a:r>
            <a:endParaRPr kumimoji="0" lang="en-US" sz="2400" i="0" u="none" strike="noStrike" kern="1200" cap="none" spc="0" normalizeH="0" baseline="0" noProof="0" dirty="0">
              <a:ln>
                <a:noFill/>
              </a:ln>
              <a:solidFill>
                <a:schemeClr val="tx1"/>
              </a:solidFill>
              <a:effectLst/>
              <a:uLnTx/>
              <a:uFillTx/>
              <a:latin typeface="Georgia" panose="02040502050405020303" pitchFamily="18" charset="0"/>
            </a:endParaRPr>
          </a:p>
        </p:txBody>
      </p:sp>
      <p:grpSp>
        <p:nvGrpSpPr>
          <p:cNvPr id="12" name="Group 11">
            <a:extLst>
              <a:ext uri="{FF2B5EF4-FFF2-40B4-BE49-F238E27FC236}">
                <a16:creationId xmlns:a16="http://schemas.microsoft.com/office/drawing/2014/main" id="{5D701B71-3720-9070-C13C-04A6692A1910}"/>
              </a:ext>
            </a:extLst>
          </p:cNvPr>
          <p:cNvGrpSpPr/>
          <p:nvPr/>
        </p:nvGrpSpPr>
        <p:grpSpPr>
          <a:xfrm>
            <a:off x="4202872" y="1351928"/>
            <a:ext cx="3770416" cy="4675327"/>
            <a:chOff x="4202872" y="1351928"/>
            <a:chExt cx="3770416" cy="4675327"/>
          </a:xfrm>
        </p:grpSpPr>
        <p:sp>
          <p:nvSpPr>
            <p:cNvPr id="7" name="Rounded Rectangle 6">
              <a:extLst>
                <a:ext uri="{FF2B5EF4-FFF2-40B4-BE49-F238E27FC236}">
                  <a16:creationId xmlns:a16="http://schemas.microsoft.com/office/drawing/2014/main" id="{1A286DE1-D481-558F-31E8-8E7C7C753D8E}"/>
                </a:ext>
              </a:extLst>
            </p:cNvPr>
            <p:cNvSpPr/>
            <p:nvPr/>
          </p:nvSpPr>
          <p:spPr>
            <a:xfrm>
              <a:off x="4202878" y="1351928"/>
              <a:ext cx="3770410" cy="4675327"/>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41DF806A-8308-A492-6DD8-BCCF2561A26C}"/>
                </a:ext>
              </a:extLst>
            </p:cNvPr>
            <p:cNvSpPr/>
            <p:nvPr/>
          </p:nvSpPr>
          <p:spPr>
            <a:xfrm>
              <a:off x="4202872" y="4506928"/>
              <a:ext cx="3770410" cy="755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eorgia" panose="02040502050405020303" pitchFamily="18" charset="0"/>
                </a:rPr>
                <a:t>Limited</a:t>
              </a:r>
              <a:r>
                <a:rPr kumimoji="0" lang="en-US" sz="2400" i="0" u="none" strike="noStrike" kern="1200" cap="none" spc="0" normalizeH="0" baseline="0" noProof="0" dirty="0">
                  <a:ln>
                    <a:noFill/>
                  </a:ln>
                  <a:solidFill>
                    <a:schemeClr val="tx1"/>
                  </a:solidFill>
                  <a:effectLst/>
                  <a:uLnTx/>
                  <a:uFillTx/>
                  <a:latin typeface="Georgia" panose="02040502050405020303" pitchFamily="18" charset="0"/>
                </a:rPr>
                <a:t> hardware </a:t>
              </a:r>
              <a:r>
                <a:rPr lang="en-US" sz="2400" dirty="0">
                  <a:solidFill>
                    <a:schemeClr val="tx1"/>
                  </a:solidFill>
                  <a:latin typeface="Georgia" panose="02040502050405020303" pitchFamily="18" charset="0"/>
                </a:rPr>
                <a:t>resources in the switch</a:t>
              </a:r>
              <a:endParaRPr kumimoji="0" lang="en-US" sz="2400" i="0" u="none" strike="noStrike" kern="1200" cap="none" spc="0" normalizeH="0" baseline="0" noProof="0" dirty="0">
                <a:ln>
                  <a:noFill/>
                </a:ln>
                <a:solidFill>
                  <a:schemeClr val="tx1"/>
                </a:solidFill>
                <a:effectLst/>
                <a:uLnTx/>
                <a:uFillTx/>
                <a:latin typeface="Georgia" panose="02040502050405020303" pitchFamily="18" charset="0"/>
              </a:endParaRPr>
            </a:p>
          </p:txBody>
        </p:sp>
        <p:pic>
          <p:nvPicPr>
            <p:cNvPr id="6" name="Picture 2">
              <a:extLst>
                <a:ext uri="{FF2B5EF4-FFF2-40B4-BE49-F238E27FC236}">
                  <a16:creationId xmlns:a16="http://schemas.microsoft.com/office/drawing/2014/main" id="{CB4B3597-EA92-4E4C-74AF-03F1674DE4AD}"/>
                </a:ext>
              </a:extLst>
            </p:cNvPr>
            <p:cNvPicPr>
              <a:picLocks noChangeAspect="1" noChangeArrowheads="1"/>
            </p:cNvPicPr>
            <p:nvPr/>
          </p:nvPicPr>
          <p:blipFill>
            <a:blip r:embed="rId3"/>
            <a:srcRect/>
            <a:stretch/>
          </p:blipFill>
          <p:spPr bwMode="auto">
            <a:xfrm>
              <a:off x="4973902" y="1892120"/>
              <a:ext cx="2357463" cy="23448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616090A-A655-E83B-25FA-EF0A8A948EC9}"/>
              </a:ext>
            </a:extLst>
          </p:cNvPr>
          <p:cNvGrpSpPr/>
          <p:nvPr/>
        </p:nvGrpSpPr>
        <p:grpSpPr>
          <a:xfrm>
            <a:off x="8031180" y="1351928"/>
            <a:ext cx="3886206" cy="4675327"/>
            <a:chOff x="8031180" y="1351928"/>
            <a:chExt cx="3886206" cy="4675327"/>
          </a:xfrm>
        </p:grpSpPr>
        <p:sp>
          <p:nvSpPr>
            <p:cNvPr id="20" name="Rounded Rectangle 19">
              <a:extLst>
                <a:ext uri="{FF2B5EF4-FFF2-40B4-BE49-F238E27FC236}">
                  <a16:creationId xmlns:a16="http://schemas.microsoft.com/office/drawing/2014/main" id="{A6B7E5A2-D735-E22B-533E-CFE7D0C16549}"/>
                </a:ext>
              </a:extLst>
            </p:cNvPr>
            <p:cNvSpPr/>
            <p:nvPr/>
          </p:nvSpPr>
          <p:spPr>
            <a:xfrm>
              <a:off x="8089078" y="1351928"/>
              <a:ext cx="3770410" cy="4675327"/>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6B7944BA-D778-E63A-A26C-92CA29D6ADD9}"/>
                </a:ext>
              </a:extLst>
            </p:cNvPr>
            <p:cNvSpPr/>
            <p:nvPr/>
          </p:nvSpPr>
          <p:spPr>
            <a:xfrm>
              <a:off x="8031180" y="4506928"/>
              <a:ext cx="3886206" cy="755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Georgia" panose="02040502050405020303" pitchFamily="18" charset="0"/>
                </a:rPr>
                <a:t>Ensure </a:t>
              </a:r>
              <a:r>
                <a:rPr lang="en-US" sz="2200" b="1" dirty="0">
                  <a:solidFill>
                    <a:schemeClr val="tx1"/>
                  </a:solidFill>
                  <a:latin typeface="Georgia" panose="02040502050405020303" pitchFamily="18" charset="0"/>
                </a:rPr>
                <a:t>flexibility</a:t>
              </a:r>
              <a:r>
                <a:rPr lang="en-US" sz="2200" dirty="0">
                  <a:solidFill>
                    <a:schemeClr val="tx1"/>
                  </a:solidFill>
                  <a:latin typeface="Georgia" panose="02040502050405020303" pitchFamily="18" charset="0"/>
                </a:rPr>
                <a:t>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latin typeface="Georgia" panose="02040502050405020303" pitchFamily="18" charset="0"/>
                </a:rPr>
                <a:t>ease-of-use</a:t>
              </a:r>
              <a:endParaRPr kumimoji="0" lang="en-US" sz="2200" b="1" i="0" u="none" strike="noStrike" kern="1200" cap="none" spc="0" normalizeH="0" baseline="0" noProof="0" dirty="0">
                <a:ln>
                  <a:noFill/>
                </a:ln>
                <a:solidFill>
                  <a:schemeClr val="tx1"/>
                </a:solidFill>
                <a:effectLst/>
                <a:uLnTx/>
                <a:uFillTx/>
                <a:latin typeface="Georgia" panose="02040502050405020303" pitchFamily="18" charset="0"/>
              </a:endParaRPr>
            </a:p>
          </p:txBody>
        </p:sp>
        <p:pic>
          <p:nvPicPr>
            <p:cNvPr id="22" name="Picture 21">
              <a:extLst>
                <a:ext uri="{FF2B5EF4-FFF2-40B4-BE49-F238E27FC236}">
                  <a16:creationId xmlns:a16="http://schemas.microsoft.com/office/drawing/2014/main" id="{E1A9C2DC-EB34-F313-058B-F732A947E664}"/>
                </a:ext>
              </a:extLst>
            </p:cNvPr>
            <p:cNvPicPr>
              <a:picLocks noChangeAspect="1" noChangeArrowheads="1"/>
            </p:cNvPicPr>
            <p:nvPr/>
          </p:nvPicPr>
          <p:blipFill>
            <a:blip r:embed="rId4"/>
            <a:srcRect/>
            <a:stretch/>
          </p:blipFill>
          <p:spPr bwMode="auto">
            <a:xfrm>
              <a:off x="8954698" y="1924192"/>
              <a:ext cx="2013441" cy="22807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64710185-FE22-4921-7A33-30E81F5F72FC}"/>
              </a:ext>
            </a:extLst>
          </p:cNvPr>
          <p:cNvGrpSpPr/>
          <p:nvPr/>
        </p:nvGrpSpPr>
        <p:grpSpPr>
          <a:xfrm>
            <a:off x="1023872" y="1901954"/>
            <a:ext cx="2382208" cy="2325189"/>
            <a:chOff x="1023872" y="1872412"/>
            <a:chExt cx="2382208" cy="2325189"/>
          </a:xfrm>
        </p:grpSpPr>
        <p:sp>
          <p:nvSpPr>
            <p:cNvPr id="17" name="Rectangle 16">
              <a:extLst>
                <a:ext uri="{FF2B5EF4-FFF2-40B4-BE49-F238E27FC236}">
                  <a16:creationId xmlns:a16="http://schemas.microsoft.com/office/drawing/2014/main" id="{B13288A2-00BD-B608-66DC-5AAE6B4BF387}"/>
                </a:ext>
              </a:extLst>
            </p:cNvPr>
            <p:cNvSpPr/>
            <p:nvPr/>
          </p:nvSpPr>
          <p:spPr>
            <a:xfrm>
              <a:off x="2230581" y="3349926"/>
              <a:ext cx="1104061" cy="757467"/>
            </a:xfrm>
            <a:prstGeom prst="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SDF</a:t>
              </a:r>
            </a:p>
          </p:txBody>
        </p:sp>
        <p:sp>
          <p:nvSpPr>
            <p:cNvPr id="18" name="Rectangle 17">
              <a:extLst>
                <a:ext uri="{FF2B5EF4-FFF2-40B4-BE49-F238E27FC236}">
                  <a16:creationId xmlns:a16="http://schemas.microsoft.com/office/drawing/2014/main" id="{B061BF19-5CCF-E20F-4FDE-894DC569ACF2}"/>
                </a:ext>
              </a:extLst>
            </p:cNvPr>
            <p:cNvSpPr/>
            <p:nvPr/>
          </p:nvSpPr>
          <p:spPr>
            <a:xfrm>
              <a:off x="1023872" y="3253584"/>
              <a:ext cx="2382208" cy="944017"/>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3" name="Rectangle 22">
              <a:extLst>
                <a:ext uri="{FF2B5EF4-FFF2-40B4-BE49-F238E27FC236}">
                  <a16:creationId xmlns:a16="http://schemas.microsoft.com/office/drawing/2014/main" id="{F34E8188-A850-90CD-0B61-CC2A6962EC6D}"/>
                </a:ext>
              </a:extLst>
            </p:cNvPr>
            <p:cNvSpPr/>
            <p:nvPr/>
          </p:nvSpPr>
          <p:spPr>
            <a:xfrm>
              <a:off x="1089051" y="3349927"/>
              <a:ext cx="1104061" cy="75746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SDN</a:t>
              </a:r>
            </a:p>
          </p:txBody>
        </p:sp>
        <p:sp>
          <p:nvSpPr>
            <p:cNvPr id="25" name="Left-Up Arrow 24">
              <a:extLst>
                <a:ext uri="{FF2B5EF4-FFF2-40B4-BE49-F238E27FC236}">
                  <a16:creationId xmlns:a16="http://schemas.microsoft.com/office/drawing/2014/main" id="{6E4BE82D-971B-109C-1339-39C137D0966F}"/>
                </a:ext>
              </a:extLst>
            </p:cNvPr>
            <p:cNvSpPr/>
            <p:nvPr/>
          </p:nvSpPr>
          <p:spPr>
            <a:xfrm rot="13518507">
              <a:off x="1717668" y="2622641"/>
              <a:ext cx="962939" cy="939989"/>
            </a:xfrm>
            <a:prstGeom prst="leftUpArrow">
              <a:avLst>
                <a:gd name="adj1" fmla="val 10612"/>
                <a:gd name="adj2" fmla="val 16367"/>
                <a:gd name="adj3" fmla="val 250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53ACF4-6563-D38C-023A-6A1CE94177B8}"/>
                </a:ext>
              </a:extLst>
            </p:cNvPr>
            <p:cNvSpPr/>
            <p:nvPr/>
          </p:nvSpPr>
          <p:spPr>
            <a:xfrm>
              <a:off x="1128584" y="1872412"/>
              <a:ext cx="2053653" cy="7560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Management</a:t>
              </a:r>
            </a:p>
          </p:txBody>
        </p:sp>
      </p:grpSp>
    </p:spTree>
    <p:extLst>
      <p:ext uri="{BB962C8B-B14F-4D97-AF65-F5344CB8AC3E}">
        <p14:creationId xmlns:p14="http://schemas.microsoft.com/office/powerpoint/2010/main" val="9801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760063" cy="661679"/>
          </a:xfrm>
          <a:prstGeom prst="rect">
            <a:avLst/>
          </a:prstGeom>
          <a:noFill/>
          <a:ln>
            <a:noFill/>
          </a:ln>
        </p:spPr>
        <p:txBody>
          <a:bodyPr spcFirstLastPara="1" wrap="square" lIns="91425" tIns="45700" rIns="91425" bIns="45700" anchor="t" anchorCtr="0">
            <a:spAutoFit/>
          </a:bodyPr>
          <a:lstStyle/>
          <a:p>
            <a:r>
              <a:rPr lang="en-US" altLang="zh-CN" sz="3700" dirty="0">
                <a:solidFill>
                  <a:schemeClr val="lt1"/>
                </a:solidFill>
                <a:latin typeface="Georgia" panose="02040502050405020303" pitchFamily="18" charset="0"/>
                <a:ea typeface="Helvetica Neue Light"/>
                <a:sym typeface="Helvetica Neue Light"/>
              </a:rPr>
              <a:t>Decoupling the Storage Management Across SDN/SDF</a:t>
            </a:r>
            <a:endParaRPr lang="en-US" sz="3700" dirty="0">
              <a:solidFill>
                <a:schemeClr val="lt1"/>
              </a:solidFill>
              <a:latin typeface="Georgia" panose="02040502050405020303" pitchFamily="18" charset="0"/>
              <a:ea typeface="Helvetica Neue Light"/>
              <a:sym typeface="Helvetica Neue Light"/>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31" name="Rectangle 30">
            <a:extLst>
              <a:ext uri="{FF2B5EF4-FFF2-40B4-BE49-F238E27FC236}">
                <a16:creationId xmlns:a16="http://schemas.microsoft.com/office/drawing/2014/main" id="{90E3EF7A-E497-ABB2-D05A-94987484A288}"/>
              </a:ext>
            </a:extLst>
          </p:cNvPr>
          <p:cNvSpPr/>
          <p:nvPr/>
        </p:nvSpPr>
        <p:spPr>
          <a:xfrm>
            <a:off x="6056558" y="1140558"/>
            <a:ext cx="5724640" cy="2927372"/>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r>
              <a:rPr lang="en-US" altLang="zh-CN" dirty="0">
                <a:latin typeface="Georgia" panose="02040502050405020303" pitchFamily="18" charset="0"/>
              </a:rPr>
              <a:t>Storage Management in SDN</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graphicFrame>
        <p:nvGraphicFramePr>
          <p:cNvPr id="32" name="Table 83">
            <a:extLst>
              <a:ext uri="{FF2B5EF4-FFF2-40B4-BE49-F238E27FC236}">
                <a16:creationId xmlns:a16="http://schemas.microsoft.com/office/drawing/2014/main" id="{AD290AC2-A322-1272-CB17-731D6A47137B}"/>
              </a:ext>
            </a:extLst>
          </p:cNvPr>
          <p:cNvGraphicFramePr>
            <a:graphicFrameLocks noGrp="1"/>
          </p:cNvGraphicFramePr>
          <p:nvPr>
            <p:extLst>
              <p:ext uri="{D42A27DB-BD31-4B8C-83A1-F6EECF244321}">
                <p14:modId xmlns:p14="http://schemas.microsoft.com/office/powerpoint/2010/main" val="80176182"/>
              </p:ext>
            </p:extLst>
          </p:nvPr>
        </p:nvGraphicFramePr>
        <p:xfrm>
          <a:off x="6279195" y="2850322"/>
          <a:ext cx="5263764" cy="1112520"/>
        </p:xfrm>
        <a:graphic>
          <a:graphicData uri="http://schemas.openxmlformats.org/drawingml/2006/table">
            <a:tbl>
              <a:tblPr firstRow="1" bandRow="1">
                <a:tableStyleId>{5C22544A-7EE6-4342-B048-85BDC9FD1C3A}</a:tableStyleId>
              </a:tblPr>
              <a:tblGrid>
                <a:gridCol w="1310742">
                  <a:extLst>
                    <a:ext uri="{9D8B030D-6E8A-4147-A177-3AD203B41FA5}">
                      <a16:colId xmlns:a16="http://schemas.microsoft.com/office/drawing/2014/main" val="3716068420"/>
                    </a:ext>
                  </a:extLst>
                </a:gridCol>
                <a:gridCol w="1772529">
                  <a:extLst>
                    <a:ext uri="{9D8B030D-6E8A-4147-A177-3AD203B41FA5}">
                      <a16:colId xmlns:a16="http://schemas.microsoft.com/office/drawing/2014/main" val="538700979"/>
                    </a:ext>
                  </a:extLst>
                </a:gridCol>
                <a:gridCol w="2180493">
                  <a:extLst>
                    <a:ext uri="{9D8B030D-6E8A-4147-A177-3AD203B41FA5}">
                      <a16:colId xmlns:a16="http://schemas.microsoft.com/office/drawing/2014/main" val="653710886"/>
                    </a:ext>
                  </a:extLst>
                </a:gridCol>
              </a:tblGrid>
              <a:tr h="370840">
                <a:tc>
                  <a:txBody>
                    <a:bodyPr/>
                    <a:lstStyle/>
                    <a:p>
                      <a:pPr algn="ctr"/>
                      <a:r>
                        <a:rPr lang="en-US" altLang="zh-CN" dirty="0" err="1">
                          <a:latin typeface="Georgia" panose="02040502050405020303" pitchFamily="18" charset="0"/>
                        </a:rPr>
                        <a:t>vSSD_ID</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GC Status</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Server IP</a:t>
                      </a:r>
                      <a:endParaRPr lang="en-US"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dirty="0">
                          <a:latin typeface="Georgia" panose="02040502050405020303" pitchFamily="18" charset="0"/>
                        </a:rPr>
                        <a:t>vSSD1</a:t>
                      </a:r>
                    </a:p>
                  </a:txBody>
                  <a:tcPr/>
                </a:tc>
                <a:tc>
                  <a:txBody>
                    <a:bodyPr/>
                    <a:lstStyle/>
                    <a:p>
                      <a:pPr algn="ctr"/>
                      <a:r>
                        <a:rPr lang="en-US" altLang="zh-CN" dirty="0">
                          <a:latin typeface="Georgia" panose="02040502050405020303" pitchFamily="18" charset="0"/>
                        </a:rPr>
                        <a:t>1</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dirty="0">
                          <a:latin typeface="Georgia" panose="02040502050405020303" pitchFamily="18" charset="0"/>
                        </a:rPr>
                        <a:t>vSSD2</a:t>
                      </a:r>
                    </a:p>
                  </a:txBody>
                  <a:tcPr/>
                </a:tc>
                <a:tc>
                  <a:txBody>
                    <a:bodyPr/>
                    <a:lstStyle/>
                    <a:p>
                      <a:pPr algn="ctr"/>
                      <a:r>
                        <a:rPr lang="en-US" altLang="zh-CN" dirty="0">
                          <a:latin typeface="Georgia" panose="02040502050405020303" pitchFamily="18" charset="0"/>
                        </a:rPr>
                        <a:t>0</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graphicFrame>
        <p:nvGraphicFramePr>
          <p:cNvPr id="35" name="Table 83">
            <a:extLst>
              <a:ext uri="{FF2B5EF4-FFF2-40B4-BE49-F238E27FC236}">
                <a16:creationId xmlns:a16="http://schemas.microsoft.com/office/drawing/2014/main" id="{96FE80E0-A51F-A63A-F9F9-593155E58949}"/>
              </a:ext>
            </a:extLst>
          </p:cNvPr>
          <p:cNvGraphicFramePr>
            <a:graphicFrameLocks noGrp="1"/>
          </p:cNvGraphicFramePr>
          <p:nvPr>
            <p:extLst>
              <p:ext uri="{D42A27DB-BD31-4B8C-83A1-F6EECF244321}">
                <p14:modId xmlns:p14="http://schemas.microsoft.com/office/powerpoint/2010/main" val="3943638387"/>
              </p:ext>
            </p:extLst>
          </p:nvPr>
        </p:nvGraphicFramePr>
        <p:xfrm>
          <a:off x="6279195" y="1646166"/>
          <a:ext cx="5279286" cy="1112520"/>
        </p:xfrm>
        <a:graphic>
          <a:graphicData uri="http://schemas.openxmlformats.org/drawingml/2006/table">
            <a:tbl>
              <a:tblPr firstRow="1" bandRow="1">
                <a:tableStyleId>{5C22544A-7EE6-4342-B048-85BDC9FD1C3A}</a:tableStyleId>
              </a:tblPr>
              <a:tblGrid>
                <a:gridCol w="1310005">
                  <a:extLst>
                    <a:ext uri="{9D8B030D-6E8A-4147-A177-3AD203B41FA5}">
                      <a16:colId xmlns:a16="http://schemas.microsoft.com/office/drawing/2014/main" val="3716068420"/>
                    </a:ext>
                  </a:extLst>
                </a:gridCol>
                <a:gridCol w="1772318">
                  <a:extLst>
                    <a:ext uri="{9D8B030D-6E8A-4147-A177-3AD203B41FA5}">
                      <a16:colId xmlns:a16="http://schemas.microsoft.com/office/drawing/2014/main" val="538700979"/>
                    </a:ext>
                  </a:extLst>
                </a:gridCol>
                <a:gridCol w="2196963">
                  <a:extLst>
                    <a:ext uri="{9D8B030D-6E8A-4147-A177-3AD203B41FA5}">
                      <a16:colId xmlns:a16="http://schemas.microsoft.com/office/drawing/2014/main" val="653710886"/>
                    </a:ext>
                  </a:extLst>
                </a:gridCol>
              </a:tblGrid>
              <a:tr h="370840">
                <a:tc>
                  <a:txBody>
                    <a:bodyPr/>
                    <a:lstStyle/>
                    <a:p>
                      <a:pPr algn="ctr"/>
                      <a:r>
                        <a:rPr lang="en-US" altLang="zh-CN" dirty="0" err="1">
                          <a:latin typeface="Georgia" panose="02040502050405020303" pitchFamily="18" charset="0"/>
                        </a:rPr>
                        <a:t>vSSD_ID</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GC Status</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Replica </a:t>
                      </a:r>
                      <a:r>
                        <a:rPr lang="en-US" altLang="zh-CN" dirty="0" err="1">
                          <a:latin typeface="Georgia" panose="02040502050405020303" pitchFamily="18" charset="0"/>
                        </a:rPr>
                        <a:t>vSSD_ID</a:t>
                      </a:r>
                      <a:endParaRPr lang="en-US"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dirty="0">
                          <a:latin typeface="Georgia" panose="02040502050405020303" pitchFamily="18" charset="0"/>
                        </a:rPr>
                        <a:t>vSSD1</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a:t>
                      </a:r>
                    </a:p>
                  </a:txBody>
                  <a:tcPr/>
                </a:tc>
                <a:tc>
                  <a:txBody>
                    <a:bodyPr/>
                    <a:lstStyle/>
                    <a:p>
                      <a:pPr algn="ctr"/>
                      <a:r>
                        <a:rPr lang="en-US" dirty="0">
                          <a:latin typeface="Georgia" panose="02040502050405020303" pitchFamily="18" charset="0"/>
                        </a:rPr>
                        <a:t>vSSD12</a:t>
                      </a:r>
                    </a:p>
                  </a:txBody>
                  <a:tcPr/>
                </a:tc>
                <a:extLst>
                  <a:ext uri="{0D108BD9-81ED-4DB2-BD59-A6C34878D82A}">
                    <a16:rowId xmlns:a16="http://schemas.microsoft.com/office/drawing/2014/main" val="3195339933"/>
                  </a:ext>
                </a:extLst>
              </a:tr>
              <a:tr h="370840">
                <a:tc>
                  <a:txBody>
                    <a:bodyPr/>
                    <a:lstStyle/>
                    <a:p>
                      <a:pPr algn="ctr"/>
                      <a:r>
                        <a:rPr lang="en-US" altLang="zh-CN" dirty="0">
                          <a:latin typeface="Georgia" panose="02040502050405020303" pitchFamily="18" charset="0"/>
                        </a:rPr>
                        <a:t>vSSD2</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0</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vSSD20</a:t>
                      </a:r>
                    </a:p>
                  </a:txBody>
                  <a:tcPr/>
                </a:tc>
                <a:extLst>
                  <a:ext uri="{0D108BD9-81ED-4DB2-BD59-A6C34878D82A}">
                    <a16:rowId xmlns:a16="http://schemas.microsoft.com/office/drawing/2014/main" val="102492171"/>
                  </a:ext>
                </a:extLst>
              </a:tr>
            </a:tbl>
          </a:graphicData>
        </a:graphic>
      </p:graphicFrame>
      <p:sp>
        <p:nvSpPr>
          <p:cNvPr id="62" name="Rectangle 61">
            <a:extLst>
              <a:ext uri="{FF2B5EF4-FFF2-40B4-BE49-F238E27FC236}">
                <a16:creationId xmlns:a16="http://schemas.microsoft.com/office/drawing/2014/main" id="{D6E3FE2C-AD7D-B821-D456-CCD58E6EE673}"/>
              </a:ext>
            </a:extLst>
          </p:cNvPr>
          <p:cNvSpPr/>
          <p:nvPr/>
        </p:nvSpPr>
        <p:spPr>
          <a:xfrm>
            <a:off x="6169863" y="4283526"/>
            <a:ext cx="4830417" cy="204839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r>
              <a:rPr lang="en-US" altLang="zh-CN" sz="1700" dirty="0">
                <a:latin typeface="Georgia" panose="02040502050405020303" pitchFamily="18" charset="0"/>
              </a:rPr>
              <a:t>Storage Management in SDF</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70" name="Rectangle 69">
            <a:extLst>
              <a:ext uri="{FF2B5EF4-FFF2-40B4-BE49-F238E27FC236}">
                <a16:creationId xmlns:a16="http://schemas.microsoft.com/office/drawing/2014/main" id="{F87DC5F9-FFD9-E67D-7473-B537BF24E462}"/>
              </a:ext>
            </a:extLst>
          </p:cNvPr>
          <p:cNvSpPr/>
          <p:nvPr/>
        </p:nvSpPr>
        <p:spPr>
          <a:xfrm>
            <a:off x="6447301"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C33FD1D-FB31-4E04-E608-CEE1880E550A}"/>
              </a:ext>
            </a:extLst>
          </p:cNvPr>
          <p:cNvSpPr/>
          <p:nvPr/>
        </p:nvSpPr>
        <p:spPr>
          <a:xfrm>
            <a:off x="6925452"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4545E8B-0572-5155-A76D-829E40188B43}"/>
              </a:ext>
            </a:extLst>
          </p:cNvPr>
          <p:cNvSpPr/>
          <p:nvPr/>
        </p:nvSpPr>
        <p:spPr>
          <a:xfrm>
            <a:off x="9863525" y="478852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7CA87AE-3024-72F6-D0CB-1792EB2DABDF}"/>
              </a:ext>
            </a:extLst>
          </p:cNvPr>
          <p:cNvSpPr/>
          <p:nvPr/>
        </p:nvSpPr>
        <p:spPr>
          <a:xfrm>
            <a:off x="10361379" y="478852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BA4AA78-8216-DE2B-D2A2-9302FB837ABF}"/>
              </a:ext>
            </a:extLst>
          </p:cNvPr>
          <p:cNvSpPr/>
          <p:nvPr/>
        </p:nvSpPr>
        <p:spPr>
          <a:xfrm>
            <a:off x="7403603"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507E472-ED33-D1D3-AD14-9409A5EB5975}"/>
              </a:ext>
            </a:extLst>
          </p:cNvPr>
          <p:cNvSpPr txBox="1"/>
          <p:nvPr/>
        </p:nvSpPr>
        <p:spPr>
          <a:xfrm>
            <a:off x="8119925" y="4953609"/>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3" name="Rectangle 2">
            <a:extLst>
              <a:ext uri="{FF2B5EF4-FFF2-40B4-BE49-F238E27FC236}">
                <a16:creationId xmlns:a16="http://schemas.microsoft.com/office/drawing/2014/main" id="{947F2E64-C357-D4F2-49A6-2AFCCC9F41C6}"/>
              </a:ext>
            </a:extLst>
          </p:cNvPr>
          <p:cNvSpPr/>
          <p:nvPr/>
        </p:nvSpPr>
        <p:spPr>
          <a:xfrm>
            <a:off x="9365672" y="478852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6E069D-8419-1CF7-34A3-7EF32BA56096}"/>
              </a:ext>
            </a:extLst>
          </p:cNvPr>
          <p:cNvSpPr/>
          <p:nvPr/>
        </p:nvSpPr>
        <p:spPr>
          <a:xfrm>
            <a:off x="8867819" y="4792538"/>
            <a:ext cx="411150" cy="127170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994F20F5-5625-07B8-378E-077A6248520B}"/>
              </a:ext>
            </a:extLst>
          </p:cNvPr>
          <p:cNvSpPr/>
          <p:nvPr/>
        </p:nvSpPr>
        <p:spPr>
          <a:xfrm>
            <a:off x="6347849" y="4743926"/>
            <a:ext cx="1563081" cy="1354585"/>
          </a:xfrm>
          <a:prstGeom prst="roundRect">
            <a:avLst/>
          </a:prstGeom>
          <a:solidFill>
            <a:schemeClr val="accent4">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Georgia" panose="02040502050405020303" pitchFamily="18" charset="0"/>
              </a:rPr>
              <a:t>vSSD</a:t>
            </a:r>
            <a:r>
              <a:rPr lang="en-US" sz="1600" dirty="0">
                <a:solidFill>
                  <a:schemeClr val="tx1"/>
                </a:solidFill>
                <a:latin typeface="Georgia" panose="02040502050405020303" pitchFamily="18" charset="0"/>
              </a:rPr>
              <a:t> #1 </a:t>
            </a:r>
          </a:p>
        </p:txBody>
      </p:sp>
      <p:sp>
        <p:nvSpPr>
          <p:cNvPr id="79" name="Rounded Rectangle 78">
            <a:extLst>
              <a:ext uri="{FF2B5EF4-FFF2-40B4-BE49-F238E27FC236}">
                <a16:creationId xmlns:a16="http://schemas.microsoft.com/office/drawing/2014/main" id="{0D5CF602-0E9B-DFB1-A139-5582DC99C5D7}"/>
              </a:ext>
            </a:extLst>
          </p:cNvPr>
          <p:cNvSpPr/>
          <p:nvPr/>
        </p:nvSpPr>
        <p:spPr>
          <a:xfrm>
            <a:off x="9710056" y="4760115"/>
            <a:ext cx="1188805" cy="665444"/>
          </a:xfrm>
          <a:prstGeom prst="roundRect">
            <a:avLst/>
          </a:prstGeom>
          <a:solidFill>
            <a:schemeClr val="accent2">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Georgia" panose="02040502050405020303" pitchFamily="18" charset="0"/>
              </a:rPr>
              <a:t>vSSD</a:t>
            </a:r>
            <a:r>
              <a:rPr lang="en-US" sz="1600" dirty="0">
                <a:solidFill>
                  <a:schemeClr val="tx1"/>
                </a:solidFill>
                <a:latin typeface="Georgia" panose="02040502050405020303" pitchFamily="18" charset="0"/>
              </a:rPr>
              <a:t> #2 </a:t>
            </a:r>
          </a:p>
        </p:txBody>
      </p:sp>
      <p:sp>
        <p:nvSpPr>
          <p:cNvPr id="80" name="Rounded Rectangle 79">
            <a:extLst>
              <a:ext uri="{FF2B5EF4-FFF2-40B4-BE49-F238E27FC236}">
                <a16:creationId xmlns:a16="http://schemas.microsoft.com/office/drawing/2014/main" id="{9F948519-BD70-5287-F728-2513E568860E}"/>
              </a:ext>
            </a:extLst>
          </p:cNvPr>
          <p:cNvSpPr/>
          <p:nvPr/>
        </p:nvSpPr>
        <p:spPr>
          <a:xfrm>
            <a:off x="9710056" y="5438132"/>
            <a:ext cx="1188805" cy="665444"/>
          </a:xfrm>
          <a:prstGeom prst="roundRect">
            <a:avLst/>
          </a:prstGeom>
          <a:solidFill>
            <a:srgbClr val="FFC000">
              <a:alpha val="8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Georgia" panose="02040502050405020303" pitchFamily="18" charset="0"/>
              </a:rPr>
              <a:t>vSSD</a:t>
            </a:r>
            <a:r>
              <a:rPr lang="en-US" sz="1600" dirty="0">
                <a:solidFill>
                  <a:schemeClr val="tx1"/>
                </a:solidFill>
                <a:latin typeface="Georgia" panose="02040502050405020303" pitchFamily="18" charset="0"/>
              </a:rPr>
              <a:t> #3 </a:t>
            </a:r>
          </a:p>
        </p:txBody>
      </p:sp>
      <p:sp>
        <p:nvSpPr>
          <p:cNvPr id="4" name="TextBox 3">
            <a:extLst>
              <a:ext uri="{FF2B5EF4-FFF2-40B4-BE49-F238E27FC236}">
                <a16:creationId xmlns:a16="http://schemas.microsoft.com/office/drawing/2014/main" id="{21B561A8-3099-AA24-63C2-3A38EF65E807}"/>
              </a:ext>
            </a:extLst>
          </p:cNvPr>
          <p:cNvSpPr txBox="1"/>
          <p:nvPr/>
        </p:nvSpPr>
        <p:spPr>
          <a:xfrm>
            <a:off x="8521200" y="6055866"/>
            <a:ext cx="1426179" cy="307777"/>
          </a:xfrm>
          <a:prstGeom prst="rect">
            <a:avLst/>
          </a:prstGeom>
          <a:noFill/>
        </p:spPr>
        <p:txBody>
          <a:bodyPr wrap="square" rtlCol="0">
            <a:spAutoFit/>
          </a:bodyPr>
          <a:lstStyle/>
          <a:p>
            <a:pPr algn="l"/>
            <a:r>
              <a:rPr lang="en-US" sz="1400" dirty="0">
                <a:latin typeface="Georgia" panose="02040502050405020303" pitchFamily="18" charset="0"/>
              </a:rPr>
              <a:t>Flash Channels</a:t>
            </a:r>
          </a:p>
        </p:txBody>
      </p:sp>
      <p:sp>
        <p:nvSpPr>
          <p:cNvPr id="13" name="Rounded Rectangle 12">
            <a:extLst>
              <a:ext uri="{FF2B5EF4-FFF2-40B4-BE49-F238E27FC236}">
                <a16:creationId xmlns:a16="http://schemas.microsoft.com/office/drawing/2014/main" id="{979169BB-E46C-A157-3F31-03FFA6CE0F31}"/>
              </a:ext>
            </a:extLst>
          </p:cNvPr>
          <p:cNvSpPr/>
          <p:nvPr/>
        </p:nvSpPr>
        <p:spPr>
          <a:xfrm>
            <a:off x="312814" y="997109"/>
            <a:ext cx="2634037" cy="2534972"/>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376BAAC1-8E63-3A37-96C5-0594E3D31A63}"/>
              </a:ext>
            </a:extLst>
          </p:cNvPr>
          <p:cNvSpPr/>
          <p:nvPr/>
        </p:nvSpPr>
        <p:spPr>
          <a:xfrm>
            <a:off x="295766" y="3686445"/>
            <a:ext cx="2643087" cy="2534972"/>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8825988-C675-229A-E548-7A8FB22E9637}"/>
              </a:ext>
            </a:extLst>
          </p:cNvPr>
          <p:cNvGrpSpPr/>
          <p:nvPr/>
        </p:nvGrpSpPr>
        <p:grpSpPr>
          <a:xfrm>
            <a:off x="29703" y="1148029"/>
            <a:ext cx="3200260" cy="2333764"/>
            <a:chOff x="8693436" y="1424189"/>
            <a:chExt cx="3200260" cy="2333764"/>
          </a:xfrm>
        </p:grpSpPr>
        <p:sp>
          <p:nvSpPr>
            <p:cNvPr id="36" name="TextBox 35">
              <a:extLst>
                <a:ext uri="{FF2B5EF4-FFF2-40B4-BE49-F238E27FC236}">
                  <a16:creationId xmlns:a16="http://schemas.microsoft.com/office/drawing/2014/main" id="{9B87AC1C-EEE1-49CC-72E8-F293B5C3ED11}"/>
                </a:ext>
              </a:extLst>
            </p:cNvPr>
            <p:cNvSpPr txBox="1"/>
            <p:nvPr/>
          </p:nvSpPr>
          <p:spPr>
            <a:xfrm>
              <a:off x="8693436" y="2926956"/>
              <a:ext cx="3200260" cy="830997"/>
            </a:xfrm>
            <a:prstGeom prst="rect">
              <a:avLst/>
            </a:prstGeom>
            <a:noFill/>
          </p:spPr>
          <p:txBody>
            <a:bodyPr wrap="square" rtlCol="0">
              <a:spAutoFit/>
            </a:bodyPr>
            <a:lstStyle/>
            <a:p>
              <a:pPr algn="ctr"/>
              <a:r>
                <a:rPr lang="en-US" sz="2400" dirty="0">
                  <a:latin typeface="Georgia" panose="02040502050405020303" pitchFamily="18" charset="0"/>
                </a:rPr>
                <a:t>Benefit from coordination</a:t>
              </a:r>
            </a:p>
          </p:txBody>
        </p:sp>
        <p:pic>
          <p:nvPicPr>
            <p:cNvPr id="37" name="Picture 20">
              <a:extLst>
                <a:ext uri="{FF2B5EF4-FFF2-40B4-BE49-F238E27FC236}">
                  <a16:creationId xmlns:a16="http://schemas.microsoft.com/office/drawing/2014/main" id="{3E3CBE4C-59B5-534E-884C-B31AEC13C3C6}"/>
                </a:ext>
              </a:extLst>
            </p:cNvPr>
            <p:cNvPicPr>
              <a:picLocks noChangeAspect="1" noChangeArrowheads="1"/>
            </p:cNvPicPr>
            <p:nvPr/>
          </p:nvPicPr>
          <p:blipFill>
            <a:blip r:embed="rId3"/>
            <a:srcRect/>
            <a:stretch/>
          </p:blipFill>
          <p:spPr bwMode="auto">
            <a:xfrm>
              <a:off x="9527402" y="1424189"/>
              <a:ext cx="1505108" cy="14897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CBEF5730-C65A-4F3F-1863-22C0D5557040}"/>
              </a:ext>
            </a:extLst>
          </p:cNvPr>
          <p:cNvGrpSpPr/>
          <p:nvPr/>
        </p:nvGrpSpPr>
        <p:grpSpPr>
          <a:xfrm>
            <a:off x="498006" y="4318354"/>
            <a:ext cx="2271548" cy="1565236"/>
            <a:chOff x="9233306" y="1860290"/>
            <a:chExt cx="2271548" cy="1565236"/>
          </a:xfrm>
        </p:grpSpPr>
        <p:sp>
          <p:nvSpPr>
            <p:cNvPr id="39" name="TextBox 38">
              <a:extLst>
                <a:ext uri="{FF2B5EF4-FFF2-40B4-BE49-F238E27FC236}">
                  <a16:creationId xmlns:a16="http://schemas.microsoft.com/office/drawing/2014/main" id="{40508F28-06CB-4891-9700-FC93689CEC47}"/>
                </a:ext>
              </a:extLst>
            </p:cNvPr>
            <p:cNvSpPr txBox="1"/>
            <p:nvPr/>
          </p:nvSpPr>
          <p:spPr>
            <a:xfrm>
              <a:off x="9233306" y="2594529"/>
              <a:ext cx="2271548" cy="830997"/>
            </a:xfrm>
            <a:prstGeom prst="rect">
              <a:avLst/>
            </a:prstGeom>
            <a:noFill/>
          </p:spPr>
          <p:txBody>
            <a:bodyPr wrap="square" rtlCol="0">
              <a:spAutoFit/>
            </a:bodyPr>
            <a:lstStyle/>
            <a:p>
              <a:pPr algn="ctr"/>
              <a:r>
                <a:rPr lang="en-US" sz="2400" dirty="0">
                  <a:latin typeface="Georgia" panose="02040502050405020303" pitchFamily="18" charset="0"/>
                </a:rPr>
                <a:t>State retained in switch?</a:t>
              </a:r>
            </a:p>
          </p:txBody>
        </p:sp>
        <p:pic>
          <p:nvPicPr>
            <p:cNvPr id="40" name="Picture 20">
              <a:extLst>
                <a:ext uri="{FF2B5EF4-FFF2-40B4-BE49-F238E27FC236}">
                  <a16:creationId xmlns:a16="http://schemas.microsoft.com/office/drawing/2014/main" id="{CD6E0D72-7896-A1F3-6406-8C9A769DECD6}"/>
                </a:ext>
              </a:extLst>
            </p:cNvPr>
            <p:cNvPicPr>
              <a:picLocks noChangeAspect="1" noChangeArrowheads="1"/>
            </p:cNvPicPr>
            <p:nvPr/>
          </p:nvPicPr>
          <p:blipFill>
            <a:blip r:embed="rId4"/>
            <a:srcRect/>
            <a:stretch/>
          </p:blipFill>
          <p:spPr bwMode="auto">
            <a:xfrm>
              <a:off x="9358289" y="1860290"/>
              <a:ext cx="1962425" cy="63490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2">
            <a:extLst>
              <a:ext uri="{FF2B5EF4-FFF2-40B4-BE49-F238E27FC236}">
                <a16:creationId xmlns:a16="http://schemas.microsoft.com/office/drawing/2014/main" id="{EDFD4DD3-3F94-2B0D-057C-33A9985C8BCD}"/>
              </a:ext>
            </a:extLst>
          </p:cNvPr>
          <p:cNvSpPr txBox="1">
            <a:spLocks/>
          </p:cNvSpPr>
          <p:nvPr/>
        </p:nvSpPr>
        <p:spPr>
          <a:xfrm>
            <a:off x="62696" y="6453567"/>
            <a:ext cx="3694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bg1"/>
                </a:solidFill>
              </a:rPr>
              <a:pPr/>
              <a:t>13</a:t>
            </a:fld>
            <a:endParaRPr lang="en-US" dirty="0">
              <a:solidFill>
                <a:schemeClr val="bg1"/>
              </a:solidFill>
              <a:cs typeface="Calibri"/>
            </a:endParaRPr>
          </a:p>
        </p:txBody>
      </p:sp>
      <p:sp>
        <p:nvSpPr>
          <p:cNvPr id="6" name="Rectangle 5">
            <a:extLst>
              <a:ext uri="{FF2B5EF4-FFF2-40B4-BE49-F238E27FC236}">
                <a16:creationId xmlns:a16="http://schemas.microsoft.com/office/drawing/2014/main" id="{F8E7B4D7-8F23-B07D-BA35-DD32258E2DE9}"/>
              </a:ext>
            </a:extLst>
          </p:cNvPr>
          <p:cNvSpPr/>
          <p:nvPr/>
        </p:nvSpPr>
        <p:spPr>
          <a:xfrm>
            <a:off x="3477513" y="1662527"/>
            <a:ext cx="2024569" cy="4115832"/>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Storage Functions</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A0E13763-258C-A5FE-B919-AE3503C337A4}"/>
              </a:ext>
            </a:extLst>
          </p:cNvPr>
          <p:cNvSpPr/>
          <p:nvPr/>
        </p:nvSpPr>
        <p:spPr>
          <a:xfrm>
            <a:off x="3707701" y="1951903"/>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Georgia" panose="02040502050405020303" pitchFamily="18" charset="0"/>
              </a:rPr>
              <a:t>I/O Scheduling</a:t>
            </a:r>
          </a:p>
        </p:txBody>
      </p:sp>
      <p:sp>
        <p:nvSpPr>
          <p:cNvPr id="8" name="Rectangle 7">
            <a:extLst>
              <a:ext uri="{FF2B5EF4-FFF2-40B4-BE49-F238E27FC236}">
                <a16:creationId xmlns:a16="http://schemas.microsoft.com/office/drawing/2014/main" id="{B68D64A8-4C40-8FD7-84ED-23CDA96E68A5}"/>
              </a:ext>
            </a:extLst>
          </p:cNvPr>
          <p:cNvSpPr/>
          <p:nvPr/>
        </p:nvSpPr>
        <p:spPr>
          <a:xfrm>
            <a:off x="3708386" y="2587228"/>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9" name="Rectangle 8">
            <a:extLst>
              <a:ext uri="{FF2B5EF4-FFF2-40B4-BE49-F238E27FC236}">
                <a16:creationId xmlns:a16="http://schemas.microsoft.com/office/drawing/2014/main" id="{A73CAF61-D04B-5AD1-20AE-3E9C40B74AB0}"/>
              </a:ext>
            </a:extLst>
          </p:cNvPr>
          <p:cNvSpPr/>
          <p:nvPr/>
        </p:nvSpPr>
        <p:spPr>
          <a:xfrm>
            <a:off x="3707701" y="3228079"/>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10" name="Rectangle 9">
            <a:extLst>
              <a:ext uri="{FF2B5EF4-FFF2-40B4-BE49-F238E27FC236}">
                <a16:creationId xmlns:a16="http://schemas.microsoft.com/office/drawing/2014/main" id="{B009D45E-7FDB-2BC4-E10E-2A747CC41328}"/>
              </a:ext>
            </a:extLst>
          </p:cNvPr>
          <p:cNvSpPr/>
          <p:nvPr/>
        </p:nvSpPr>
        <p:spPr>
          <a:xfrm>
            <a:off x="3707701" y="4450733"/>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Bad Block Management</a:t>
            </a:r>
            <a:endParaRPr lang="en-US" dirty="0">
              <a:latin typeface="Georgia" panose="02040502050405020303" pitchFamily="18" charset="0"/>
            </a:endParaRPr>
          </a:p>
        </p:txBody>
      </p:sp>
      <p:sp>
        <p:nvSpPr>
          <p:cNvPr id="12" name="Rectangle 11">
            <a:extLst>
              <a:ext uri="{FF2B5EF4-FFF2-40B4-BE49-F238E27FC236}">
                <a16:creationId xmlns:a16="http://schemas.microsoft.com/office/drawing/2014/main" id="{B9F67D7B-ED3B-D801-EB96-87339516527B}"/>
              </a:ext>
            </a:extLst>
          </p:cNvPr>
          <p:cNvSpPr/>
          <p:nvPr/>
        </p:nvSpPr>
        <p:spPr>
          <a:xfrm>
            <a:off x="3712378" y="3845168"/>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 Translation</a:t>
            </a:r>
            <a:endParaRPr lang="en-US" dirty="0">
              <a:latin typeface="Georgia" panose="02040502050405020303" pitchFamily="18" charset="0"/>
            </a:endParaRPr>
          </a:p>
        </p:txBody>
      </p:sp>
      <p:sp>
        <p:nvSpPr>
          <p:cNvPr id="41" name="Rectangle 40">
            <a:extLst>
              <a:ext uri="{FF2B5EF4-FFF2-40B4-BE49-F238E27FC236}">
                <a16:creationId xmlns:a16="http://schemas.microsoft.com/office/drawing/2014/main" id="{C87B84C2-AE87-DD2D-A8BD-6D2741410433}"/>
              </a:ext>
            </a:extLst>
          </p:cNvPr>
          <p:cNvSpPr/>
          <p:nvPr/>
        </p:nvSpPr>
        <p:spPr>
          <a:xfrm>
            <a:off x="3707701" y="5056298"/>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66E5CDD0-428B-2BDE-9F27-001288BD12CC}"/>
              </a:ext>
            </a:extLst>
          </p:cNvPr>
          <p:cNvCxnSpPr>
            <a:cxnSpLocks/>
          </p:cNvCxnSpPr>
          <p:nvPr/>
        </p:nvCxnSpPr>
        <p:spPr>
          <a:xfrm>
            <a:off x="5266549" y="1951903"/>
            <a:ext cx="1180752" cy="284063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6E83C07-D205-C985-330E-FBBE0F0E1418}"/>
              </a:ext>
            </a:extLst>
          </p:cNvPr>
          <p:cNvCxnSpPr>
            <a:cxnSpLocks/>
          </p:cNvCxnSpPr>
          <p:nvPr/>
        </p:nvCxnSpPr>
        <p:spPr>
          <a:xfrm>
            <a:off x="5266549" y="5044222"/>
            <a:ext cx="1180752" cy="10200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909FA1-4730-C10A-B268-D4F32DD31ACF}"/>
              </a:ext>
            </a:extLst>
          </p:cNvPr>
          <p:cNvCxnSpPr>
            <a:cxnSpLocks/>
          </p:cNvCxnSpPr>
          <p:nvPr/>
        </p:nvCxnSpPr>
        <p:spPr>
          <a:xfrm>
            <a:off x="5279388" y="3180717"/>
            <a:ext cx="999807" cy="78212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201E5F-37C4-E3C8-4782-D7D8CD98BA6D}"/>
              </a:ext>
            </a:extLst>
          </p:cNvPr>
          <p:cNvCxnSpPr>
            <a:cxnSpLocks/>
          </p:cNvCxnSpPr>
          <p:nvPr/>
        </p:nvCxnSpPr>
        <p:spPr>
          <a:xfrm flipV="1">
            <a:off x="5279388" y="1662527"/>
            <a:ext cx="999807" cy="92470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DAC625-8F96-615F-3A22-9EBD199BF08E}"/>
              </a:ext>
            </a:extLst>
          </p:cNvPr>
          <p:cNvCxnSpPr>
            <a:cxnSpLocks/>
          </p:cNvCxnSpPr>
          <p:nvPr/>
        </p:nvCxnSpPr>
        <p:spPr>
          <a:xfrm>
            <a:off x="5279388" y="1951903"/>
            <a:ext cx="890475" cy="236645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713B6F-A173-9A48-D912-82BF9D6FBF53}"/>
              </a:ext>
            </a:extLst>
          </p:cNvPr>
          <p:cNvCxnSpPr>
            <a:cxnSpLocks/>
          </p:cNvCxnSpPr>
          <p:nvPr/>
        </p:nvCxnSpPr>
        <p:spPr>
          <a:xfrm>
            <a:off x="5279388" y="5661495"/>
            <a:ext cx="890475" cy="52987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41"/>
                                        </p:tgtEl>
                                        <p:attrNameLst>
                                          <p:attrName>fillcolor</p:attrName>
                                        </p:attrNameLst>
                                      </p:cBhvr>
                                      <p:to>
                                        <a:srgbClr val="AB1500"/>
                                      </p:to>
                                    </p:animClr>
                                    <p:set>
                                      <p:cBhvr>
                                        <p:cTn id="7" dur="10" fill="hold"/>
                                        <p:tgtEl>
                                          <p:spTgt spid="41"/>
                                        </p:tgtEl>
                                        <p:attrNameLst>
                                          <p:attrName>fill.type</p:attrName>
                                        </p:attrNameLst>
                                      </p:cBhvr>
                                      <p:to>
                                        <p:strVal val="solid"/>
                                      </p:to>
                                    </p:set>
                                    <p:set>
                                      <p:cBhvr>
                                        <p:cTn id="8" dur="10" fill="hold"/>
                                        <p:tgtEl>
                                          <p:spTgt spid="4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9" presetClass="emph" presetSubtype="0" grpId="0" nodeType="withEffect">
                                  <p:stCondLst>
                                    <p:cond delay="0"/>
                                  </p:stCondLst>
                                  <p:childTnLst>
                                    <p:set>
                                      <p:cBhvr>
                                        <p:cTn id="16" dur="indefinite"/>
                                        <p:tgtEl>
                                          <p:spTgt spid="41"/>
                                        </p:tgtEl>
                                        <p:attrNameLst>
                                          <p:attrName>style.opacity</p:attrName>
                                        </p:attrNameLst>
                                      </p:cBhvr>
                                      <p:to>
                                        <p:strVal val="0.25"/>
                                      </p:to>
                                    </p:set>
                                    <p:animEffect filter="image" prLst="opacity: 0.25">
                                      <p:cBhvr rctx="IE">
                                        <p:cTn id="17" dur="indefinite"/>
                                        <p:tgtEl>
                                          <p:spTgt spid="41"/>
                                        </p:tgtEl>
                                      </p:cBhvr>
                                    </p:animEffect>
                                  </p:childTnLst>
                                </p:cTn>
                              </p:par>
                              <p:par>
                                <p:cTn id="18" presetID="1" presetClass="exit" presetSubtype="0" fill="hold" nodeType="withEffect">
                                  <p:stCondLst>
                                    <p:cond delay="0"/>
                                  </p:stCondLst>
                                  <p:childTnLst>
                                    <p:set>
                                      <p:cBhvr>
                                        <p:cTn id="19" dur="1" fill="hold">
                                          <p:stCondLst>
                                            <p:cond delay="0"/>
                                          </p:stCondLst>
                                        </p:cTn>
                                        <p:tgtEl>
                                          <p:spTgt spid="24"/>
                                        </p:tgtEl>
                                        <p:attrNameLst>
                                          <p:attrName>style.visibility</p:attrName>
                                        </p:attrNameLst>
                                      </p:cBhvr>
                                      <p:to>
                                        <p:strVal val="hidden"/>
                                      </p:to>
                                    </p:set>
                                  </p:childTnLst>
                                </p:cTn>
                              </p:par>
                            </p:childTnLst>
                          </p:cTn>
                        </p:par>
                        <p:par>
                          <p:cTn id="20" fill="hold">
                            <p:stCondLst>
                              <p:cond delay="0"/>
                            </p:stCondLst>
                            <p:childTnLst>
                              <p:par>
                                <p:cTn id="21" presetID="22" presetClass="entr" presetSubtype="2"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par>
                                <p:cTn id="24" presetID="2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right)">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2"/>
                                        </p:tgtEl>
                                        <p:attrNameLst>
                                          <p:attrName>style.visibility</p:attrName>
                                        </p:attrNameLst>
                                      </p:cBhvr>
                                      <p:to>
                                        <p:strVal val="hidden"/>
                                      </p:to>
                                    </p:set>
                                  </p:childTnLst>
                                </p:cTn>
                              </p:par>
                              <p:par>
                                <p:cTn id="43" presetID="1" presetClass="emph" presetSubtype="2" fill="hold" nodeType="withEffect">
                                  <p:stCondLst>
                                    <p:cond delay="0"/>
                                  </p:stCondLst>
                                  <p:childTnLst>
                                    <p:animClr clrSpc="rgb" dir="cw">
                                      <p:cBhvr>
                                        <p:cTn id="44" dur="10" fill="hold"/>
                                        <p:tgtEl>
                                          <p:spTgt spid="9"/>
                                        </p:tgtEl>
                                        <p:attrNameLst>
                                          <p:attrName>fillcolor</p:attrName>
                                        </p:attrNameLst>
                                      </p:cBhvr>
                                      <p:to>
                                        <a:srgbClr val="78A742"/>
                                      </p:to>
                                    </p:animClr>
                                    <p:set>
                                      <p:cBhvr>
                                        <p:cTn id="45" dur="10" fill="hold"/>
                                        <p:tgtEl>
                                          <p:spTgt spid="9"/>
                                        </p:tgtEl>
                                        <p:attrNameLst>
                                          <p:attrName>fill.type</p:attrName>
                                        </p:attrNameLst>
                                      </p:cBhvr>
                                      <p:to>
                                        <p:strVal val="solid"/>
                                      </p:to>
                                    </p:set>
                                    <p:set>
                                      <p:cBhvr>
                                        <p:cTn id="46" dur="10" fill="hold"/>
                                        <p:tgtEl>
                                          <p:spTgt spid="9"/>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0" fill="hold"/>
                                        <p:tgtEl>
                                          <p:spTgt spid="8"/>
                                        </p:tgtEl>
                                        <p:attrNameLst>
                                          <p:attrName>fillcolor</p:attrName>
                                        </p:attrNameLst>
                                      </p:cBhvr>
                                      <p:to>
                                        <a:srgbClr val="78A742"/>
                                      </p:to>
                                    </p:animClr>
                                    <p:set>
                                      <p:cBhvr>
                                        <p:cTn id="49" dur="10" fill="hold"/>
                                        <p:tgtEl>
                                          <p:spTgt spid="8"/>
                                        </p:tgtEl>
                                        <p:attrNameLst>
                                          <p:attrName>fill.type</p:attrName>
                                        </p:attrNameLst>
                                      </p:cBhvr>
                                      <p:to>
                                        <p:strVal val="solid"/>
                                      </p:to>
                                    </p:set>
                                    <p:set>
                                      <p:cBhvr>
                                        <p:cTn id="50" dur="10" fill="hold"/>
                                        <p:tgtEl>
                                          <p:spTgt spid="8"/>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0" fill="hold"/>
                                        <p:tgtEl>
                                          <p:spTgt spid="7"/>
                                        </p:tgtEl>
                                        <p:attrNameLst>
                                          <p:attrName>fillcolor</p:attrName>
                                        </p:attrNameLst>
                                      </p:cBhvr>
                                      <p:to>
                                        <a:srgbClr val="78A742"/>
                                      </p:to>
                                    </p:animClr>
                                    <p:set>
                                      <p:cBhvr>
                                        <p:cTn id="53" dur="10" fill="hold"/>
                                        <p:tgtEl>
                                          <p:spTgt spid="7"/>
                                        </p:tgtEl>
                                        <p:attrNameLst>
                                          <p:attrName>fill.type</p:attrName>
                                        </p:attrNameLst>
                                      </p:cBhvr>
                                      <p:to>
                                        <p:strVal val="solid"/>
                                      </p:to>
                                    </p:set>
                                    <p:set>
                                      <p:cBhvr>
                                        <p:cTn id="54" dur="1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10" fill="hold"/>
                                        <p:tgtEl>
                                          <p:spTgt spid="12"/>
                                        </p:tgtEl>
                                        <p:attrNameLst>
                                          <p:attrName>fillcolor</p:attrName>
                                        </p:attrNameLst>
                                      </p:cBhvr>
                                      <p:to>
                                        <a:srgbClr val="AB1500"/>
                                      </p:to>
                                    </p:animClr>
                                    <p:set>
                                      <p:cBhvr>
                                        <p:cTn id="57" dur="10" fill="hold"/>
                                        <p:tgtEl>
                                          <p:spTgt spid="12"/>
                                        </p:tgtEl>
                                        <p:attrNameLst>
                                          <p:attrName>fill.type</p:attrName>
                                        </p:attrNameLst>
                                      </p:cBhvr>
                                      <p:to>
                                        <p:strVal val="solid"/>
                                      </p:to>
                                    </p:set>
                                    <p:set>
                                      <p:cBhvr>
                                        <p:cTn id="58" dur="10" fill="hold"/>
                                        <p:tgtEl>
                                          <p:spTgt spid="12"/>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10" fill="hold"/>
                                        <p:tgtEl>
                                          <p:spTgt spid="10"/>
                                        </p:tgtEl>
                                        <p:attrNameLst>
                                          <p:attrName>fillcolor</p:attrName>
                                        </p:attrNameLst>
                                      </p:cBhvr>
                                      <p:to>
                                        <a:srgbClr val="AB1500"/>
                                      </p:to>
                                    </p:animClr>
                                    <p:set>
                                      <p:cBhvr>
                                        <p:cTn id="61" dur="10" fill="hold"/>
                                        <p:tgtEl>
                                          <p:spTgt spid="10"/>
                                        </p:tgtEl>
                                        <p:attrNameLst>
                                          <p:attrName>fill.type</p:attrName>
                                        </p:attrNameLst>
                                      </p:cBhvr>
                                      <p:to>
                                        <p:strVal val="solid"/>
                                      </p:to>
                                    </p:set>
                                    <p:set>
                                      <p:cBhvr>
                                        <p:cTn id="62" dur="10" fill="hold"/>
                                        <p:tgtEl>
                                          <p:spTgt spid="10"/>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9" presetClass="emph" presetSubtype="0" nodeType="withEffect">
                                  <p:stCondLst>
                                    <p:cond delay="0"/>
                                  </p:stCondLst>
                                  <p:childTnLst>
                                    <p:set>
                                      <p:cBhvr>
                                        <p:cTn id="70" dur="indefinite"/>
                                        <p:tgtEl>
                                          <p:spTgt spid="17"/>
                                        </p:tgtEl>
                                        <p:attrNameLst>
                                          <p:attrName>style.opacity</p:attrName>
                                        </p:attrNameLst>
                                      </p:cBhvr>
                                      <p:to>
                                        <p:strVal val="0.25"/>
                                      </p:to>
                                    </p:set>
                                    <p:animEffect filter="image" prLst="opacity: 0.25">
                                      <p:cBhvr rctx="IE">
                                        <p:cTn id="71" dur="indefinite"/>
                                        <p:tgtEl>
                                          <p:spTgt spid="17"/>
                                        </p:tgtEl>
                                      </p:cBhvr>
                                    </p:animEffect>
                                  </p:childTnLst>
                                </p:cTn>
                              </p:par>
                              <p:par>
                                <p:cTn id="72" presetID="9" presetClass="emph" presetSubtype="0" grpId="1" nodeType="withEffect">
                                  <p:stCondLst>
                                    <p:cond delay="0"/>
                                  </p:stCondLst>
                                  <p:childTnLst>
                                    <p:set>
                                      <p:cBhvr>
                                        <p:cTn id="73" dur="indefinite"/>
                                        <p:tgtEl>
                                          <p:spTgt spid="13"/>
                                        </p:tgtEl>
                                        <p:attrNameLst>
                                          <p:attrName>style.opacity</p:attrName>
                                        </p:attrNameLst>
                                      </p:cBhvr>
                                      <p:to>
                                        <p:strVal val="0.5"/>
                                      </p:to>
                                    </p:set>
                                    <p:animEffect filter="image" prLst="opacity: 0.5">
                                      <p:cBhvr rctx="IE">
                                        <p:cTn id="74" dur="indefinite"/>
                                        <p:tgtEl>
                                          <p:spTgt spid="13"/>
                                        </p:tgtEl>
                                      </p:cBhvr>
                                    </p:animEffect>
                                  </p:childTnLst>
                                </p:cTn>
                              </p:par>
                              <p:par>
                                <p:cTn id="75" presetID="9" presetClass="emph" presetSubtype="0" grpId="0" nodeType="withEffect">
                                  <p:stCondLst>
                                    <p:cond delay="0"/>
                                  </p:stCondLst>
                                  <p:childTnLst>
                                    <p:set>
                                      <p:cBhvr>
                                        <p:cTn id="76" dur="indefinite"/>
                                        <p:tgtEl>
                                          <p:spTgt spid="10"/>
                                        </p:tgtEl>
                                        <p:attrNameLst>
                                          <p:attrName>style.opacity</p:attrName>
                                        </p:attrNameLst>
                                      </p:cBhvr>
                                      <p:to>
                                        <p:strVal val="0.25"/>
                                      </p:to>
                                    </p:set>
                                    <p:animEffect filter="image" prLst="opacity: 0.25">
                                      <p:cBhvr rctx="IE">
                                        <p:cTn id="77" dur="indefinite"/>
                                        <p:tgtEl>
                                          <p:spTgt spid="10"/>
                                        </p:tgtEl>
                                      </p:cBhvr>
                                    </p:animEffect>
                                  </p:childTnLst>
                                </p:cTn>
                              </p:par>
                              <p:par>
                                <p:cTn id="78" presetID="9" presetClass="emph" presetSubtype="0" grpId="0" nodeType="withEffect">
                                  <p:stCondLst>
                                    <p:cond delay="0"/>
                                  </p:stCondLst>
                                  <p:childTnLst>
                                    <p:set>
                                      <p:cBhvr>
                                        <p:cTn id="79" dur="indefinite"/>
                                        <p:tgtEl>
                                          <p:spTgt spid="12"/>
                                        </p:tgtEl>
                                        <p:attrNameLst>
                                          <p:attrName>style.opacity</p:attrName>
                                        </p:attrNameLst>
                                      </p:cBhvr>
                                      <p:to>
                                        <p:strVal val="0.25"/>
                                      </p:to>
                                    </p:set>
                                    <p:animEffect filter="image" prLst="opacity: 0.25">
                                      <p:cBhvr rctx="IE">
                                        <p:cTn id="80" dur="indefinite"/>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10" fill="hold"/>
                                        <p:tgtEl>
                                          <p:spTgt spid="8"/>
                                        </p:tgtEl>
                                        <p:attrNameLst>
                                          <p:attrName>fillcolor</p:attrName>
                                        </p:attrNameLst>
                                      </p:cBhvr>
                                      <p:to>
                                        <a:srgbClr val="D7A800"/>
                                      </p:to>
                                    </p:animClr>
                                    <p:set>
                                      <p:cBhvr>
                                        <p:cTn id="85" dur="10" fill="hold"/>
                                        <p:tgtEl>
                                          <p:spTgt spid="8"/>
                                        </p:tgtEl>
                                        <p:attrNameLst>
                                          <p:attrName>fill.type</p:attrName>
                                        </p:attrNameLst>
                                      </p:cBhvr>
                                      <p:to>
                                        <p:strVal val="solid"/>
                                      </p:to>
                                    </p:set>
                                    <p:set>
                                      <p:cBhvr>
                                        <p:cTn id="86" dur="10" fill="hold"/>
                                        <p:tgtEl>
                                          <p:spTgt spid="8"/>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par>
                          <p:cTn id="91" fill="hold">
                            <p:stCondLst>
                              <p:cond delay="0"/>
                            </p:stCondLst>
                            <p:childTnLst>
                              <p:par>
                                <p:cTn id="92" presetID="22" presetClass="entr" presetSubtype="8"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500"/>
                                        <p:tgtEl>
                                          <p:spTgt spid="50"/>
                                        </p:tgtEl>
                                      </p:cBhvr>
                                    </p:animEffect>
                                  </p:childTnLst>
                                </p:cTn>
                              </p:par>
                              <p:par>
                                <p:cTn id="95" presetID="22" presetClass="entr" presetSubtype="8"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childTnLst>
                          </p:cTn>
                        </p:par>
                        <p:par>
                          <p:cTn id="98" fill="hold">
                            <p:stCondLst>
                              <p:cond delay="500"/>
                            </p:stCondLst>
                            <p:childTnLst>
                              <p:par>
                                <p:cTn id="99" presetID="1" presetClass="entr" presetSubtype="0"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9" presetClass="emph" presetSubtype="0" nodeType="withEffect">
                                  <p:stCondLst>
                                    <p:cond delay="0"/>
                                  </p:stCondLst>
                                  <p:childTnLst>
                                    <p:set>
                                      <p:cBhvr>
                                        <p:cTn id="104" dur="indefinite"/>
                                        <p:tgtEl>
                                          <p:spTgt spid="38"/>
                                        </p:tgtEl>
                                        <p:attrNameLst>
                                          <p:attrName>style.opacity</p:attrName>
                                        </p:attrNameLst>
                                      </p:cBhvr>
                                      <p:to>
                                        <p:strVal val="0.25"/>
                                      </p:to>
                                    </p:set>
                                    <p:animEffect filter="image" prLst="opacity: 0.25">
                                      <p:cBhvr rctx="IE">
                                        <p:cTn id="105" dur="indefinite"/>
                                        <p:tgtEl>
                                          <p:spTgt spid="38"/>
                                        </p:tgtEl>
                                      </p:cBhvr>
                                    </p:animEffect>
                                  </p:childTnLst>
                                </p:cTn>
                              </p:par>
                              <p:par>
                                <p:cTn id="106" presetID="9" presetClass="emph" presetSubtype="0" grpId="1" nodeType="withEffect">
                                  <p:stCondLst>
                                    <p:cond delay="0"/>
                                  </p:stCondLst>
                                  <p:childTnLst>
                                    <p:set>
                                      <p:cBhvr>
                                        <p:cTn id="107" dur="indefinite"/>
                                        <p:tgtEl>
                                          <p:spTgt spid="15"/>
                                        </p:tgtEl>
                                        <p:attrNameLst>
                                          <p:attrName>style.opacity</p:attrName>
                                        </p:attrNameLst>
                                      </p:cBhvr>
                                      <p:to>
                                        <p:strVal val="0.25"/>
                                      </p:to>
                                    </p:set>
                                    <p:animEffect filter="image" prLst="opacity: 0.25">
                                      <p:cBhvr rctx="IE">
                                        <p:cTn id="108" dur="indefinite"/>
                                        <p:tgtEl>
                                          <p:spTgt spid="15"/>
                                        </p:tgtEl>
                                      </p:cBhvr>
                                    </p:animEffect>
                                  </p:childTnLst>
                                </p:cTn>
                              </p:par>
                              <p:par>
                                <p:cTn id="109" presetID="9" presetClass="emph" presetSubtype="0" grpId="0" nodeType="withEffect">
                                  <p:stCondLst>
                                    <p:cond delay="0"/>
                                  </p:stCondLst>
                                  <p:childTnLst>
                                    <p:set>
                                      <p:cBhvr>
                                        <p:cTn id="110" dur="indefinite"/>
                                        <p:tgtEl>
                                          <p:spTgt spid="9"/>
                                        </p:tgtEl>
                                        <p:attrNameLst>
                                          <p:attrName>style.opacity</p:attrName>
                                        </p:attrNameLst>
                                      </p:cBhvr>
                                      <p:to>
                                        <p:strVal val="0.25"/>
                                      </p:to>
                                    </p:set>
                                    <p:animEffect filter="image" prLst="opacity: 0.25">
                                      <p:cBhvr rctx="IE">
                                        <p:cTn id="111" dur="indefinite"/>
                                        <p:tgtEl>
                                          <p:spTgt spid="9"/>
                                        </p:tgtEl>
                                      </p:cBhvr>
                                    </p:animEffect>
                                  </p:childTnLst>
                                </p:cTn>
                              </p:par>
                              <p:par>
                                <p:cTn id="112" presetID="9" presetClass="emph" presetSubtype="0" grpId="0" nodeType="withEffect">
                                  <p:stCondLst>
                                    <p:cond delay="0"/>
                                  </p:stCondLst>
                                  <p:childTnLst>
                                    <p:set>
                                      <p:cBhvr>
                                        <p:cTn id="113" dur="indefinite"/>
                                        <p:tgtEl>
                                          <p:spTgt spid="7"/>
                                        </p:tgtEl>
                                        <p:attrNameLst>
                                          <p:attrName>style.opacity</p:attrName>
                                        </p:attrNameLst>
                                      </p:cBhvr>
                                      <p:to>
                                        <p:strVal val="0.25"/>
                                      </p:to>
                                    </p:set>
                                    <p:animEffect filter="image" prLst="opacity: 0.25">
                                      <p:cBhvr rctx="IE">
                                        <p:cTn id="114"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8" grpId="0" animBg="1"/>
      <p:bldP spid="79" grpId="0" animBg="1"/>
      <p:bldP spid="80" grpId="0" animBg="1"/>
      <p:bldP spid="13" grpId="0" animBg="1"/>
      <p:bldP spid="13" grpId="1" animBg="1"/>
      <p:bldP spid="15" grpId="0" animBg="1"/>
      <p:bldP spid="15" grpId="1" animBg="1"/>
      <p:bldP spid="7" grpId="0" animBg="1"/>
      <p:bldP spid="9" grpId="0" animBg="1"/>
      <p:bldP spid="10" grpId="0" animBg="1"/>
      <p:bldP spid="12"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950FD48C-6A9F-FF45-9AED-9659B921B6CF}"/>
              </a:ext>
            </a:extLst>
          </p:cNvPr>
          <p:cNvSpPr txBox="1"/>
          <p:nvPr/>
        </p:nvSpPr>
        <p:spPr>
          <a:xfrm>
            <a:off x="2842163" y="1907459"/>
            <a:ext cx="6507673" cy="369332"/>
          </a:xfrm>
          <a:prstGeom prst="rect">
            <a:avLst/>
          </a:prstGeom>
          <a:noFill/>
        </p:spPr>
        <p:txBody>
          <a:bodyPr wrap="square" rtlCol="0">
            <a:spAutoFit/>
          </a:bodyPr>
          <a:lstStyle/>
          <a:p>
            <a:pPr algn="ctr"/>
            <a:r>
              <a:rPr lang="en-US" altLang="zh-CN" b="1" dirty="0">
                <a:latin typeface="Georgia" panose="02040502050405020303" pitchFamily="18" charset="0"/>
              </a:rPr>
              <a:t>Customized</a:t>
            </a:r>
            <a:r>
              <a:rPr lang="zh-CN" altLang="en-US" b="1" dirty="0">
                <a:latin typeface="Georgia" panose="02040502050405020303" pitchFamily="18" charset="0"/>
              </a:rPr>
              <a:t> </a:t>
            </a:r>
            <a:r>
              <a:rPr lang="en-US" altLang="zh-CN" b="1" dirty="0">
                <a:latin typeface="Georgia" panose="02040502050405020303" pitchFamily="18" charset="0"/>
              </a:rPr>
              <a:t>packet</a:t>
            </a:r>
            <a:r>
              <a:rPr lang="zh-CN" altLang="en-US" b="1" dirty="0">
                <a:latin typeface="Georgia" panose="02040502050405020303" pitchFamily="18" charset="0"/>
              </a:rPr>
              <a:t> </a:t>
            </a:r>
            <a:r>
              <a:rPr lang="en-US" altLang="zh-CN" b="1" dirty="0">
                <a:latin typeface="Georgia" panose="02040502050405020303" pitchFamily="18" charset="0"/>
              </a:rPr>
              <a:t>for</a:t>
            </a:r>
            <a:r>
              <a:rPr lang="zh-CN" altLang="en-US" b="1" dirty="0">
                <a:latin typeface="Georgia" panose="02040502050405020303" pitchFamily="18" charset="0"/>
              </a:rPr>
              <a:t> </a:t>
            </a:r>
            <a:r>
              <a:rPr lang="en-US" altLang="zh-CN" b="1" dirty="0" err="1">
                <a:latin typeface="Georgia" panose="02040502050405020303" pitchFamily="18" charset="0"/>
              </a:rPr>
              <a:t>RackBlox</a:t>
            </a:r>
            <a:endParaRPr lang="en-US" b="1" dirty="0">
              <a:latin typeface="Georgia" panose="02040502050405020303" pitchFamily="18" charset="0"/>
            </a:endParaRPr>
          </a:p>
        </p:txBody>
      </p:sp>
      <p:sp>
        <p:nvSpPr>
          <p:cNvPr id="18" name="Slide Number Placeholder 2">
            <a:extLst>
              <a:ext uri="{FF2B5EF4-FFF2-40B4-BE49-F238E27FC236}">
                <a16:creationId xmlns:a16="http://schemas.microsoft.com/office/drawing/2014/main" id="{1AA08A94-44F9-6878-167D-58EFE7AF68FB}"/>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14</a:t>
            </a:fld>
            <a:endParaRPr lang="en-US" dirty="0">
              <a:solidFill>
                <a:schemeClr val="bg1"/>
              </a:solidFill>
              <a:cs typeface="Calibri"/>
            </a:endParaRPr>
          </a:p>
        </p:txBody>
      </p:sp>
      <p:sp>
        <p:nvSpPr>
          <p:cNvPr id="19" name="TextBox 18">
            <a:extLst>
              <a:ext uri="{FF2B5EF4-FFF2-40B4-BE49-F238E27FC236}">
                <a16:creationId xmlns:a16="http://schemas.microsoft.com/office/drawing/2014/main" id="{696FD1A4-AAE6-43F9-D536-C1831A5F6926}"/>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aphicFrame>
        <p:nvGraphicFramePr>
          <p:cNvPr id="22" name="Table 3">
            <a:extLst>
              <a:ext uri="{FF2B5EF4-FFF2-40B4-BE49-F238E27FC236}">
                <a16:creationId xmlns:a16="http://schemas.microsoft.com/office/drawing/2014/main" id="{44E573C9-9448-E445-362E-61C4FA50423B}"/>
              </a:ext>
            </a:extLst>
          </p:cNvPr>
          <p:cNvGraphicFramePr>
            <a:graphicFrameLocks noGrp="1"/>
          </p:cNvGraphicFramePr>
          <p:nvPr>
            <p:extLst>
              <p:ext uri="{D42A27DB-BD31-4B8C-83A1-F6EECF244321}">
                <p14:modId xmlns:p14="http://schemas.microsoft.com/office/powerpoint/2010/main" val="2296017383"/>
              </p:ext>
            </p:extLst>
          </p:nvPr>
        </p:nvGraphicFramePr>
        <p:xfrm>
          <a:off x="2012924" y="2324262"/>
          <a:ext cx="9002080" cy="370840"/>
        </p:xfrm>
        <a:graphic>
          <a:graphicData uri="http://schemas.openxmlformats.org/drawingml/2006/table">
            <a:tbl>
              <a:tblPr firstRow="1" bandRow="1">
                <a:tableStyleId>{D7AC3CCA-C797-4891-BE02-D94E43425B78}</a:tableStyleId>
              </a:tblPr>
              <a:tblGrid>
                <a:gridCol w="1164099">
                  <a:extLst>
                    <a:ext uri="{9D8B030D-6E8A-4147-A177-3AD203B41FA5}">
                      <a16:colId xmlns:a16="http://schemas.microsoft.com/office/drawing/2014/main" val="1829110610"/>
                    </a:ext>
                  </a:extLst>
                </a:gridCol>
                <a:gridCol w="958879">
                  <a:extLst>
                    <a:ext uri="{9D8B030D-6E8A-4147-A177-3AD203B41FA5}">
                      <a16:colId xmlns:a16="http://schemas.microsoft.com/office/drawing/2014/main" val="339866042"/>
                    </a:ext>
                  </a:extLst>
                </a:gridCol>
                <a:gridCol w="1369319">
                  <a:extLst>
                    <a:ext uri="{9D8B030D-6E8A-4147-A177-3AD203B41FA5}">
                      <a16:colId xmlns:a16="http://schemas.microsoft.com/office/drawing/2014/main" val="3103536057"/>
                    </a:ext>
                  </a:extLst>
                </a:gridCol>
                <a:gridCol w="635004">
                  <a:extLst>
                    <a:ext uri="{9D8B030D-6E8A-4147-A177-3AD203B41FA5}">
                      <a16:colId xmlns:a16="http://schemas.microsoft.com/office/drawing/2014/main" val="2829948438"/>
                    </a:ext>
                  </a:extLst>
                </a:gridCol>
                <a:gridCol w="1291932">
                  <a:extLst>
                    <a:ext uri="{9D8B030D-6E8A-4147-A177-3AD203B41FA5}">
                      <a16:colId xmlns:a16="http://schemas.microsoft.com/office/drawing/2014/main" val="531939497"/>
                    </a:ext>
                  </a:extLst>
                </a:gridCol>
                <a:gridCol w="1716633">
                  <a:extLst>
                    <a:ext uri="{9D8B030D-6E8A-4147-A177-3AD203B41FA5}">
                      <a16:colId xmlns:a16="http://schemas.microsoft.com/office/drawing/2014/main" val="3190729245"/>
                    </a:ext>
                  </a:extLst>
                </a:gridCol>
                <a:gridCol w="1866214">
                  <a:extLst>
                    <a:ext uri="{9D8B030D-6E8A-4147-A177-3AD203B41FA5}">
                      <a16:colId xmlns:a16="http://schemas.microsoft.com/office/drawing/2014/main" val="1478551952"/>
                    </a:ext>
                  </a:extLst>
                </a:gridCol>
              </a:tblGrid>
              <a:tr h="370840">
                <a:tc>
                  <a:txBody>
                    <a:bodyPr/>
                    <a:lstStyle/>
                    <a:p>
                      <a:r>
                        <a:rPr lang="en-US" altLang="zh-CN" dirty="0">
                          <a:latin typeface="Georgia" panose="02040502050405020303" pitchFamily="18" charset="0"/>
                        </a:rPr>
                        <a:t>ETH</a:t>
                      </a:r>
                      <a:endParaRPr lang="en-US" dirty="0">
                        <a:latin typeface="Georgia" panose="02040502050405020303" pitchFamily="18" charset="0"/>
                      </a:endParaRPr>
                    </a:p>
                  </a:txBody>
                  <a:tcPr/>
                </a:tc>
                <a:tc>
                  <a:txBody>
                    <a:bodyPr/>
                    <a:lstStyle/>
                    <a:p>
                      <a:r>
                        <a:rPr lang="en-US" altLang="zh-CN" dirty="0">
                          <a:latin typeface="Georgia" panose="02040502050405020303" pitchFamily="18" charset="0"/>
                        </a:rPr>
                        <a:t>IP</a:t>
                      </a:r>
                      <a:endParaRPr lang="en-US" dirty="0">
                        <a:latin typeface="Georgia" panose="02040502050405020303" pitchFamily="18" charset="0"/>
                      </a:endParaRPr>
                    </a:p>
                  </a:txBody>
                  <a:tcPr/>
                </a:tc>
                <a:tc>
                  <a:txBody>
                    <a:bodyPr/>
                    <a:lstStyle/>
                    <a:p>
                      <a:r>
                        <a:rPr lang="en-US" altLang="zh-CN" dirty="0">
                          <a:latin typeface="Georgia" panose="02040502050405020303" pitchFamily="18" charset="0"/>
                        </a:rPr>
                        <a:t>TCP/UDP</a:t>
                      </a:r>
                      <a:endParaRPr lang="en-US" dirty="0">
                        <a:latin typeface="Georgia" panose="020405020504050203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200" dirty="0">
                          <a:solidFill>
                            <a:schemeClr val="dk1"/>
                          </a:solidFill>
                          <a:latin typeface="Georgia" panose="02040502050405020303" pitchFamily="18" charset="0"/>
                          <a:ea typeface="+mn-ea"/>
                          <a:cs typeface="+mn-cs"/>
                        </a:rPr>
                        <a:t>OP</a:t>
                      </a:r>
                      <a:endParaRPr lang="en-US" sz="1800" b="1" kern="1200" dirty="0">
                        <a:solidFill>
                          <a:schemeClr val="dk1"/>
                        </a:solidFill>
                        <a:latin typeface="Georgia" panose="02040502050405020303" pitchFamily="18" charset="0"/>
                        <a:ea typeface="+mn-ea"/>
                        <a:cs typeface="+mn-cs"/>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200" dirty="0" err="1">
                          <a:solidFill>
                            <a:schemeClr val="dk1"/>
                          </a:solidFill>
                          <a:latin typeface="Georgia" panose="02040502050405020303" pitchFamily="18" charset="0"/>
                          <a:ea typeface="+mn-ea"/>
                          <a:cs typeface="+mn-cs"/>
                        </a:rPr>
                        <a:t>vSSD_ID</a:t>
                      </a:r>
                      <a:endParaRPr lang="en-US" sz="1800" b="1" kern="1200" dirty="0">
                        <a:solidFill>
                          <a:schemeClr val="dk1"/>
                        </a:solidFill>
                        <a:latin typeface="Georgia" panose="02040502050405020303" pitchFamily="18" charset="0"/>
                        <a:ea typeface="+mn-ea"/>
                        <a:cs typeface="+mn-cs"/>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Georgia" panose="02040502050405020303" pitchFamily="18" charset="0"/>
                          <a:ea typeface="+mn-ea"/>
                          <a:cs typeface="+mn-cs"/>
                        </a:rPr>
                        <a:t>Latency</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Georgia" panose="02040502050405020303" pitchFamily="18" charset="0"/>
                          <a:ea typeface="+mn-ea"/>
                          <a:cs typeface="+mn-cs"/>
                        </a:rPr>
                        <a:t>Payload</a:t>
                      </a:r>
                    </a:p>
                  </a:txBody>
                  <a:tcPr>
                    <a:solidFill>
                      <a:schemeClr val="bg2"/>
                    </a:solidFill>
                  </a:tcPr>
                </a:tc>
                <a:extLst>
                  <a:ext uri="{0D108BD9-81ED-4DB2-BD59-A6C34878D82A}">
                    <a16:rowId xmlns:a16="http://schemas.microsoft.com/office/drawing/2014/main" val="2043762808"/>
                  </a:ext>
                </a:extLst>
              </a:tr>
            </a:tbl>
          </a:graphicData>
        </a:graphic>
      </p:graphicFrame>
      <p:graphicFrame>
        <p:nvGraphicFramePr>
          <p:cNvPr id="5" name="Table 5">
            <a:extLst>
              <a:ext uri="{FF2B5EF4-FFF2-40B4-BE49-F238E27FC236}">
                <a16:creationId xmlns:a16="http://schemas.microsoft.com/office/drawing/2014/main" id="{4614996D-A823-7B49-581C-662D4AA320D6}"/>
              </a:ext>
            </a:extLst>
          </p:cNvPr>
          <p:cNvGraphicFramePr>
            <a:graphicFrameLocks noGrp="1"/>
          </p:cNvGraphicFramePr>
          <p:nvPr>
            <p:extLst>
              <p:ext uri="{D42A27DB-BD31-4B8C-83A1-F6EECF244321}">
                <p14:modId xmlns:p14="http://schemas.microsoft.com/office/powerpoint/2010/main" val="697816122"/>
              </p:ext>
            </p:extLst>
          </p:nvPr>
        </p:nvGraphicFramePr>
        <p:xfrm>
          <a:off x="2293394" y="3915815"/>
          <a:ext cx="7605209" cy="2225040"/>
        </p:xfrm>
        <a:graphic>
          <a:graphicData uri="http://schemas.openxmlformats.org/drawingml/2006/table">
            <a:tbl>
              <a:tblPr firstRow="1" bandRow="1">
                <a:tableStyleId>{073A0DAA-6AF3-43AB-8588-CEC1D06C72B9}</a:tableStyleId>
              </a:tblPr>
              <a:tblGrid>
                <a:gridCol w="1258663">
                  <a:extLst>
                    <a:ext uri="{9D8B030D-6E8A-4147-A177-3AD203B41FA5}">
                      <a16:colId xmlns:a16="http://schemas.microsoft.com/office/drawing/2014/main" val="2133566264"/>
                    </a:ext>
                  </a:extLst>
                </a:gridCol>
                <a:gridCol w="2248680">
                  <a:extLst>
                    <a:ext uri="{9D8B030D-6E8A-4147-A177-3AD203B41FA5}">
                      <a16:colId xmlns:a16="http://schemas.microsoft.com/office/drawing/2014/main" val="3144718947"/>
                    </a:ext>
                  </a:extLst>
                </a:gridCol>
                <a:gridCol w="4097866">
                  <a:extLst>
                    <a:ext uri="{9D8B030D-6E8A-4147-A177-3AD203B41FA5}">
                      <a16:colId xmlns:a16="http://schemas.microsoft.com/office/drawing/2014/main" val="525035559"/>
                    </a:ext>
                  </a:extLst>
                </a:gridCol>
              </a:tblGrid>
              <a:tr h="370840">
                <a:tc>
                  <a:txBody>
                    <a:bodyPr/>
                    <a:lstStyle/>
                    <a:p>
                      <a:pPr algn="ctr"/>
                      <a:r>
                        <a:rPr lang="en-US" dirty="0">
                          <a:latin typeface="Georgia" panose="02040502050405020303" pitchFamily="18" charset="0"/>
                        </a:rPr>
                        <a:t>OP code</a:t>
                      </a:r>
                    </a:p>
                  </a:txBody>
                  <a:tcPr/>
                </a:tc>
                <a:tc>
                  <a:txBody>
                    <a:bodyPr/>
                    <a:lstStyle/>
                    <a:p>
                      <a:pPr algn="ctr"/>
                      <a:r>
                        <a:rPr lang="en-US" dirty="0">
                          <a:latin typeface="Georgia" panose="02040502050405020303" pitchFamily="18" charset="0"/>
                        </a:rPr>
                        <a:t>Operation Name</a:t>
                      </a:r>
                    </a:p>
                  </a:txBody>
                  <a:tcPr/>
                </a:tc>
                <a:tc>
                  <a:txBody>
                    <a:bodyPr/>
                    <a:lstStyle/>
                    <a:p>
                      <a:pPr algn="ctr"/>
                      <a:r>
                        <a:rPr lang="en-US" dirty="0">
                          <a:latin typeface="Georgia" panose="02040502050405020303" pitchFamily="18" charset="0"/>
                        </a:rPr>
                        <a:t>Description</a:t>
                      </a:r>
                    </a:p>
                  </a:txBody>
                  <a:tcPr/>
                </a:tc>
                <a:extLst>
                  <a:ext uri="{0D108BD9-81ED-4DB2-BD59-A6C34878D82A}">
                    <a16:rowId xmlns:a16="http://schemas.microsoft.com/office/drawing/2014/main" val="2407872983"/>
                  </a:ext>
                </a:extLst>
              </a:tr>
              <a:tr h="370840">
                <a:tc>
                  <a:txBody>
                    <a:bodyPr/>
                    <a:lstStyle/>
                    <a:p>
                      <a:pPr algn="ctr"/>
                      <a:r>
                        <a:rPr lang="en-US" dirty="0">
                          <a:latin typeface="Georgia" panose="02040502050405020303" pitchFamily="18" charset="0"/>
                        </a:rPr>
                        <a:t>000</a:t>
                      </a:r>
                    </a:p>
                  </a:txBody>
                  <a:tcPr/>
                </a:tc>
                <a:tc>
                  <a:txBody>
                    <a:bodyPr/>
                    <a:lstStyle/>
                    <a:p>
                      <a:pPr algn="ctr"/>
                      <a:r>
                        <a:rPr lang="en-US" dirty="0" err="1">
                          <a:latin typeface="Georgia" panose="02040502050405020303" pitchFamily="18" charset="0"/>
                        </a:rPr>
                        <a:t>create_vssd</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Register new </a:t>
                      </a:r>
                      <a:r>
                        <a:rPr lang="en-US" dirty="0" err="1">
                          <a:latin typeface="Georgia" panose="02040502050405020303" pitchFamily="18" charset="0"/>
                        </a:rPr>
                        <a:t>vSSD</a:t>
                      </a:r>
                      <a:r>
                        <a:rPr lang="en-US" dirty="0">
                          <a:latin typeface="Georgia" panose="02040502050405020303" pitchFamily="18" charset="0"/>
                        </a:rPr>
                        <a:t> in switch</a:t>
                      </a:r>
                    </a:p>
                  </a:txBody>
                  <a:tcPr/>
                </a:tc>
                <a:extLst>
                  <a:ext uri="{0D108BD9-81ED-4DB2-BD59-A6C34878D82A}">
                    <a16:rowId xmlns:a16="http://schemas.microsoft.com/office/drawing/2014/main" val="3621054799"/>
                  </a:ext>
                </a:extLst>
              </a:tr>
              <a:tr h="370840">
                <a:tc>
                  <a:txBody>
                    <a:bodyPr/>
                    <a:lstStyle/>
                    <a:p>
                      <a:pPr algn="ctr"/>
                      <a:r>
                        <a:rPr lang="en-US" dirty="0">
                          <a:latin typeface="Georgia" panose="02040502050405020303" pitchFamily="18" charset="0"/>
                        </a:rPr>
                        <a:t>001</a:t>
                      </a:r>
                    </a:p>
                  </a:txBody>
                  <a:tcPr/>
                </a:tc>
                <a:tc>
                  <a:txBody>
                    <a:bodyPr/>
                    <a:lstStyle/>
                    <a:p>
                      <a:pPr algn="ctr"/>
                      <a:r>
                        <a:rPr lang="en-US" dirty="0" err="1">
                          <a:latin typeface="Georgia" panose="02040502050405020303" pitchFamily="18" charset="0"/>
                        </a:rPr>
                        <a:t>del_vssd</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Remove </a:t>
                      </a:r>
                      <a:r>
                        <a:rPr lang="en-US" dirty="0" err="1">
                          <a:latin typeface="Georgia" panose="02040502050405020303" pitchFamily="18" charset="0"/>
                        </a:rPr>
                        <a:t>vSSD</a:t>
                      </a:r>
                      <a:r>
                        <a:rPr lang="en-US" dirty="0">
                          <a:latin typeface="Georgia" panose="02040502050405020303" pitchFamily="18" charset="0"/>
                        </a:rPr>
                        <a:t> from switch</a:t>
                      </a:r>
                    </a:p>
                  </a:txBody>
                  <a:tcPr/>
                </a:tc>
                <a:extLst>
                  <a:ext uri="{0D108BD9-81ED-4DB2-BD59-A6C34878D82A}">
                    <a16:rowId xmlns:a16="http://schemas.microsoft.com/office/drawing/2014/main" val="3497553659"/>
                  </a:ext>
                </a:extLst>
              </a:tr>
              <a:tr h="370840">
                <a:tc>
                  <a:txBody>
                    <a:bodyPr/>
                    <a:lstStyle/>
                    <a:p>
                      <a:pPr algn="ctr"/>
                      <a:r>
                        <a:rPr lang="en-US" dirty="0">
                          <a:latin typeface="Georgia" panose="02040502050405020303" pitchFamily="18" charset="0"/>
                        </a:rPr>
                        <a:t>010</a:t>
                      </a:r>
                    </a:p>
                  </a:txBody>
                  <a:tcPr/>
                </a:tc>
                <a:tc>
                  <a:txBody>
                    <a:bodyPr/>
                    <a:lstStyle/>
                    <a:p>
                      <a:pPr algn="ctr"/>
                      <a:r>
                        <a:rPr lang="en-US" dirty="0">
                          <a:latin typeface="Georgia" panose="02040502050405020303" pitchFamily="18" charset="0"/>
                        </a:rPr>
                        <a:t>write</a:t>
                      </a:r>
                    </a:p>
                  </a:txBody>
                  <a:tcPr/>
                </a:tc>
                <a:tc>
                  <a:txBody>
                    <a:bodyPr/>
                    <a:lstStyle/>
                    <a:p>
                      <a:pPr algn="ctr"/>
                      <a:r>
                        <a:rPr lang="en-US" dirty="0">
                          <a:latin typeface="Georgia" panose="02040502050405020303" pitchFamily="18" charset="0"/>
                        </a:rPr>
                        <a:t>Client write</a:t>
                      </a:r>
                    </a:p>
                  </a:txBody>
                  <a:tcPr/>
                </a:tc>
                <a:extLst>
                  <a:ext uri="{0D108BD9-81ED-4DB2-BD59-A6C34878D82A}">
                    <a16:rowId xmlns:a16="http://schemas.microsoft.com/office/drawing/2014/main" val="1222740090"/>
                  </a:ext>
                </a:extLst>
              </a:tr>
              <a:tr h="370840">
                <a:tc>
                  <a:txBody>
                    <a:bodyPr/>
                    <a:lstStyle/>
                    <a:p>
                      <a:pPr algn="ctr"/>
                      <a:r>
                        <a:rPr lang="en-US" dirty="0">
                          <a:latin typeface="Georgia" panose="02040502050405020303" pitchFamily="18" charset="0"/>
                        </a:rPr>
                        <a:t>011</a:t>
                      </a:r>
                    </a:p>
                  </a:txBody>
                  <a:tcPr/>
                </a:tc>
                <a:tc>
                  <a:txBody>
                    <a:bodyPr/>
                    <a:lstStyle/>
                    <a:p>
                      <a:pPr algn="ctr"/>
                      <a:r>
                        <a:rPr lang="en-US" dirty="0">
                          <a:latin typeface="Georgia" panose="02040502050405020303" pitchFamily="18" charset="0"/>
                        </a:rPr>
                        <a:t>read</a:t>
                      </a:r>
                    </a:p>
                  </a:txBody>
                  <a:tcPr/>
                </a:tc>
                <a:tc>
                  <a:txBody>
                    <a:bodyPr/>
                    <a:lstStyle/>
                    <a:p>
                      <a:pPr algn="ctr"/>
                      <a:r>
                        <a:rPr lang="en-US" dirty="0">
                          <a:latin typeface="Georgia" panose="02040502050405020303" pitchFamily="18" charset="0"/>
                        </a:rPr>
                        <a:t>Client read</a:t>
                      </a:r>
                    </a:p>
                  </a:txBody>
                  <a:tcPr/>
                </a:tc>
                <a:extLst>
                  <a:ext uri="{0D108BD9-81ED-4DB2-BD59-A6C34878D82A}">
                    <a16:rowId xmlns:a16="http://schemas.microsoft.com/office/drawing/2014/main" val="3367808694"/>
                  </a:ext>
                </a:extLst>
              </a:tr>
              <a:tr h="370840">
                <a:tc>
                  <a:txBody>
                    <a:bodyPr/>
                    <a:lstStyle/>
                    <a:p>
                      <a:pPr algn="ctr"/>
                      <a:r>
                        <a:rPr lang="en-US" dirty="0">
                          <a:latin typeface="Georgia" panose="02040502050405020303" pitchFamily="18" charset="0"/>
                        </a:rPr>
                        <a:t>100</a:t>
                      </a:r>
                    </a:p>
                  </a:txBody>
                  <a:tcPr/>
                </a:tc>
                <a:tc>
                  <a:txBody>
                    <a:bodyPr/>
                    <a:lstStyle/>
                    <a:p>
                      <a:pPr algn="ctr"/>
                      <a:r>
                        <a:rPr lang="en-US" dirty="0" err="1">
                          <a:latin typeface="Georgia" panose="02040502050405020303" pitchFamily="18" charset="0"/>
                        </a:rPr>
                        <a:t>gc_op</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Packet to update GC in switch</a:t>
                      </a:r>
                    </a:p>
                  </a:txBody>
                  <a:tcPr/>
                </a:tc>
                <a:extLst>
                  <a:ext uri="{0D108BD9-81ED-4DB2-BD59-A6C34878D82A}">
                    <a16:rowId xmlns:a16="http://schemas.microsoft.com/office/drawing/2014/main" val="2826418878"/>
                  </a:ext>
                </a:extLst>
              </a:tr>
            </a:tbl>
          </a:graphicData>
        </a:graphic>
      </p:graphicFrame>
      <p:sp>
        <p:nvSpPr>
          <p:cNvPr id="6" name="Down Arrow 5">
            <a:extLst>
              <a:ext uri="{FF2B5EF4-FFF2-40B4-BE49-F238E27FC236}">
                <a16:creationId xmlns:a16="http://schemas.microsoft.com/office/drawing/2014/main" id="{DB5F068A-04EA-292F-B718-A4D9A5C0F094}"/>
              </a:ext>
            </a:extLst>
          </p:cNvPr>
          <p:cNvSpPr/>
          <p:nvPr/>
        </p:nvSpPr>
        <p:spPr>
          <a:xfrm>
            <a:off x="5689954" y="2829706"/>
            <a:ext cx="225938" cy="95150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00;p1">
            <a:extLst>
              <a:ext uri="{FF2B5EF4-FFF2-40B4-BE49-F238E27FC236}">
                <a16:creationId xmlns:a16="http://schemas.microsoft.com/office/drawing/2014/main" id="{3CDA6D62-391C-5C26-AA66-9402DB4FFCF8}"/>
              </a:ext>
            </a:extLst>
          </p:cNvPr>
          <p:cNvSpPr txBox="1"/>
          <p:nvPr/>
        </p:nvSpPr>
        <p:spPr>
          <a:xfrm>
            <a:off x="82296" y="128016"/>
            <a:ext cx="11631475" cy="677068"/>
          </a:xfrm>
          <a:prstGeom prst="rect">
            <a:avLst/>
          </a:prstGeom>
          <a:noFill/>
          <a:ln>
            <a:noFill/>
          </a:ln>
        </p:spPr>
        <p:txBody>
          <a:bodyPr spcFirstLastPara="1" wrap="square" lIns="91425" tIns="45700" rIns="91425" bIns="45700" anchor="t" anchorCtr="0">
            <a:spAutoFit/>
          </a:bodyPr>
          <a:lstStyle/>
          <a:p>
            <a:r>
              <a:rPr lang="en-US" altLang="zh-CN" sz="3800" dirty="0">
                <a:solidFill>
                  <a:schemeClr val="lt1"/>
                </a:solidFill>
                <a:latin typeface="Georgia" panose="02040502050405020303" pitchFamily="18" charset="0"/>
                <a:ea typeface="Helvetica Neue Light"/>
                <a:cs typeface="Geeza Pro" panose="02000400000000000000" pitchFamily="2" charset="-78"/>
                <a:sym typeface="Helvetica Neue Light"/>
              </a:rPr>
              <a:t>State Communication Between SDN/SDF</a:t>
            </a:r>
            <a:endParaRPr lang="en-US" sz="3800" dirty="0">
              <a:solidFill>
                <a:schemeClr val="lt1"/>
              </a:solidFill>
              <a:latin typeface="Georgia" panose="02040502050405020303" pitchFamily="18" charset="0"/>
              <a:ea typeface="Helvetica Neue Light"/>
              <a:cs typeface="Geeza Pro" panose="02000400000000000000" pitchFamily="2" charset="-78"/>
              <a:sym typeface="Helvetica Neue Light"/>
            </a:endParaRPr>
          </a:p>
        </p:txBody>
      </p:sp>
      <p:sp>
        <p:nvSpPr>
          <p:cNvPr id="7" name="Rounded Rectangle 16">
            <a:extLst>
              <a:ext uri="{FF2B5EF4-FFF2-40B4-BE49-F238E27FC236}">
                <a16:creationId xmlns:a16="http://schemas.microsoft.com/office/drawing/2014/main" id="{66503BED-F54E-5456-3E1A-D0D02EB178C1}"/>
              </a:ext>
            </a:extLst>
          </p:cNvPr>
          <p:cNvSpPr/>
          <p:nvPr/>
        </p:nvSpPr>
        <p:spPr>
          <a:xfrm>
            <a:off x="3444863" y="1181338"/>
            <a:ext cx="4968481" cy="434017"/>
          </a:xfrm>
          <a:prstGeom prst="round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latin typeface="Georgia" panose="02040502050405020303" pitchFamily="18" charset="0"/>
              </a:rPr>
              <a:t>Requires </a:t>
            </a:r>
            <a:r>
              <a:rPr lang="en-US" sz="2100" b="1" dirty="0">
                <a:solidFill>
                  <a:schemeClr val="accent6"/>
                </a:solidFill>
                <a:latin typeface="Georgia" panose="02040502050405020303" pitchFamily="18" charset="0"/>
              </a:rPr>
              <a:t>no</a:t>
            </a:r>
            <a:r>
              <a:rPr lang="en-US" sz="2100" b="1" dirty="0">
                <a:solidFill>
                  <a:schemeClr val="tx1"/>
                </a:solidFill>
                <a:latin typeface="Georgia" panose="02040502050405020303" pitchFamily="18" charset="0"/>
              </a:rPr>
              <a:t> hardware changes!</a:t>
            </a:r>
            <a:endParaRPr kumimoji="0" lang="en-US" sz="2100" b="1" i="0" u="none" strike="noStrike" kern="1200" cap="none" spc="0" normalizeH="0" baseline="0" noProof="0" dirty="0">
              <a:ln>
                <a:noFill/>
              </a:ln>
              <a:solidFill>
                <a:schemeClr val="tx1"/>
              </a:solidFill>
              <a:effectLst/>
              <a:uLnTx/>
              <a:uFillTx/>
              <a:latin typeface="Georgia" panose="02040502050405020303" pitchFamily="18" charset="0"/>
            </a:endParaRPr>
          </a:p>
        </p:txBody>
      </p:sp>
    </p:spTree>
    <p:extLst>
      <p:ext uri="{BB962C8B-B14F-4D97-AF65-F5344CB8AC3E}">
        <p14:creationId xmlns:p14="http://schemas.microsoft.com/office/powerpoint/2010/main" val="16866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5" name="Slide Number Placeholder 2">
            <a:extLst>
              <a:ext uri="{FF2B5EF4-FFF2-40B4-BE49-F238E27FC236}">
                <a16:creationId xmlns:a16="http://schemas.microsoft.com/office/drawing/2014/main" id="{F249E3B7-91F3-F2DA-F55C-DB444ED292E8}"/>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15</a:t>
            </a:fld>
            <a:endParaRPr lang="en-US" dirty="0">
              <a:solidFill>
                <a:schemeClr val="bg1"/>
              </a:solidFill>
              <a:cs typeface="Calibri"/>
            </a:endParaRPr>
          </a:p>
        </p:txBody>
      </p:sp>
      <p:sp>
        <p:nvSpPr>
          <p:cNvPr id="27" name="TextBox 26">
            <a:extLst>
              <a:ext uri="{FF2B5EF4-FFF2-40B4-BE49-F238E27FC236}">
                <a16:creationId xmlns:a16="http://schemas.microsoft.com/office/drawing/2014/main" id="{7974475B-E265-40D4-991F-935EE4874422}"/>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 name="Rectangle 1">
            <a:extLst>
              <a:ext uri="{FF2B5EF4-FFF2-40B4-BE49-F238E27FC236}">
                <a16:creationId xmlns:a16="http://schemas.microsoft.com/office/drawing/2014/main" id="{E3556651-5021-6CF6-1B8D-9CD01890CBB0}"/>
              </a:ext>
            </a:extLst>
          </p:cNvPr>
          <p:cNvSpPr/>
          <p:nvPr/>
        </p:nvSpPr>
        <p:spPr>
          <a:xfrm>
            <a:off x="1683750" y="2474920"/>
            <a:ext cx="2185657"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Delay</a:t>
            </a:r>
          </a:p>
        </p:txBody>
      </p:sp>
      <p:sp>
        <p:nvSpPr>
          <p:cNvPr id="10" name="Rectangle 9">
            <a:extLst>
              <a:ext uri="{FF2B5EF4-FFF2-40B4-BE49-F238E27FC236}">
                <a16:creationId xmlns:a16="http://schemas.microsoft.com/office/drawing/2014/main" id="{6A1DCB12-4FB2-05A7-89BB-086094BEA6FC}"/>
              </a:ext>
            </a:extLst>
          </p:cNvPr>
          <p:cNvSpPr/>
          <p:nvPr/>
        </p:nvSpPr>
        <p:spPr>
          <a:xfrm>
            <a:off x="1698739" y="1663988"/>
            <a:ext cx="5107151"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Delay</a:t>
            </a:r>
          </a:p>
        </p:txBody>
      </p:sp>
      <p:sp>
        <p:nvSpPr>
          <p:cNvPr id="13" name="TextBox 12">
            <a:extLst>
              <a:ext uri="{FF2B5EF4-FFF2-40B4-BE49-F238E27FC236}">
                <a16:creationId xmlns:a16="http://schemas.microsoft.com/office/drawing/2014/main" id="{7958A696-BF16-3A80-62B0-30930CB8181A}"/>
              </a:ext>
            </a:extLst>
          </p:cNvPr>
          <p:cNvSpPr txBox="1"/>
          <p:nvPr/>
        </p:nvSpPr>
        <p:spPr>
          <a:xfrm>
            <a:off x="354309" y="1739574"/>
            <a:ext cx="1317990" cy="369332"/>
          </a:xfrm>
          <a:prstGeom prst="rect">
            <a:avLst/>
          </a:prstGeom>
          <a:noFill/>
        </p:spPr>
        <p:txBody>
          <a:bodyPr wrap="none" rtlCol="0">
            <a:spAutoFit/>
          </a:bodyPr>
          <a:lstStyle/>
          <a:p>
            <a:pPr algn="l"/>
            <a:r>
              <a:rPr lang="en-US" dirty="0">
                <a:latin typeface="Georgia" panose="02040502050405020303" pitchFamily="18" charset="0"/>
              </a:rPr>
              <a:t>Request #1</a:t>
            </a:r>
          </a:p>
        </p:txBody>
      </p:sp>
      <p:sp>
        <p:nvSpPr>
          <p:cNvPr id="32" name="TextBox 31">
            <a:extLst>
              <a:ext uri="{FF2B5EF4-FFF2-40B4-BE49-F238E27FC236}">
                <a16:creationId xmlns:a16="http://schemas.microsoft.com/office/drawing/2014/main" id="{603AAAF3-543B-46DA-5A1C-4CF05E628E45}"/>
              </a:ext>
            </a:extLst>
          </p:cNvPr>
          <p:cNvSpPr txBox="1"/>
          <p:nvPr/>
        </p:nvSpPr>
        <p:spPr>
          <a:xfrm>
            <a:off x="339882" y="2548309"/>
            <a:ext cx="1346844" cy="369332"/>
          </a:xfrm>
          <a:prstGeom prst="rect">
            <a:avLst/>
          </a:prstGeom>
          <a:noFill/>
        </p:spPr>
        <p:txBody>
          <a:bodyPr wrap="square" rtlCol="0">
            <a:spAutoFit/>
          </a:bodyPr>
          <a:lstStyle/>
          <a:p>
            <a:pPr algn="l"/>
            <a:r>
              <a:rPr lang="en-US" dirty="0">
                <a:latin typeface="Georgia" panose="02040502050405020303" pitchFamily="18" charset="0"/>
              </a:rPr>
              <a:t>Request #2</a:t>
            </a:r>
          </a:p>
        </p:txBody>
      </p:sp>
      <p:sp>
        <p:nvSpPr>
          <p:cNvPr id="33" name="Rectangle 32">
            <a:extLst>
              <a:ext uri="{FF2B5EF4-FFF2-40B4-BE49-F238E27FC236}">
                <a16:creationId xmlns:a16="http://schemas.microsoft.com/office/drawing/2014/main" id="{C087E74B-1659-3958-F9E6-03652416B8CD}"/>
              </a:ext>
            </a:extLst>
          </p:cNvPr>
          <p:cNvSpPr/>
          <p:nvPr/>
        </p:nvSpPr>
        <p:spPr>
          <a:xfrm>
            <a:off x="6805890" y="1663988"/>
            <a:ext cx="402186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5" name="Rectangle 4">
            <a:extLst>
              <a:ext uri="{FF2B5EF4-FFF2-40B4-BE49-F238E27FC236}">
                <a16:creationId xmlns:a16="http://schemas.microsoft.com/office/drawing/2014/main" id="{F4DD1153-F294-6474-53DC-5278F2E8AC24}"/>
              </a:ext>
            </a:extLst>
          </p:cNvPr>
          <p:cNvSpPr/>
          <p:nvPr/>
        </p:nvSpPr>
        <p:spPr>
          <a:xfrm>
            <a:off x="3870547" y="2474920"/>
            <a:ext cx="4281735" cy="520504"/>
          </a:xfrm>
          <a:prstGeom prst="rect">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35" name="Rectangle 34">
            <a:extLst>
              <a:ext uri="{FF2B5EF4-FFF2-40B4-BE49-F238E27FC236}">
                <a16:creationId xmlns:a16="http://schemas.microsoft.com/office/drawing/2014/main" id="{E5EC29E2-0DBF-1172-39ED-09DC9AE6C45B}"/>
              </a:ext>
            </a:extLst>
          </p:cNvPr>
          <p:cNvSpPr/>
          <p:nvPr/>
        </p:nvSpPr>
        <p:spPr>
          <a:xfrm>
            <a:off x="3857669" y="2474920"/>
            <a:ext cx="203151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cxnSp>
        <p:nvCxnSpPr>
          <p:cNvPr id="37" name="Straight Connector 36">
            <a:extLst>
              <a:ext uri="{FF2B5EF4-FFF2-40B4-BE49-F238E27FC236}">
                <a16:creationId xmlns:a16="http://schemas.microsoft.com/office/drawing/2014/main" id="{E9A11280-1BCD-C1CC-611B-3AB2960284E8}"/>
              </a:ext>
            </a:extLst>
          </p:cNvPr>
          <p:cNvCxnSpPr/>
          <p:nvPr/>
        </p:nvCxnSpPr>
        <p:spPr>
          <a:xfrm>
            <a:off x="10199077" y="1387882"/>
            <a:ext cx="0" cy="1758461"/>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89E52D7-FD35-E3B2-1115-1F2DF2AE3726}"/>
              </a:ext>
            </a:extLst>
          </p:cNvPr>
          <p:cNvSpPr txBox="1"/>
          <p:nvPr/>
        </p:nvSpPr>
        <p:spPr>
          <a:xfrm>
            <a:off x="9522686" y="3126368"/>
            <a:ext cx="1484702" cy="369332"/>
          </a:xfrm>
          <a:prstGeom prst="rect">
            <a:avLst/>
          </a:prstGeom>
          <a:noFill/>
        </p:spPr>
        <p:txBody>
          <a:bodyPr wrap="none" rtlCol="0">
            <a:spAutoFit/>
          </a:bodyPr>
          <a:lstStyle/>
          <a:p>
            <a:pPr algn="l"/>
            <a:r>
              <a:rPr lang="en-US" dirty="0">
                <a:latin typeface="Georgia" panose="02040502050405020303" pitchFamily="18" charset="0"/>
              </a:rPr>
              <a:t>SLO Latency</a:t>
            </a:r>
          </a:p>
        </p:txBody>
      </p:sp>
      <p:sp>
        <p:nvSpPr>
          <p:cNvPr id="4" name="Google Shape;100;p1">
            <a:extLst>
              <a:ext uri="{FF2B5EF4-FFF2-40B4-BE49-F238E27FC236}">
                <a16:creationId xmlns:a16="http://schemas.microsoft.com/office/drawing/2014/main" id="{CC3D425C-79AF-B40D-D853-A5FC7CDDA19F}"/>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I/O</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Scheduling</a:t>
            </a:r>
            <a:endParaRPr lang="en-US" sz="4000" dirty="0">
              <a:solidFill>
                <a:schemeClr val="lt1"/>
              </a:solidFill>
              <a:latin typeface="Georgia" panose="02040502050405020303" pitchFamily="18" charset="0"/>
              <a:ea typeface="Helvetica Neue Light"/>
              <a:sym typeface="Helvetica Neue Light"/>
            </a:endParaRPr>
          </a:p>
        </p:txBody>
      </p:sp>
      <p:sp>
        <p:nvSpPr>
          <p:cNvPr id="3" name="Rectangle 2">
            <a:extLst>
              <a:ext uri="{FF2B5EF4-FFF2-40B4-BE49-F238E27FC236}">
                <a16:creationId xmlns:a16="http://schemas.microsoft.com/office/drawing/2014/main" id="{E067F321-0389-B2DD-32AA-6972F1764F33}"/>
              </a:ext>
            </a:extLst>
          </p:cNvPr>
          <p:cNvSpPr/>
          <p:nvPr/>
        </p:nvSpPr>
        <p:spPr>
          <a:xfrm>
            <a:off x="6812923" y="1663988"/>
            <a:ext cx="1606791"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6" name="Rectangle 5">
            <a:extLst>
              <a:ext uri="{FF2B5EF4-FFF2-40B4-BE49-F238E27FC236}">
                <a16:creationId xmlns:a16="http://schemas.microsoft.com/office/drawing/2014/main" id="{185A4698-E093-F28E-02C7-8EAEB5DD4EE5}"/>
              </a:ext>
            </a:extLst>
          </p:cNvPr>
          <p:cNvSpPr/>
          <p:nvPr/>
        </p:nvSpPr>
        <p:spPr>
          <a:xfrm>
            <a:off x="8426747" y="1663988"/>
            <a:ext cx="2401002" cy="520504"/>
          </a:xfrm>
          <a:prstGeom prst="rect">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6" name="Left Arrow 15">
            <a:extLst>
              <a:ext uri="{FF2B5EF4-FFF2-40B4-BE49-F238E27FC236}">
                <a16:creationId xmlns:a16="http://schemas.microsoft.com/office/drawing/2014/main" id="{3EE808F0-3319-3A07-AB50-FC244B708A44}"/>
              </a:ext>
            </a:extLst>
          </p:cNvPr>
          <p:cNvSpPr/>
          <p:nvPr/>
        </p:nvSpPr>
        <p:spPr>
          <a:xfrm>
            <a:off x="8426747" y="1371040"/>
            <a:ext cx="2401000" cy="24688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Left Arrow 16">
            <a:extLst>
              <a:ext uri="{FF2B5EF4-FFF2-40B4-BE49-F238E27FC236}">
                <a16:creationId xmlns:a16="http://schemas.microsoft.com/office/drawing/2014/main" id="{A9A03405-6520-4DCB-073D-FB7F47B5EF73}"/>
              </a:ext>
            </a:extLst>
          </p:cNvPr>
          <p:cNvSpPr/>
          <p:nvPr/>
        </p:nvSpPr>
        <p:spPr>
          <a:xfrm rot="10800000">
            <a:off x="5915671" y="3040589"/>
            <a:ext cx="2236606" cy="24688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24D076C-2DC6-D764-A1CD-50C7CF4ADE02}"/>
              </a:ext>
            </a:extLst>
          </p:cNvPr>
          <p:cNvCxnSpPr/>
          <p:nvPr/>
        </p:nvCxnSpPr>
        <p:spPr>
          <a:xfrm>
            <a:off x="1719397" y="1258709"/>
            <a:ext cx="9094062"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8CB1FD-03F1-853C-1345-1C5934477D82}"/>
              </a:ext>
            </a:extLst>
          </p:cNvPr>
          <p:cNvSpPr txBox="1"/>
          <p:nvPr/>
        </p:nvSpPr>
        <p:spPr>
          <a:xfrm>
            <a:off x="1681552" y="952864"/>
            <a:ext cx="1487908" cy="338554"/>
          </a:xfrm>
          <a:prstGeom prst="rect">
            <a:avLst/>
          </a:prstGeom>
          <a:noFill/>
        </p:spPr>
        <p:txBody>
          <a:bodyPr wrap="none" rtlCol="0">
            <a:spAutoFit/>
          </a:bodyPr>
          <a:lstStyle/>
          <a:p>
            <a:pPr algn="l"/>
            <a:r>
              <a:rPr lang="en-US" sz="1600" dirty="0">
                <a:latin typeface="Georgia" panose="02040502050405020303" pitchFamily="18" charset="0"/>
              </a:rPr>
              <a:t>Request Delay</a:t>
            </a:r>
          </a:p>
        </p:txBody>
      </p:sp>
      <p:sp>
        <p:nvSpPr>
          <p:cNvPr id="54" name="Rounded Rectangle 53">
            <a:extLst>
              <a:ext uri="{FF2B5EF4-FFF2-40B4-BE49-F238E27FC236}">
                <a16:creationId xmlns:a16="http://schemas.microsoft.com/office/drawing/2014/main" id="{1E9BEF73-315E-4E77-95B8-D6CC59914D45}"/>
              </a:ext>
            </a:extLst>
          </p:cNvPr>
          <p:cNvSpPr/>
          <p:nvPr/>
        </p:nvSpPr>
        <p:spPr>
          <a:xfrm>
            <a:off x="8077471" y="3646475"/>
            <a:ext cx="1911259" cy="2712546"/>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891C7E9-0921-B2E2-E8ED-25CB2D7B8B2A}"/>
              </a:ext>
            </a:extLst>
          </p:cNvPr>
          <p:cNvSpPr txBox="1"/>
          <p:nvPr/>
        </p:nvSpPr>
        <p:spPr>
          <a:xfrm>
            <a:off x="8109774" y="5972848"/>
            <a:ext cx="1678665" cy="369332"/>
          </a:xfrm>
          <a:prstGeom prst="rect">
            <a:avLst/>
          </a:prstGeom>
          <a:noFill/>
        </p:spPr>
        <p:txBody>
          <a:bodyPr wrap="square" rtlCol="0">
            <a:spAutoFit/>
          </a:bodyPr>
          <a:lstStyle/>
          <a:p>
            <a:pPr algn="l"/>
            <a:r>
              <a:rPr lang="en-US" dirty="0">
                <a:latin typeface="Georgia" panose="02040502050405020303" pitchFamily="18" charset="0"/>
              </a:rPr>
              <a:t>Storage Queue</a:t>
            </a:r>
          </a:p>
        </p:txBody>
      </p:sp>
      <p:sp>
        <p:nvSpPr>
          <p:cNvPr id="60" name="Rectangle 59">
            <a:extLst>
              <a:ext uri="{FF2B5EF4-FFF2-40B4-BE49-F238E27FC236}">
                <a16:creationId xmlns:a16="http://schemas.microsoft.com/office/drawing/2014/main" id="{607252CD-E366-F3A0-60DB-DBDF706C5FFE}"/>
              </a:ext>
            </a:extLst>
          </p:cNvPr>
          <p:cNvSpPr/>
          <p:nvPr/>
        </p:nvSpPr>
        <p:spPr>
          <a:xfrm>
            <a:off x="8359592" y="4464400"/>
            <a:ext cx="1154048" cy="45478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Request #2</a:t>
            </a:r>
          </a:p>
        </p:txBody>
      </p:sp>
      <p:sp>
        <p:nvSpPr>
          <p:cNvPr id="61" name="Rectangle 60">
            <a:extLst>
              <a:ext uri="{FF2B5EF4-FFF2-40B4-BE49-F238E27FC236}">
                <a16:creationId xmlns:a16="http://schemas.microsoft.com/office/drawing/2014/main" id="{AA87345B-128C-309A-D27B-6FEAE28FD181}"/>
              </a:ext>
            </a:extLst>
          </p:cNvPr>
          <p:cNvSpPr/>
          <p:nvPr/>
        </p:nvSpPr>
        <p:spPr>
          <a:xfrm>
            <a:off x="8359592" y="4978299"/>
            <a:ext cx="1154048" cy="45478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I/O Request</a:t>
            </a:r>
          </a:p>
        </p:txBody>
      </p:sp>
      <p:sp>
        <p:nvSpPr>
          <p:cNvPr id="62" name="Rectangle 61">
            <a:extLst>
              <a:ext uri="{FF2B5EF4-FFF2-40B4-BE49-F238E27FC236}">
                <a16:creationId xmlns:a16="http://schemas.microsoft.com/office/drawing/2014/main" id="{BB673B07-6B3A-02F7-8EAF-5F995DE2C57A}"/>
              </a:ext>
            </a:extLst>
          </p:cNvPr>
          <p:cNvSpPr/>
          <p:nvPr/>
        </p:nvSpPr>
        <p:spPr>
          <a:xfrm>
            <a:off x="8371863" y="5492198"/>
            <a:ext cx="1154048" cy="45478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I/O Request</a:t>
            </a:r>
          </a:p>
        </p:txBody>
      </p:sp>
      <p:sp>
        <p:nvSpPr>
          <p:cNvPr id="1037" name="Rounded Rectangle 1036">
            <a:extLst>
              <a:ext uri="{FF2B5EF4-FFF2-40B4-BE49-F238E27FC236}">
                <a16:creationId xmlns:a16="http://schemas.microsoft.com/office/drawing/2014/main" id="{4C5907E3-9CAB-0D56-6668-54FF717AA982}"/>
              </a:ext>
            </a:extLst>
          </p:cNvPr>
          <p:cNvSpPr/>
          <p:nvPr/>
        </p:nvSpPr>
        <p:spPr>
          <a:xfrm>
            <a:off x="645527" y="3380376"/>
            <a:ext cx="2012576" cy="2962529"/>
          </a:xfrm>
          <a:prstGeom prst="roundRect">
            <a:avLst/>
          </a:prstGeom>
          <a:solidFill>
            <a:schemeClr val="accent6">
              <a:lumMod val="40000"/>
              <a:lumOff val="60000"/>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024">
            <a:extLst>
              <a:ext uri="{FF2B5EF4-FFF2-40B4-BE49-F238E27FC236}">
                <a16:creationId xmlns:a16="http://schemas.microsoft.com/office/drawing/2014/main" id="{9804F8E8-E3C3-7629-2EB5-2922C2585EEC}"/>
              </a:ext>
            </a:extLst>
          </p:cNvPr>
          <p:cNvSpPr/>
          <p:nvPr/>
        </p:nvSpPr>
        <p:spPr>
          <a:xfrm>
            <a:off x="8370090" y="3934310"/>
            <a:ext cx="1154048" cy="45478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eorgia" panose="02040502050405020303" pitchFamily="18" charset="0"/>
              </a:rPr>
              <a:t>Request #1</a:t>
            </a:r>
          </a:p>
        </p:txBody>
      </p:sp>
      <mc:AlternateContent xmlns:mc="http://schemas.openxmlformats.org/markup-compatibility/2006" xmlns:a14="http://schemas.microsoft.com/office/drawing/2010/main">
        <mc:Choice Requires="a14">
          <p:sp>
            <p:nvSpPr>
              <p:cNvPr id="1029" name="TextBox 1028">
                <a:extLst>
                  <a:ext uri="{FF2B5EF4-FFF2-40B4-BE49-F238E27FC236}">
                    <a16:creationId xmlns:a16="http://schemas.microsoft.com/office/drawing/2014/main" id="{CFA22242-51E4-2158-3FB7-8B3270525E6E}"/>
                  </a:ext>
                </a:extLst>
              </p:cNvPr>
              <p:cNvSpPr txBox="1"/>
              <p:nvPr/>
            </p:nvSpPr>
            <p:spPr>
              <a:xfrm>
                <a:off x="740818" y="5063192"/>
                <a:ext cx="170008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𝑆𝑡𝑜𝑟𝑎𝑔𝑒</m:t>
                          </m:r>
                        </m:e>
                        <m:sub>
                          <m:r>
                            <a:rPr lang="en-US" sz="2400" b="0" i="1" smtClean="0">
                              <a:latin typeface="Cambria Math" panose="02040503050406030204" pitchFamily="18" charset="0"/>
                            </a:rPr>
                            <m:t>𝑡𝑖𝑚𝑒</m:t>
                          </m:r>
                        </m:sub>
                      </m:sSub>
                    </m:oMath>
                  </m:oMathPara>
                </a14:m>
                <a:endParaRPr lang="en-US" sz="2400" dirty="0">
                  <a:latin typeface="Georgia" panose="02040502050405020303" pitchFamily="18" charset="0"/>
                </a:endParaRPr>
              </a:p>
            </p:txBody>
          </p:sp>
        </mc:Choice>
        <mc:Fallback xmlns="">
          <p:sp>
            <p:nvSpPr>
              <p:cNvPr id="1029" name="TextBox 1028">
                <a:extLst>
                  <a:ext uri="{FF2B5EF4-FFF2-40B4-BE49-F238E27FC236}">
                    <a16:creationId xmlns:a16="http://schemas.microsoft.com/office/drawing/2014/main" id="{CFA22242-51E4-2158-3FB7-8B3270525E6E}"/>
                  </a:ext>
                </a:extLst>
              </p:cNvPr>
              <p:cNvSpPr txBox="1">
                <a:spLocks noRot="1" noChangeAspect="1" noMove="1" noResize="1" noEditPoints="1" noAdjustHandles="1" noChangeArrowheads="1" noChangeShapeType="1" noTextEdit="1"/>
              </p:cNvSpPr>
              <p:nvPr/>
            </p:nvSpPr>
            <p:spPr>
              <a:xfrm>
                <a:off x="740818" y="5063192"/>
                <a:ext cx="1700081" cy="369332"/>
              </a:xfrm>
              <a:prstGeom prst="rect">
                <a:avLst/>
              </a:prstGeom>
              <a:blipFill>
                <a:blip r:embed="rId3"/>
                <a:stretch>
                  <a:fillRect l="-5970" r="-149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2" name="TextBox 1031">
                <a:extLst>
                  <a:ext uri="{FF2B5EF4-FFF2-40B4-BE49-F238E27FC236}">
                    <a16:creationId xmlns:a16="http://schemas.microsoft.com/office/drawing/2014/main" id="{AE0B0CD1-8DFF-289E-459A-F760B5DED49F}"/>
                  </a:ext>
                </a:extLst>
              </p:cNvPr>
              <p:cNvSpPr txBox="1"/>
              <p:nvPr/>
            </p:nvSpPr>
            <p:spPr>
              <a:xfrm>
                <a:off x="777815" y="5892024"/>
                <a:ext cx="1626086"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𝑃𝑟𝑒𝑑𝑖𝑐𝑡</m:t>
                          </m:r>
                        </m:e>
                        <m:sub>
                          <m:r>
                            <a:rPr lang="en-US" sz="2400" b="0" i="1" smtClean="0">
                              <a:latin typeface="Cambria Math" panose="02040503050406030204" pitchFamily="18" charset="0"/>
                            </a:rPr>
                            <m:t>𝑡𝑖𝑚𝑒</m:t>
                          </m:r>
                        </m:sub>
                      </m:sSub>
                    </m:oMath>
                  </m:oMathPara>
                </a14:m>
                <a:endParaRPr lang="en-US" sz="2400" dirty="0">
                  <a:latin typeface="Georgia" panose="02040502050405020303" pitchFamily="18" charset="0"/>
                </a:endParaRPr>
              </a:p>
            </p:txBody>
          </p:sp>
        </mc:Choice>
        <mc:Fallback xmlns="">
          <p:sp>
            <p:nvSpPr>
              <p:cNvPr id="1032" name="TextBox 1031">
                <a:extLst>
                  <a:ext uri="{FF2B5EF4-FFF2-40B4-BE49-F238E27FC236}">
                    <a16:creationId xmlns:a16="http://schemas.microsoft.com/office/drawing/2014/main" id="{AE0B0CD1-8DFF-289E-459A-F760B5DED49F}"/>
                  </a:ext>
                </a:extLst>
              </p:cNvPr>
              <p:cNvSpPr txBox="1">
                <a:spLocks noRot="1" noChangeAspect="1" noMove="1" noResize="1" noEditPoints="1" noAdjustHandles="1" noChangeArrowheads="1" noChangeShapeType="1" noTextEdit="1"/>
              </p:cNvSpPr>
              <p:nvPr/>
            </p:nvSpPr>
            <p:spPr>
              <a:xfrm>
                <a:off x="777815" y="5892024"/>
                <a:ext cx="1626086" cy="369332"/>
              </a:xfrm>
              <a:prstGeom prst="rect">
                <a:avLst/>
              </a:prstGeom>
              <a:blipFill>
                <a:blip r:embed="rId4"/>
                <a:stretch>
                  <a:fillRect l="-3876" r="-775"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5" name="TextBox 1034">
                <a:extLst>
                  <a:ext uri="{FF2B5EF4-FFF2-40B4-BE49-F238E27FC236}">
                    <a16:creationId xmlns:a16="http://schemas.microsoft.com/office/drawing/2014/main" id="{99CFA570-9683-2AC1-0890-4BA6C38F1905}"/>
                  </a:ext>
                </a:extLst>
              </p:cNvPr>
              <p:cNvSpPr txBox="1"/>
              <p:nvPr/>
            </p:nvSpPr>
            <p:spPr>
              <a:xfrm>
                <a:off x="1041509" y="4282896"/>
                <a:ext cx="1098699"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𝑁𝑒𝑡</m:t>
                          </m:r>
                        </m:e>
                        <m:sub>
                          <m:r>
                            <a:rPr lang="en-US" sz="2400" b="0" i="1" smtClean="0">
                              <a:latin typeface="Cambria Math" panose="02040503050406030204" pitchFamily="18" charset="0"/>
                            </a:rPr>
                            <m:t>𝑡𝑖𝑚𝑒</m:t>
                          </m:r>
                        </m:sub>
                      </m:sSub>
                    </m:oMath>
                  </m:oMathPara>
                </a14:m>
                <a:endParaRPr lang="en-US" sz="2400" dirty="0">
                  <a:latin typeface="Georgia" panose="02040502050405020303" pitchFamily="18" charset="0"/>
                </a:endParaRPr>
              </a:p>
            </p:txBody>
          </p:sp>
        </mc:Choice>
        <mc:Fallback xmlns="">
          <p:sp>
            <p:nvSpPr>
              <p:cNvPr id="1035" name="TextBox 1034">
                <a:extLst>
                  <a:ext uri="{FF2B5EF4-FFF2-40B4-BE49-F238E27FC236}">
                    <a16:creationId xmlns:a16="http://schemas.microsoft.com/office/drawing/2014/main" id="{99CFA570-9683-2AC1-0890-4BA6C38F1905}"/>
                  </a:ext>
                </a:extLst>
              </p:cNvPr>
              <p:cNvSpPr txBox="1">
                <a:spLocks noRot="1" noChangeAspect="1" noMove="1" noResize="1" noEditPoints="1" noAdjustHandles="1" noChangeArrowheads="1" noChangeShapeType="1" noTextEdit="1"/>
              </p:cNvSpPr>
              <p:nvPr/>
            </p:nvSpPr>
            <p:spPr>
              <a:xfrm>
                <a:off x="1041509" y="4282896"/>
                <a:ext cx="1098699" cy="369332"/>
              </a:xfrm>
              <a:prstGeom prst="rect">
                <a:avLst/>
              </a:prstGeom>
              <a:blipFill>
                <a:blip r:embed="rId5"/>
                <a:stretch>
                  <a:fillRect l="-5747" r="-1149"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8" name="TextBox 1037">
                <a:extLst>
                  <a:ext uri="{FF2B5EF4-FFF2-40B4-BE49-F238E27FC236}">
                    <a16:creationId xmlns:a16="http://schemas.microsoft.com/office/drawing/2014/main" id="{398B94D7-DFF8-6BDE-4E1C-1FD5FFA92AFA}"/>
                  </a:ext>
                </a:extLst>
              </p:cNvPr>
              <p:cNvSpPr txBox="1"/>
              <p:nvPr/>
            </p:nvSpPr>
            <p:spPr>
              <a:xfrm>
                <a:off x="948838" y="3487143"/>
                <a:ext cx="131016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𝑃𝑟𝑖𝑜</m:t>
                          </m:r>
                        </m:e>
                        <m:sub>
                          <m:r>
                            <a:rPr lang="en-US" sz="2400" b="0" i="1" smtClean="0">
                              <a:latin typeface="Cambria Math" panose="02040503050406030204" pitchFamily="18" charset="0"/>
                            </a:rPr>
                            <m:t>𝑠𝑐h𝑒𝑑</m:t>
                          </m:r>
                        </m:sub>
                      </m:sSub>
                    </m:oMath>
                  </m:oMathPara>
                </a14:m>
                <a:endParaRPr lang="en-US" sz="2400" dirty="0">
                  <a:latin typeface="Georgia" panose="02040502050405020303" pitchFamily="18" charset="0"/>
                </a:endParaRPr>
              </a:p>
            </p:txBody>
          </p:sp>
        </mc:Choice>
        <mc:Fallback xmlns="">
          <p:sp>
            <p:nvSpPr>
              <p:cNvPr id="1038" name="TextBox 1037">
                <a:extLst>
                  <a:ext uri="{FF2B5EF4-FFF2-40B4-BE49-F238E27FC236}">
                    <a16:creationId xmlns:a16="http://schemas.microsoft.com/office/drawing/2014/main" id="{398B94D7-DFF8-6BDE-4E1C-1FD5FFA92AFA}"/>
                  </a:ext>
                </a:extLst>
              </p:cNvPr>
              <p:cNvSpPr txBox="1">
                <a:spLocks noRot="1" noChangeAspect="1" noMove="1" noResize="1" noEditPoints="1" noAdjustHandles="1" noChangeArrowheads="1" noChangeShapeType="1" noTextEdit="1"/>
              </p:cNvSpPr>
              <p:nvPr/>
            </p:nvSpPr>
            <p:spPr>
              <a:xfrm>
                <a:off x="948838" y="3487143"/>
                <a:ext cx="1310167" cy="369332"/>
              </a:xfrm>
              <a:prstGeom prst="rect">
                <a:avLst/>
              </a:prstGeom>
              <a:blipFill>
                <a:blip r:embed="rId6"/>
                <a:stretch>
                  <a:fillRect l="-4762" r="-952" b="-16667"/>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A4AD22BD-9262-0E04-A86E-7C5361E827C0}"/>
              </a:ext>
            </a:extLst>
          </p:cNvPr>
          <p:cNvGrpSpPr/>
          <p:nvPr/>
        </p:nvGrpSpPr>
        <p:grpSpPr>
          <a:xfrm>
            <a:off x="2733458" y="4118999"/>
            <a:ext cx="3432150" cy="697127"/>
            <a:chOff x="2733458" y="4118999"/>
            <a:chExt cx="3432150" cy="697127"/>
          </a:xfrm>
        </p:grpSpPr>
        <p:sp>
          <p:nvSpPr>
            <p:cNvPr id="1034" name="Rounded Rectangle 1033">
              <a:extLst>
                <a:ext uri="{FF2B5EF4-FFF2-40B4-BE49-F238E27FC236}">
                  <a16:creationId xmlns:a16="http://schemas.microsoft.com/office/drawing/2014/main" id="{9A5752D2-AAB5-A089-CE82-A5A7E0D15E0F}"/>
                </a:ext>
              </a:extLst>
            </p:cNvPr>
            <p:cNvSpPr/>
            <p:nvPr/>
          </p:nvSpPr>
          <p:spPr>
            <a:xfrm>
              <a:off x="2733458" y="4182681"/>
              <a:ext cx="3432150" cy="5418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0" name="Picture 2">
              <a:extLst>
                <a:ext uri="{FF2B5EF4-FFF2-40B4-BE49-F238E27FC236}">
                  <a16:creationId xmlns:a16="http://schemas.microsoft.com/office/drawing/2014/main" id="{D0DA3C10-D617-7872-D40E-F05DCA2C1F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47" y="4118999"/>
              <a:ext cx="697127" cy="697127"/>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AFC6F9D0-BA48-AF35-F1BB-0BFCD27D5F29}"/>
                </a:ext>
              </a:extLst>
            </p:cNvPr>
            <p:cNvSpPr txBox="1"/>
            <p:nvPr/>
          </p:nvSpPr>
          <p:spPr>
            <a:xfrm>
              <a:off x="2925431" y="4300507"/>
              <a:ext cx="2472152" cy="369332"/>
            </a:xfrm>
            <a:prstGeom prst="rect">
              <a:avLst/>
            </a:prstGeom>
            <a:noFill/>
          </p:spPr>
          <p:txBody>
            <a:bodyPr wrap="none" rtlCol="0">
              <a:spAutoFit/>
            </a:bodyPr>
            <a:lstStyle/>
            <a:p>
              <a:pPr algn="l"/>
              <a:r>
                <a:rPr lang="en-US" dirty="0">
                  <a:latin typeface="Georgia" panose="02040502050405020303" pitchFamily="18" charset="0"/>
                </a:rPr>
                <a:t>In-Network Telemetry</a:t>
              </a:r>
            </a:p>
          </p:txBody>
        </p:sp>
      </p:grpSp>
      <p:grpSp>
        <p:nvGrpSpPr>
          <p:cNvPr id="19" name="Group 18">
            <a:extLst>
              <a:ext uri="{FF2B5EF4-FFF2-40B4-BE49-F238E27FC236}">
                <a16:creationId xmlns:a16="http://schemas.microsoft.com/office/drawing/2014/main" id="{EE1D3F08-948B-1972-5E5E-9A193E44F005}"/>
              </a:ext>
            </a:extLst>
          </p:cNvPr>
          <p:cNvGrpSpPr/>
          <p:nvPr/>
        </p:nvGrpSpPr>
        <p:grpSpPr>
          <a:xfrm>
            <a:off x="2731210" y="4991318"/>
            <a:ext cx="3432150" cy="541885"/>
            <a:chOff x="2731210" y="4991318"/>
            <a:chExt cx="3432150" cy="541885"/>
          </a:xfrm>
        </p:grpSpPr>
        <p:sp>
          <p:nvSpPr>
            <p:cNvPr id="1028" name="Rounded Rectangle 1027">
              <a:extLst>
                <a:ext uri="{FF2B5EF4-FFF2-40B4-BE49-F238E27FC236}">
                  <a16:creationId xmlns:a16="http://schemas.microsoft.com/office/drawing/2014/main" id="{7D1A438E-87D1-40EE-B038-D57F59A2EB97}"/>
                </a:ext>
              </a:extLst>
            </p:cNvPr>
            <p:cNvSpPr/>
            <p:nvPr/>
          </p:nvSpPr>
          <p:spPr>
            <a:xfrm>
              <a:off x="2731210" y="4991318"/>
              <a:ext cx="3432150" cy="5418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3" name="Picture 8" descr="Idle Icons &amp; Symbols">
              <a:extLst>
                <a:ext uri="{FF2B5EF4-FFF2-40B4-BE49-F238E27FC236}">
                  <a16:creationId xmlns:a16="http://schemas.microsoft.com/office/drawing/2014/main" id="{5077D0BB-E28F-D972-6D45-337E4BFAB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3008" y="5068956"/>
              <a:ext cx="357804" cy="357804"/>
            </a:xfrm>
            <a:prstGeom prst="rect">
              <a:avLst/>
            </a:prstGeom>
            <a:noFill/>
            <a:extLst>
              <a:ext uri="{909E8E84-426E-40DD-AFC4-6F175D3DCCD1}">
                <a14:hiddenFill xmlns:a14="http://schemas.microsoft.com/office/drawing/2010/main">
                  <a:solidFill>
                    <a:srgbClr val="FFFFFF"/>
                  </a:solidFill>
                </a14:hiddenFill>
              </a:ext>
            </a:extLst>
          </p:spPr>
        </p:pic>
        <p:sp>
          <p:nvSpPr>
            <p:cNvPr id="1044" name="TextBox 1043">
              <a:extLst>
                <a:ext uri="{FF2B5EF4-FFF2-40B4-BE49-F238E27FC236}">
                  <a16:creationId xmlns:a16="http://schemas.microsoft.com/office/drawing/2014/main" id="{AFA21194-B42E-8409-DC33-4A086A42D915}"/>
                </a:ext>
              </a:extLst>
            </p:cNvPr>
            <p:cNvSpPr txBox="1"/>
            <p:nvPr/>
          </p:nvSpPr>
          <p:spPr>
            <a:xfrm>
              <a:off x="2901356" y="5082878"/>
              <a:ext cx="2525050" cy="369332"/>
            </a:xfrm>
            <a:prstGeom prst="rect">
              <a:avLst/>
            </a:prstGeom>
            <a:noFill/>
          </p:spPr>
          <p:txBody>
            <a:bodyPr wrap="none" rtlCol="0">
              <a:spAutoFit/>
            </a:bodyPr>
            <a:lstStyle/>
            <a:p>
              <a:pPr algn="l"/>
              <a:r>
                <a:rPr lang="en-US" dirty="0">
                  <a:latin typeface="Georgia" panose="02040502050405020303" pitchFamily="18" charset="0"/>
                </a:rPr>
                <a:t>Storage Queuing Delay</a:t>
              </a:r>
            </a:p>
          </p:txBody>
        </p:sp>
      </p:grpSp>
      <p:grpSp>
        <p:nvGrpSpPr>
          <p:cNvPr id="20" name="Group 19">
            <a:extLst>
              <a:ext uri="{FF2B5EF4-FFF2-40B4-BE49-F238E27FC236}">
                <a16:creationId xmlns:a16="http://schemas.microsoft.com/office/drawing/2014/main" id="{F81A9D3B-FDFF-3B4D-A798-BE4C21465E57}"/>
              </a:ext>
            </a:extLst>
          </p:cNvPr>
          <p:cNvGrpSpPr/>
          <p:nvPr/>
        </p:nvGrpSpPr>
        <p:grpSpPr>
          <a:xfrm>
            <a:off x="2562315" y="5801020"/>
            <a:ext cx="3601045" cy="541885"/>
            <a:chOff x="2562315" y="5801020"/>
            <a:chExt cx="3601045" cy="541885"/>
          </a:xfrm>
        </p:grpSpPr>
        <p:sp>
          <p:nvSpPr>
            <p:cNvPr id="1031" name="Rounded Rectangle 1030">
              <a:extLst>
                <a:ext uri="{FF2B5EF4-FFF2-40B4-BE49-F238E27FC236}">
                  <a16:creationId xmlns:a16="http://schemas.microsoft.com/office/drawing/2014/main" id="{D459D5FE-6A92-EBF4-3D88-E589C1A0B02D}"/>
                </a:ext>
              </a:extLst>
            </p:cNvPr>
            <p:cNvSpPr/>
            <p:nvPr/>
          </p:nvSpPr>
          <p:spPr>
            <a:xfrm>
              <a:off x="2731210" y="5801020"/>
              <a:ext cx="3432150" cy="5418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6" name="Picture 2" descr="Sliding Window Icons - Free SVG &amp; PNG Sliding Window Images - Noun Project">
              <a:extLst>
                <a:ext uri="{FF2B5EF4-FFF2-40B4-BE49-F238E27FC236}">
                  <a16:creationId xmlns:a16="http://schemas.microsoft.com/office/drawing/2014/main" id="{71D0E853-2927-2D69-A882-DDAA96B923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1178" y="5810200"/>
              <a:ext cx="481465" cy="481465"/>
            </a:xfrm>
            <a:prstGeom prst="rect">
              <a:avLst/>
            </a:prstGeom>
            <a:noFill/>
            <a:extLst>
              <a:ext uri="{909E8E84-426E-40DD-AFC4-6F175D3DCCD1}">
                <a14:hiddenFill xmlns:a14="http://schemas.microsoft.com/office/drawing/2010/main">
                  <a:solidFill>
                    <a:srgbClr val="FFFFFF"/>
                  </a:solidFill>
                </a14:hiddenFill>
              </a:ext>
            </a:extLst>
          </p:spPr>
        </p:pic>
        <p:sp>
          <p:nvSpPr>
            <p:cNvPr id="1047" name="TextBox 1046">
              <a:extLst>
                <a:ext uri="{FF2B5EF4-FFF2-40B4-BE49-F238E27FC236}">
                  <a16:creationId xmlns:a16="http://schemas.microsoft.com/office/drawing/2014/main" id="{064DC445-75C2-5C99-3427-5ACAF515181B}"/>
                </a:ext>
              </a:extLst>
            </p:cNvPr>
            <p:cNvSpPr txBox="1"/>
            <p:nvPr/>
          </p:nvSpPr>
          <p:spPr>
            <a:xfrm>
              <a:off x="2562315" y="5887296"/>
              <a:ext cx="3082767" cy="369332"/>
            </a:xfrm>
            <a:prstGeom prst="rect">
              <a:avLst/>
            </a:prstGeom>
            <a:noFill/>
          </p:spPr>
          <p:txBody>
            <a:bodyPr wrap="square" rtlCol="0">
              <a:spAutoFit/>
            </a:bodyPr>
            <a:lstStyle/>
            <a:p>
              <a:pPr algn="ctr"/>
              <a:r>
                <a:rPr lang="en-US" dirty="0">
                  <a:latin typeface="Georgia" panose="02040502050405020303" pitchFamily="18" charset="0"/>
                </a:rPr>
                <a:t>Sliding Window Predictor</a:t>
              </a:r>
            </a:p>
          </p:txBody>
        </p:sp>
      </p:grpSp>
      <p:sp>
        <p:nvSpPr>
          <p:cNvPr id="1048" name="TextBox 1047">
            <a:extLst>
              <a:ext uri="{FF2B5EF4-FFF2-40B4-BE49-F238E27FC236}">
                <a16:creationId xmlns:a16="http://schemas.microsoft.com/office/drawing/2014/main" id="{C0C82193-2030-6B93-4286-E222DB7C04B6}"/>
              </a:ext>
            </a:extLst>
          </p:cNvPr>
          <p:cNvSpPr txBox="1"/>
          <p:nvPr/>
        </p:nvSpPr>
        <p:spPr>
          <a:xfrm>
            <a:off x="1413003" y="4611667"/>
            <a:ext cx="381836" cy="461665"/>
          </a:xfrm>
          <a:prstGeom prst="rect">
            <a:avLst/>
          </a:prstGeom>
          <a:noFill/>
        </p:spPr>
        <p:txBody>
          <a:bodyPr wrap="none" rtlCol="0">
            <a:spAutoFit/>
          </a:bodyPr>
          <a:lstStyle/>
          <a:p>
            <a:pPr algn="l"/>
            <a:r>
              <a:rPr lang="en-US" sz="2400" dirty="0">
                <a:latin typeface="Georgia" panose="02040502050405020303" pitchFamily="18" charset="0"/>
              </a:rPr>
              <a:t>+</a:t>
            </a:r>
          </a:p>
        </p:txBody>
      </p:sp>
      <p:sp>
        <p:nvSpPr>
          <p:cNvPr id="1049" name="TextBox 1048">
            <a:extLst>
              <a:ext uri="{FF2B5EF4-FFF2-40B4-BE49-F238E27FC236}">
                <a16:creationId xmlns:a16="http://schemas.microsoft.com/office/drawing/2014/main" id="{90E7641F-E074-4FE4-CE59-3992F124823C}"/>
              </a:ext>
            </a:extLst>
          </p:cNvPr>
          <p:cNvSpPr txBox="1"/>
          <p:nvPr/>
        </p:nvSpPr>
        <p:spPr>
          <a:xfrm>
            <a:off x="1413003" y="5420798"/>
            <a:ext cx="381836" cy="461665"/>
          </a:xfrm>
          <a:prstGeom prst="rect">
            <a:avLst/>
          </a:prstGeom>
          <a:noFill/>
        </p:spPr>
        <p:txBody>
          <a:bodyPr wrap="none" rtlCol="0">
            <a:spAutoFit/>
          </a:bodyPr>
          <a:lstStyle/>
          <a:p>
            <a:pPr algn="l"/>
            <a:r>
              <a:rPr lang="en-US" sz="2400" dirty="0">
                <a:latin typeface="Georgia" panose="02040502050405020303" pitchFamily="18" charset="0"/>
              </a:rPr>
              <a:t>+</a:t>
            </a:r>
          </a:p>
        </p:txBody>
      </p:sp>
      <p:sp>
        <p:nvSpPr>
          <p:cNvPr id="1050" name="TextBox 1049">
            <a:extLst>
              <a:ext uri="{FF2B5EF4-FFF2-40B4-BE49-F238E27FC236}">
                <a16:creationId xmlns:a16="http://schemas.microsoft.com/office/drawing/2014/main" id="{7F7C8B14-4E8B-89DE-3616-424ED26A5B91}"/>
              </a:ext>
            </a:extLst>
          </p:cNvPr>
          <p:cNvSpPr txBox="1"/>
          <p:nvPr/>
        </p:nvSpPr>
        <p:spPr>
          <a:xfrm>
            <a:off x="1413003" y="3796398"/>
            <a:ext cx="381836" cy="461665"/>
          </a:xfrm>
          <a:prstGeom prst="rect">
            <a:avLst/>
          </a:prstGeom>
          <a:noFill/>
        </p:spPr>
        <p:txBody>
          <a:bodyPr wrap="none" rtlCol="0">
            <a:spAutoFit/>
          </a:bodyPr>
          <a:lstStyle/>
          <a:p>
            <a:pPr algn="l"/>
            <a:r>
              <a:rPr lang="en-US" sz="2400" dirty="0">
                <a:latin typeface="Georgia" panose="02040502050405020303" pitchFamily="18" charset="0"/>
              </a:rPr>
              <a:t>=</a:t>
            </a:r>
          </a:p>
        </p:txBody>
      </p:sp>
      <p:sp>
        <p:nvSpPr>
          <p:cNvPr id="1054" name="Rectangle 1053">
            <a:extLst>
              <a:ext uri="{FF2B5EF4-FFF2-40B4-BE49-F238E27FC236}">
                <a16:creationId xmlns:a16="http://schemas.microsoft.com/office/drawing/2014/main" id="{E4D52299-7BBA-61AB-36AB-36CC38E7853E}"/>
              </a:ext>
            </a:extLst>
          </p:cNvPr>
          <p:cNvSpPr/>
          <p:nvPr/>
        </p:nvSpPr>
        <p:spPr>
          <a:xfrm>
            <a:off x="3858976" y="2474920"/>
            <a:ext cx="4281735"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1055" name="Rectangle 1054">
            <a:extLst>
              <a:ext uri="{FF2B5EF4-FFF2-40B4-BE49-F238E27FC236}">
                <a16:creationId xmlns:a16="http://schemas.microsoft.com/office/drawing/2014/main" id="{E64DB15E-6060-9CB3-F766-403D6C2DC553}"/>
              </a:ext>
            </a:extLst>
          </p:cNvPr>
          <p:cNvSpPr/>
          <p:nvPr/>
        </p:nvSpPr>
        <p:spPr>
          <a:xfrm>
            <a:off x="8370408" y="5486960"/>
            <a:ext cx="1154048" cy="454785"/>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Georgia" panose="02040502050405020303" pitchFamily="18" charset="0"/>
            </a:endParaRPr>
          </a:p>
        </p:txBody>
      </p:sp>
      <p:sp>
        <p:nvSpPr>
          <p:cNvPr id="1056" name="Rectangle 1055">
            <a:extLst>
              <a:ext uri="{FF2B5EF4-FFF2-40B4-BE49-F238E27FC236}">
                <a16:creationId xmlns:a16="http://schemas.microsoft.com/office/drawing/2014/main" id="{E217DC45-AEB2-B7D5-34C3-7A578E07B7B2}"/>
              </a:ext>
            </a:extLst>
          </p:cNvPr>
          <p:cNvSpPr/>
          <p:nvPr/>
        </p:nvSpPr>
        <p:spPr>
          <a:xfrm>
            <a:off x="8370408" y="3952082"/>
            <a:ext cx="1154048" cy="443137"/>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Georgia" panose="02040502050405020303" pitchFamily="18" charset="0"/>
            </a:endParaRPr>
          </a:p>
        </p:txBody>
      </p:sp>
      <p:cxnSp>
        <p:nvCxnSpPr>
          <p:cNvPr id="12" name="Straight Connector 11">
            <a:extLst>
              <a:ext uri="{FF2B5EF4-FFF2-40B4-BE49-F238E27FC236}">
                <a16:creationId xmlns:a16="http://schemas.microsoft.com/office/drawing/2014/main" id="{670FE20E-D835-7FE8-198E-8BF4FB89EBFB}"/>
              </a:ext>
            </a:extLst>
          </p:cNvPr>
          <p:cNvCxnSpPr/>
          <p:nvPr/>
        </p:nvCxnSpPr>
        <p:spPr>
          <a:xfrm>
            <a:off x="9679204" y="3854699"/>
            <a:ext cx="0" cy="2159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773454-5900-01EF-41E8-D1A80855B83B}"/>
              </a:ext>
            </a:extLst>
          </p:cNvPr>
          <p:cNvCxnSpPr/>
          <p:nvPr/>
        </p:nvCxnSpPr>
        <p:spPr>
          <a:xfrm>
            <a:off x="8215024" y="3860360"/>
            <a:ext cx="0" cy="2159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11CEBAD-A2DB-6A62-7332-363255D34371}"/>
              </a:ext>
            </a:extLst>
          </p:cNvPr>
          <p:cNvCxnSpPr>
            <a:cxnSpLocks/>
          </p:cNvCxnSpPr>
          <p:nvPr/>
        </p:nvCxnSpPr>
        <p:spPr>
          <a:xfrm flipH="1">
            <a:off x="8215024" y="6013945"/>
            <a:ext cx="14641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ABBE8B-8B49-D723-572B-13CEB7634444}"/>
              </a:ext>
            </a:extLst>
          </p:cNvPr>
          <p:cNvCxnSpPr>
            <a:cxnSpLocks/>
          </p:cNvCxnSpPr>
          <p:nvPr/>
        </p:nvCxnSpPr>
        <p:spPr>
          <a:xfrm>
            <a:off x="9826939" y="3854699"/>
            <a:ext cx="0" cy="21592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62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500"/>
                            </p:stCondLst>
                            <p:childTnLst>
                              <p:par>
                                <p:cTn id="17" presetID="1" presetClass="entr" presetSubtype="0" fill="hold" grpId="2"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ntr" presetSubtype="0" fill="hold" grpId="2"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 presetClass="entr" presetSubtype="0" fill="hold" grpId="2"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p:cTn id="33" dur="indefinite"/>
                                        <p:tgtEl>
                                          <p:spTgt spid="37"/>
                                        </p:tgtEl>
                                        <p:attrNameLst>
                                          <p:attrName>style.opacity</p:attrName>
                                        </p:attrNameLst>
                                      </p:cBhvr>
                                      <p:to>
                                        <p:strVal val="0.25"/>
                                      </p:to>
                                    </p:set>
                                    <p:animEffect filter="image" prLst="opacity: 0.25">
                                      <p:cBhvr rctx="IE">
                                        <p:cTn id="34" dur="indefinite"/>
                                        <p:tgtEl>
                                          <p:spTgt spid="37"/>
                                        </p:tgtEl>
                                      </p:cBhvr>
                                    </p:animEffect>
                                  </p:childTnLst>
                                </p:cTn>
                              </p:par>
                              <p:par>
                                <p:cTn id="35" presetID="9" presetClass="emph" presetSubtype="0" grpId="0" nodeType="withEffect">
                                  <p:stCondLst>
                                    <p:cond delay="0"/>
                                  </p:stCondLst>
                                  <p:childTnLst>
                                    <p:set>
                                      <p:cBhvr>
                                        <p:cTn id="36" dur="indefinite"/>
                                        <p:tgtEl>
                                          <p:spTgt spid="38"/>
                                        </p:tgtEl>
                                        <p:attrNameLst>
                                          <p:attrName>style.opacity</p:attrName>
                                        </p:attrNameLst>
                                      </p:cBhvr>
                                      <p:to>
                                        <p:strVal val="0.25"/>
                                      </p:to>
                                    </p:set>
                                    <p:animEffect filter="image" prLst="opacity: 0.25">
                                      <p:cBhvr rctx="IE">
                                        <p:cTn id="37" dur="indefinite"/>
                                        <p:tgtEl>
                                          <p:spTgt spid="38"/>
                                        </p:tgtEl>
                                      </p:cBhvr>
                                    </p:animEffect>
                                  </p:childTnLst>
                                </p:cTn>
                              </p:par>
                              <p:par>
                                <p:cTn id="38" presetID="9" presetClass="emph" presetSubtype="0" grpId="3" nodeType="withEffect">
                                  <p:stCondLst>
                                    <p:cond delay="0"/>
                                  </p:stCondLst>
                                  <p:childTnLst>
                                    <p:set>
                                      <p:cBhvr>
                                        <p:cTn id="39" dur="indefinite"/>
                                        <p:tgtEl>
                                          <p:spTgt spid="5"/>
                                        </p:tgtEl>
                                        <p:attrNameLst>
                                          <p:attrName>style.opacity</p:attrName>
                                        </p:attrNameLst>
                                      </p:cBhvr>
                                      <p:to>
                                        <p:strVal val="0.25"/>
                                      </p:to>
                                    </p:set>
                                    <p:animEffect filter="image" prLst="opacity: 0.25">
                                      <p:cBhvr rctx="IE">
                                        <p:cTn id="40" dur="indefinite"/>
                                        <p:tgtEl>
                                          <p:spTgt spid="5"/>
                                        </p:tgtEl>
                                      </p:cBhvr>
                                    </p:animEffect>
                                  </p:childTnLst>
                                </p:cTn>
                              </p:par>
                              <p:par>
                                <p:cTn id="41" presetID="9" presetClass="emph" presetSubtype="0" grpId="1" nodeType="withEffect">
                                  <p:stCondLst>
                                    <p:cond delay="0"/>
                                  </p:stCondLst>
                                  <p:childTnLst>
                                    <p:set>
                                      <p:cBhvr>
                                        <p:cTn id="42" dur="indefinite"/>
                                        <p:tgtEl>
                                          <p:spTgt spid="35"/>
                                        </p:tgtEl>
                                        <p:attrNameLst>
                                          <p:attrName>style.opacity</p:attrName>
                                        </p:attrNameLst>
                                      </p:cBhvr>
                                      <p:to>
                                        <p:strVal val="0.25"/>
                                      </p:to>
                                    </p:set>
                                    <p:animEffect filter="image" prLst="opacity: 0.25">
                                      <p:cBhvr rctx="IE">
                                        <p:cTn id="43" dur="indefinite"/>
                                        <p:tgtEl>
                                          <p:spTgt spid="35"/>
                                        </p:tgtEl>
                                      </p:cBhvr>
                                    </p:animEffect>
                                  </p:childTnLst>
                                </p:cTn>
                              </p:par>
                              <p:par>
                                <p:cTn id="44" presetID="9" presetClass="emph" presetSubtype="0" grpId="1" nodeType="withEffect">
                                  <p:stCondLst>
                                    <p:cond delay="0"/>
                                  </p:stCondLst>
                                  <p:childTnLst>
                                    <p:set>
                                      <p:cBhvr>
                                        <p:cTn id="45" dur="indefinite"/>
                                        <p:tgtEl>
                                          <p:spTgt spid="17"/>
                                        </p:tgtEl>
                                        <p:attrNameLst>
                                          <p:attrName>style.opacity</p:attrName>
                                        </p:attrNameLst>
                                      </p:cBhvr>
                                      <p:to>
                                        <p:strVal val="0.25"/>
                                      </p:to>
                                    </p:set>
                                    <p:animEffect filter="image" prLst="opacity: 0.25">
                                      <p:cBhvr rctx="IE">
                                        <p:cTn id="46" dur="indefinite"/>
                                        <p:tgtEl>
                                          <p:spTgt spid="17"/>
                                        </p:tgtEl>
                                      </p:cBhvr>
                                    </p:animEffect>
                                  </p:childTnLst>
                                </p:cTn>
                              </p:par>
                              <p:par>
                                <p:cTn id="47" presetID="9" presetClass="emph" presetSubtype="0" grpId="3" nodeType="withEffect">
                                  <p:stCondLst>
                                    <p:cond delay="0"/>
                                  </p:stCondLst>
                                  <p:childTnLst>
                                    <p:set>
                                      <p:cBhvr>
                                        <p:cTn id="48" dur="indefinite"/>
                                        <p:tgtEl>
                                          <p:spTgt spid="3"/>
                                        </p:tgtEl>
                                        <p:attrNameLst>
                                          <p:attrName>style.opacity</p:attrName>
                                        </p:attrNameLst>
                                      </p:cBhvr>
                                      <p:to>
                                        <p:strVal val="0.25"/>
                                      </p:to>
                                    </p:set>
                                    <p:animEffect filter="image" prLst="opacity: 0.25">
                                      <p:cBhvr rctx="IE">
                                        <p:cTn id="49" dur="indefinite"/>
                                        <p:tgtEl>
                                          <p:spTgt spid="3"/>
                                        </p:tgtEl>
                                      </p:cBhvr>
                                    </p:animEffect>
                                  </p:childTnLst>
                                </p:cTn>
                              </p:par>
                              <p:par>
                                <p:cTn id="50" presetID="9" presetClass="emph" presetSubtype="0" grpId="3" nodeType="withEffect">
                                  <p:stCondLst>
                                    <p:cond delay="0"/>
                                  </p:stCondLst>
                                  <p:childTnLst>
                                    <p:set>
                                      <p:cBhvr>
                                        <p:cTn id="51" dur="indefinite"/>
                                        <p:tgtEl>
                                          <p:spTgt spid="6"/>
                                        </p:tgtEl>
                                        <p:attrNameLst>
                                          <p:attrName>style.opacity</p:attrName>
                                        </p:attrNameLst>
                                      </p:cBhvr>
                                      <p:to>
                                        <p:strVal val="0.25"/>
                                      </p:to>
                                    </p:set>
                                    <p:animEffect filter="image" prLst="opacity: 0.25">
                                      <p:cBhvr rctx="IE">
                                        <p:cTn id="52" dur="indefinite"/>
                                        <p:tgtEl>
                                          <p:spTgt spid="6"/>
                                        </p:tgtEl>
                                      </p:cBhvr>
                                    </p:animEffect>
                                  </p:childTnLst>
                                </p:cTn>
                              </p:par>
                              <p:par>
                                <p:cTn id="53" presetID="9" presetClass="emph" presetSubtype="0" grpId="1" nodeType="withEffect">
                                  <p:stCondLst>
                                    <p:cond delay="0"/>
                                  </p:stCondLst>
                                  <p:childTnLst>
                                    <p:set>
                                      <p:cBhvr>
                                        <p:cTn id="54" dur="indefinite"/>
                                        <p:tgtEl>
                                          <p:spTgt spid="16"/>
                                        </p:tgtEl>
                                        <p:attrNameLst>
                                          <p:attrName>style.opacity</p:attrName>
                                        </p:attrNameLst>
                                      </p:cBhvr>
                                      <p:to>
                                        <p:strVal val="0.25"/>
                                      </p:to>
                                    </p:set>
                                    <p:animEffect filter="image" prLst="opacity: 0.25">
                                      <p:cBhvr rctx="IE">
                                        <p:cTn id="55" dur="indefinite"/>
                                        <p:tgtEl>
                                          <p:spTgt spid="16"/>
                                        </p:tgtEl>
                                      </p:cBhvr>
                                    </p:animEffect>
                                  </p:childTnLst>
                                </p:cTn>
                              </p:par>
                              <p:par>
                                <p:cTn id="56" presetID="9" presetClass="emph" presetSubtype="0" grpId="0" nodeType="withEffect">
                                  <p:stCondLst>
                                    <p:cond delay="0"/>
                                  </p:stCondLst>
                                  <p:childTnLst>
                                    <p:set>
                                      <p:cBhvr>
                                        <p:cTn id="57" dur="indefinite"/>
                                        <p:tgtEl>
                                          <p:spTgt spid="2"/>
                                        </p:tgtEl>
                                        <p:attrNameLst>
                                          <p:attrName>style.opacity</p:attrName>
                                        </p:attrNameLst>
                                      </p:cBhvr>
                                      <p:to>
                                        <p:strVal val="0.25"/>
                                      </p:to>
                                    </p:set>
                                    <p:animEffect filter="image" prLst="opacity: 0.25">
                                      <p:cBhvr rctx="IE">
                                        <p:cTn id="58" dur="indefinite"/>
                                        <p:tgtEl>
                                          <p:spTgt spid="2"/>
                                        </p:tgtEl>
                                      </p:cBhvr>
                                    </p:animEffect>
                                  </p:childTnLst>
                                </p:cTn>
                              </p:par>
                              <p:par>
                                <p:cTn id="59" presetID="9" presetClass="emph" presetSubtype="0" grpId="0" nodeType="withEffect">
                                  <p:stCondLst>
                                    <p:cond delay="0"/>
                                  </p:stCondLst>
                                  <p:childTnLst>
                                    <p:set>
                                      <p:cBhvr>
                                        <p:cTn id="60" dur="indefinite"/>
                                        <p:tgtEl>
                                          <p:spTgt spid="32"/>
                                        </p:tgtEl>
                                        <p:attrNameLst>
                                          <p:attrName>style.opacity</p:attrName>
                                        </p:attrNameLst>
                                      </p:cBhvr>
                                      <p:to>
                                        <p:strVal val="0.25"/>
                                      </p:to>
                                    </p:set>
                                    <p:animEffect filter="image" prLst="opacity: 0.25">
                                      <p:cBhvr rctx="IE">
                                        <p:cTn id="61" dur="indefinite"/>
                                        <p:tgtEl>
                                          <p:spTgt spid="32"/>
                                        </p:tgtEl>
                                      </p:cBhvr>
                                    </p:animEffect>
                                  </p:childTnLst>
                                </p:cTn>
                              </p:par>
                              <p:par>
                                <p:cTn id="62" presetID="9" presetClass="emph" presetSubtype="0" grpId="0" nodeType="withEffect">
                                  <p:stCondLst>
                                    <p:cond delay="0"/>
                                  </p:stCondLst>
                                  <p:childTnLst>
                                    <p:set>
                                      <p:cBhvr>
                                        <p:cTn id="63" dur="indefinite"/>
                                        <p:tgtEl>
                                          <p:spTgt spid="13"/>
                                        </p:tgtEl>
                                        <p:attrNameLst>
                                          <p:attrName>style.opacity</p:attrName>
                                        </p:attrNameLst>
                                      </p:cBhvr>
                                      <p:to>
                                        <p:strVal val="0.25"/>
                                      </p:to>
                                    </p:set>
                                    <p:animEffect filter="image" prLst="opacity: 0.25">
                                      <p:cBhvr rctx="IE">
                                        <p:cTn id="64" dur="indefinite"/>
                                        <p:tgtEl>
                                          <p:spTgt spid="13"/>
                                        </p:tgtEl>
                                      </p:cBhvr>
                                    </p:animEffect>
                                  </p:childTnLst>
                                </p:cTn>
                              </p:par>
                              <p:par>
                                <p:cTn id="65" presetID="9" presetClass="emph" presetSubtype="0" grpId="0" nodeType="withEffect">
                                  <p:stCondLst>
                                    <p:cond delay="0"/>
                                  </p:stCondLst>
                                  <p:childTnLst>
                                    <p:set>
                                      <p:cBhvr>
                                        <p:cTn id="66" dur="indefinite"/>
                                        <p:tgtEl>
                                          <p:spTgt spid="10"/>
                                        </p:tgtEl>
                                        <p:attrNameLst>
                                          <p:attrName>style.opacity</p:attrName>
                                        </p:attrNameLst>
                                      </p:cBhvr>
                                      <p:to>
                                        <p:strVal val="0.25"/>
                                      </p:to>
                                    </p:set>
                                    <p:animEffect filter="image" prLst="opacity: 0.25">
                                      <p:cBhvr rctx="IE">
                                        <p:cTn id="67" dur="indefinite"/>
                                        <p:tgtEl>
                                          <p:spTgt spid="10"/>
                                        </p:tgtEl>
                                      </p:cBhvr>
                                    </p:animEffect>
                                  </p:childTnLst>
                                </p:cTn>
                              </p:par>
                              <p:par>
                                <p:cTn id="68" presetID="9" presetClass="emph" presetSubtype="0" nodeType="withEffect">
                                  <p:stCondLst>
                                    <p:cond delay="0"/>
                                  </p:stCondLst>
                                  <p:childTnLst>
                                    <p:set>
                                      <p:cBhvr>
                                        <p:cTn id="69" dur="indefinite"/>
                                        <p:tgtEl>
                                          <p:spTgt spid="8"/>
                                        </p:tgtEl>
                                        <p:attrNameLst>
                                          <p:attrName>style.opacity</p:attrName>
                                        </p:attrNameLst>
                                      </p:cBhvr>
                                      <p:to>
                                        <p:strVal val="0.25"/>
                                      </p:to>
                                    </p:set>
                                    <p:animEffect filter="image" prLst="opacity: 0.25">
                                      <p:cBhvr rctx="IE">
                                        <p:cTn id="70" dur="indefinite"/>
                                        <p:tgtEl>
                                          <p:spTgt spid="8"/>
                                        </p:tgtEl>
                                      </p:cBhvr>
                                    </p:animEffect>
                                  </p:childTnLst>
                                </p:cTn>
                              </p:par>
                              <p:par>
                                <p:cTn id="71" presetID="9" presetClass="emph" presetSubtype="0" grpId="0" nodeType="withEffect">
                                  <p:stCondLst>
                                    <p:cond delay="0"/>
                                  </p:stCondLst>
                                  <p:childTnLst>
                                    <p:set>
                                      <p:cBhvr>
                                        <p:cTn id="72" dur="indefinite"/>
                                        <p:tgtEl>
                                          <p:spTgt spid="9"/>
                                        </p:tgtEl>
                                        <p:attrNameLst>
                                          <p:attrName>style.opacity</p:attrName>
                                        </p:attrNameLst>
                                      </p:cBhvr>
                                      <p:to>
                                        <p:strVal val="0.25"/>
                                      </p:to>
                                    </p:set>
                                    <p:animEffect filter="image" prLst="opacity: 0.25">
                                      <p:cBhvr rctx="IE">
                                        <p:cTn id="73" dur="indefinite"/>
                                        <p:tgtEl>
                                          <p:spTgt spid="9"/>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104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04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05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03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03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02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03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03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61"/>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2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2"/>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21"/>
                                        </p:tgtEl>
                                        <p:attrNameLst>
                                          <p:attrName>style.visibility</p:attrName>
                                        </p:attrNameLst>
                                      </p:cBhvr>
                                      <p:to>
                                        <p:strVal val="visible"/>
                                      </p:to>
                                    </p:set>
                                  </p:childTnLst>
                                </p:cTn>
                              </p:par>
                              <p:par>
                                <p:cTn id="120" presetID="9" presetClass="emph" presetSubtype="0" grpId="1" nodeType="withEffect">
                                  <p:stCondLst>
                                    <p:cond delay="0"/>
                                  </p:stCondLst>
                                  <p:childTnLst>
                                    <p:set>
                                      <p:cBhvr>
                                        <p:cTn id="121" dur="indefinite"/>
                                        <p:tgtEl>
                                          <p:spTgt spid="32"/>
                                        </p:tgtEl>
                                        <p:attrNameLst>
                                          <p:attrName>style.opacity</p:attrName>
                                        </p:attrNameLst>
                                      </p:cBhvr>
                                      <p:to>
                                        <p:strVal val="1"/>
                                      </p:to>
                                    </p:set>
                                    <p:animEffect filter="image" prLst="opacity: 1">
                                      <p:cBhvr rctx="IE">
                                        <p:cTn id="122" dur="indefinite"/>
                                        <p:tgtEl>
                                          <p:spTgt spid="32"/>
                                        </p:tgtEl>
                                      </p:cBhvr>
                                    </p:animEffect>
                                  </p:childTnLst>
                                </p:cTn>
                              </p:par>
                              <p:par>
                                <p:cTn id="123" presetID="9" presetClass="emph" presetSubtype="0" grpId="1" nodeType="withEffect">
                                  <p:stCondLst>
                                    <p:cond delay="0"/>
                                  </p:stCondLst>
                                  <p:childTnLst>
                                    <p:set>
                                      <p:cBhvr>
                                        <p:cTn id="124" dur="indefinite"/>
                                        <p:tgtEl>
                                          <p:spTgt spid="2"/>
                                        </p:tgtEl>
                                        <p:attrNameLst>
                                          <p:attrName>style.opacity</p:attrName>
                                        </p:attrNameLst>
                                      </p:cBhvr>
                                      <p:to>
                                        <p:strVal val="1"/>
                                      </p:to>
                                    </p:set>
                                    <p:animEffect filter="image" prLst="opacity: 1">
                                      <p:cBhvr rctx="IE">
                                        <p:cTn id="125" dur="indefinite"/>
                                        <p:tgtEl>
                                          <p:spTgt spid="2"/>
                                        </p:tgtEl>
                                      </p:cBhvr>
                                    </p:animEffect>
                                  </p:childTnLst>
                                </p:cTn>
                              </p:par>
                              <p:par>
                                <p:cTn id="126" presetID="9" presetClass="emph" presetSubtype="0" grpId="1" nodeType="withEffect">
                                  <p:stCondLst>
                                    <p:cond delay="0"/>
                                  </p:stCondLst>
                                  <p:childTnLst>
                                    <p:set>
                                      <p:cBhvr>
                                        <p:cTn id="127" dur="indefinite"/>
                                        <p:tgtEl>
                                          <p:spTgt spid="13"/>
                                        </p:tgtEl>
                                        <p:attrNameLst>
                                          <p:attrName>style.opacity</p:attrName>
                                        </p:attrNameLst>
                                      </p:cBhvr>
                                      <p:to>
                                        <p:strVal val="1"/>
                                      </p:to>
                                    </p:set>
                                    <p:animEffect filter="image" prLst="opacity: 1">
                                      <p:cBhvr rctx="IE">
                                        <p:cTn id="128" dur="indefinite"/>
                                        <p:tgtEl>
                                          <p:spTgt spid="13"/>
                                        </p:tgtEl>
                                      </p:cBhvr>
                                    </p:animEffect>
                                  </p:childTnLst>
                                </p:cTn>
                              </p:par>
                              <p:par>
                                <p:cTn id="129" presetID="9" presetClass="emph" presetSubtype="0" grpId="1" nodeType="withEffect">
                                  <p:stCondLst>
                                    <p:cond delay="0"/>
                                  </p:stCondLst>
                                  <p:childTnLst>
                                    <p:set>
                                      <p:cBhvr>
                                        <p:cTn id="130" dur="indefinite"/>
                                        <p:tgtEl>
                                          <p:spTgt spid="10"/>
                                        </p:tgtEl>
                                        <p:attrNameLst>
                                          <p:attrName>style.opacity</p:attrName>
                                        </p:attrNameLst>
                                      </p:cBhvr>
                                      <p:to>
                                        <p:strVal val="1"/>
                                      </p:to>
                                    </p:set>
                                    <p:animEffect filter="image" prLst="opacity: 1">
                                      <p:cBhvr rctx="IE">
                                        <p:cTn id="131" dur="indefinite"/>
                                        <p:tgtEl>
                                          <p:spTgt spid="10"/>
                                        </p:tgtEl>
                                      </p:cBhvr>
                                    </p:animEffect>
                                  </p:childTnLst>
                                </p:cTn>
                              </p:par>
                              <p:par>
                                <p:cTn id="132" presetID="9" presetClass="emph" presetSubtype="0" grpId="1" nodeType="withEffect">
                                  <p:stCondLst>
                                    <p:cond delay="0"/>
                                  </p:stCondLst>
                                  <p:childTnLst>
                                    <p:set>
                                      <p:cBhvr>
                                        <p:cTn id="133" dur="indefinite"/>
                                        <p:tgtEl>
                                          <p:spTgt spid="9"/>
                                        </p:tgtEl>
                                        <p:attrNameLst>
                                          <p:attrName>style.opacity</p:attrName>
                                        </p:attrNameLst>
                                      </p:cBhvr>
                                      <p:to>
                                        <p:strVal val="1"/>
                                      </p:to>
                                    </p:set>
                                    <p:animEffect filter="image" prLst="opacity: 1">
                                      <p:cBhvr rctx="IE">
                                        <p:cTn id="134" dur="indefinite"/>
                                        <p:tgtEl>
                                          <p:spTgt spid="9"/>
                                        </p:tgtEl>
                                      </p:cBhvr>
                                    </p:animEffect>
                                  </p:childTnLst>
                                </p:cTn>
                              </p:par>
                              <p:par>
                                <p:cTn id="135" presetID="1" presetClass="exit" presetSubtype="0" fill="hold" grpId="4" nodeType="withEffect">
                                  <p:stCondLst>
                                    <p:cond delay="0"/>
                                  </p:stCondLst>
                                  <p:childTnLst>
                                    <p:set>
                                      <p:cBhvr>
                                        <p:cTn id="136" dur="1" fill="hold">
                                          <p:stCondLst>
                                            <p:cond delay="0"/>
                                          </p:stCondLst>
                                        </p:cTn>
                                        <p:tgtEl>
                                          <p:spTgt spid="5"/>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35"/>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17"/>
                                        </p:tgtEl>
                                        <p:attrNameLst>
                                          <p:attrName>style.visibility</p:attrName>
                                        </p:attrNameLst>
                                      </p:cBhvr>
                                      <p:to>
                                        <p:strVal val="hidden"/>
                                      </p:to>
                                    </p:set>
                                  </p:childTnLst>
                                </p:cTn>
                              </p:par>
                              <p:par>
                                <p:cTn id="141" presetID="1" presetClass="exit" presetSubtype="0" fill="hold" grpId="4" nodeType="withEffect">
                                  <p:stCondLst>
                                    <p:cond delay="0"/>
                                  </p:stCondLst>
                                  <p:childTnLst>
                                    <p:set>
                                      <p:cBhvr>
                                        <p:cTn id="142" dur="1" fill="hold">
                                          <p:stCondLst>
                                            <p:cond delay="0"/>
                                          </p:stCondLst>
                                        </p:cTn>
                                        <p:tgtEl>
                                          <p:spTgt spid="6"/>
                                        </p:tgtEl>
                                        <p:attrNameLst>
                                          <p:attrName>style.visibility</p:attrName>
                                        </p:attrNameLst>
                                      </p:cBhvr>
                                      <p:to>
                                        <p:strVal val="hidden"/>
                                      </p:to>
                                    </p:set>
                                  </p:childTnLst>
                                </p:cTn>
                              </p:par>
                              <p:par>
                                <p:cTn id="143" presetID="1" presetClass="exit" presetSubtype="0" fill="hold" grpId="5" nodeType="withEffect">
                                  <p:stCondLst>
                                    <p:cond delay="0"/>
                                  </p:stCondLst>
                                  <p:childTnLst>
                                    <p:set>
                                      <p:cBhvr>
                                        <p:cTn id="144" dur="1" fill="hold">
                                          <p:stCondLst>
                                            <p:cond delay="0"/>
                                          </p:stCondLst>
                                        </p:cTn>
                                        <p:tgtEl>
                                          <p:spTgt spid="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16"/>
                                        </p:tgtEl>
                                        <p:attrNameLst>
                                          <p:attrName>style.visibility</p:attrName>
                                        </p:attrNameLst>
                                      </p:cBhvr>
                                      <p:to>
                                        <p:strVal val="hidden"/>
                                      </p:to>
                                    </p:set>
                                  </p:childTnLst>
                                </p:cTn>
                              </p:par>
                              <p:par>
                                <p:cTn id="147" presetID="9" presetClass="emph" presetSubtype="0" nodeType="withEffect">
                                  <p:stCondLst>
                                    <p:cond delay="0"/>
                                  </p:stCondLst>
                                  <p:childTnLst>
                                    <p:set>
                                      <p:cBhvr>
                                        <p:cTn id="148" dur="indefinite"/>
                                        <p:tgtEl>
                                          <p:spTgt spid="37"/>
                                        </p:tgtEl>
                                        <p:attrNameLst>
                                          <p:attrName>style.opacity</p:attrName>
                                        </p:attrNameLst>
                                      </p:cBhvr>
                                      <p:to>
                                        <p:strVal val="1"/>
                                      </p:to>
                                    </p:set>
                                    <p:animEffect filter="image" prLst="opacity: 1">
                                      <p:cBhvr rctx="IE">
                                        <p:cTn id="149" dur="indefinite"/>
                                        <p:tgtEl>
                                          <p:spTgt spid="37"/>
                                        </p:tgtEl>
                                      </p:cBhvr>
                                    </p:animEffect>
                                  </p:childTnLst>
                                </p:cTn>
                              </p:par>
                              <p:par>
                                <p:cTn id="150" presetID="9" presetClass="emph" presetSubtype="0" grpId="2" nodeType="withEffect">
                                  <p:stCondLst>
                                    <p:cond delay="0"/>
                                  </p:stCondLst>
                                  <p:childTnLst>
                                    <p:set>
                                      <p:cBhvr>
                                        <p:cTn id="151" dur="indefinite"/>
                                        <p:tgtEl>
                                          <p:spTgt spid="38"/>
                                        </p:tgtEl>
                                        <p:attrNameLst>
                                          <p:attrName>style.opacity</p:attrName>
                                        </p:attrNameLst>
                                      </p:cBhvr>
                                      <p:to>
                                        <p:strVal val="1"/>
                                      </p:to>
                                    </p:set>
                                    <p:animEffect filter="image" prLst="opacity: 1">
                                      <p:cBhvr rctx="IE">
                                        <p:cTn id="152" dur="indefinite"/>
                                        <p:tgtEl>
                                          <p:spTgt spid="38"/>
                                        </p:tgtEl>
                                      </p:cBhvr>
                                    </p:animEffect>
                                  </p:childTnLst>
                                </p:cTn>
                              </p:par>
                              <p:par>
                                <p:cTn id="153" presetID="9" presetClass="emph" presetSubtype="0" nodeType="withEffect">
                                  <p:stCondLst>
                                    <p:cond delay="0"/>
                                  </p:stCondLst>
                                  <p:childTnLst>
                                    <p:set>
                                      <p:cBhvr>
                                        <p:cTn id="154" dur="indefinite"/>
                                        <p:tgtEl>
                                          <p:spTgt spid="8"/>
                                        </p:tgtEl>
                                        <p:attrNameLst>
                                          <p:attrName>style.opacity</p:attrName>
                                        </p:attrNameLst>
                                      </p:cBhvr>
                                      <p:to>
                                        <p:strVal val="1"/>
                                      </p:to>
                                    </p:set>
                                    <p:animEffect filter="image" prLst="opacity: 1">
                                      <p:cBhvr rctx="IE">
                                        <p:cTn id="155" dur="indefinite"/>
                                        <p:tgtEl>
                                          <p:spTgt spid="8"/>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60"/>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025"/>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0" presetClass="path" presetSubtype="0" accel="50000" decel="50000" fill="hold" grpId="1" nodeType="clickEffect">
                                  <p:stCondLst>
                                    <p:cond delay="0"/>
                                  </p:stCondLst>
                                  <p:childTnLst>
                                    <p:animMotion origin="layout" path="M -2.70833E-6 2.22222E-6 L -0.0013 -0.07408 " pathEditMode="relative" rAng="0" ptsTypes="AA">
                                      <p:cBhvr>
                                        <p:cTn id="165" dur="2000" fill="hold"/>
                                        <p:tgtEl>
                                          <p:spTgt spid="60"/>
                                        </p:tgtEl>
                                        <p:attrNameLst>
                                          <p:attrName>ppt_x</p:attrName>
                                          <p:attrName>ppt_y</p:attrName>
                                        </p:attrNameLst>
                                      </p:cBhvr>
                                      <p:rCtr x="-65" y="-3704"/>
                                    </p:animMotion>
                                  </p:childTnLst>
                                </p:cTn>
                              </p:par>
                              <p:par>
                                <p:cTn id="166" presetID="0" presetClass="path" presetSubtype="0" accel="50000" decel="50000" fill="hold" grpId="1" nodeType="withEffect">
                                  <p:stCondLst>
                                    <p:cond delay="0"/>
                                  </p:stCondLst>
                                  <p:childTnLst>
                                    <p:animMotion origin="layout" path="M -0.00104 2.22222E-6 L -4.16667E-7 -0.075 " pathEditMode="relative" rAng="0" ptsTypes="AA">
                                      <p:cBhvr>
                                        <p:cTn id="167" dur="2000" fill="hold"/>
                                        <p:tgtEl>
                                          <p:spTgt spid="61"/>
                                        </p:tgtEl>
                                        <p:attrNameLst>
                                          <p:attrName>ppt_x</p:attrName>
                                          <p:attrName>ppt_y</p:attrName>
                                        </p:attrNameLst>
                                      </p:cBhvr>
                                      <p:rCtr x="-26" y="-3912"/>
                                    </p:animMotion>
                                  </p:childTnLst>
                                </p:cTn>
                              </p:par>
                              <p:par>
                                <p:cTn id="168" presetID="0" presetClass="path" presetSubtype="0" accel="50000" decel="50000" fill="hold" grpId="1" nodeType="withEffect">
                                  <p:stCondLst>
                                    <p:cond delay="0"/>
                                  </p:stCondLst>
                                  <p:childTnLst>
                                    <p:animMotion origin="layout" path="M -0.00416 2.22222E-6 L -0.00208 -0.075 " pathEditMode="relative" rAng="0" ptsTypes="AA">
                                      <p:cBhvr>
                                        <p:cTn id="169" dur="2000" fill="hold"/>
                                        <p:tgtEl>
                                          <p:spTgt spid="62"/>
                                        </p:tgtEl>
                                        <p:attrNameLst>
                                          <p:attrName>ppt_x</p:attrName>
                                          <p:attrName>ppt_y</p:attrName>
                                        </p:attrNameLst>
                                      </p:cBhvr>
                                      <p:rCtr x="104" y="-3843"/>
                                    </p:animMotion>
                                  </p:childTnLst>
                                </p:cTn>
                              </p:par>
                              <p:par>
                                <p:cTn id="170" presetID="1" presetClass="emph" presetSubtype="2" fill="hold" nodeType="withEffect">
                                  <p:stCondLst>
                                    <p:cond delay="0"/>
                                  </p:stCondLst>
                                  <p:childTnLst>
                                    <p:animClr clrSpc="rgb" dir="cw">
                                      <p:cBhvr>
                                        <p:cTn id="171" dur="500" fill="hold"/>
                                        <p:tgtEl>
                                          <p:spTgt spid="1025"/>
                                        </p:tgtEl>
                                        <p:attrNameLst>
                                          <p:attrName>fillcolor</p:attrName>
                                        </p:attrNameLst>
                                      </p:cBhvr>
                                      <p:to>
                                        <a:srgbClr val="FFAA79"/>
                                      </p:to>
                                    </p:animClr>
                                    <p:set>
                                      <p:cBhvr>
                                        <p:cTn id="172" dur="500" fill="hold"/>
                                        <p:tgtEl>
                                          <p:spTgt spid="1025"/>
                                        </p:tgtEl>
                                        <p:attrNameLst>
                                          <p:attrName>fill.type</p:attrName>
                                        </p:attrNameLst>
                                      </p:cBhvr>
                                      <p:to>
                                        <p:strVal val="solid"/>
                                      </p:to>
                                    </p:set>
                                    <p:set>
                                      <p:cBhvr>
                                        <p:cTn id="173" dur="500" fill="hold"/>
                                        <p:tgtEl>
                                          <p:spTgt spid="1025"/>
                                        </p:tgtEl>
                                        <p:attrNameLst>
                                          <p:attrName>fill.on</p:attrName>
                                        </p:attrNameLst>
                                      </p:cBhvr>
                                      <p:to>
                                        <p:strVal val="true"/>
                                      </p:to>
                                    </p:set>
                                  </p:childTnLst>
                                </p:cTn>
                              </p:par>
                              <p:par>
                                <p:cTn id="174" presetID="0" presetClass="path" presetSubtype="0" accel="50000" decel="50000" fill="hold" grpId="1" nodeType="withEffect">
                                  <p:stCondLst>
                                    <p:cond delay="0"/>
                                  </p:stCondLst>
                                  <p:childTnLst>
                                    <p:animMotion origin="layout" path="M 0.00157 0.00139 C 0.03907 0.04028 0.07631 0.0801 0.07631 0.11783 C 0.07579 0.1551 0.00573 0.21065 -0.00078 0.22639 " pathEditMode="relative" rAng="0" ptsTypes="AAA">
                                      <p:cBhvr>
                                        <p:cTn id="175" dur="2000" fill="hold"/>
                                        <p:tgtEl>
                                          <p:spTgt spid="1025"/>
                                        </p:tgtEl>
                                        <p:attrNameLst>
                                          <p:attrName>ppt_x</p:attrName>
                                          <p:attrName>ppt_y</p:attrName>
                                        </p:attrNameLst>
                                      </p:cBhvr>
                                      <p:rCtr x="3620" y="11250"/>
                                    </p:animMotion>
                                  </p:childTnLst>
                                </p:cTn>
                              </p:par>
                              <p:par>
                                <p:cTn id="176" presetID="1" presetClass="emph" presetSubtype="2" fill="hold" nodeType="withEffect">
                                  <p:stCondLst>
                                    <p:cond delay="0"/>
                                  </p:stCondLst>
                                  <p:childTnLst>
                                    <p:animClr clrSpc="rgb" dir="cw">
                                      <p:cBhvr>
                                        <p:cTn id="177" dur="500" fill="hold"/>
                                        <p:tgtEl>
                                          <p:spTgt spid="60"/>
                                        </p:tgtEl>
                                        <p:attrNameLst>
                                          <p:attrName>fillcolor</p:attrName>
                                        </p:attrNameLst>
                                      </p:cBhvr>
                                      <p:to>
                                        <a:srgbClr val="A8D379"/>
                                      </p:to>
                                    </p:animClr>
                                    <p:set>
                                      <p:cBhvr>
                                        <p:cTn id="178" dur="500" fill="hold"/>
                                        <p:tgtEl>
                                          <p:spTgt spid="60"/>
                                        </p:tgtEl>
                                        <p:attrNameLst>
                                          <p:attrName>fill.type</p:attrName>
                                        </p:attrNameLst>
                                      </p:cBhvr>
                                      <p:to>
                                        <p:strVal val="solid"/>
                                      </p:to>
                                    </p:set>
                                    <p:set>
                                      <p:cBhvr>
                                        <p:cTn id="179" dur="500" fill="hold"/>
                                        <p:tgtEl>
                                          <p:spTgt spid="60"/>
                                        </p:tgtEl>
                                        <p:attrNameLst>
                                          <p:attrName>fill.on</p:attrName>
                                        </p:attrNameLst>
                                      </p:cBhvr>
                                      <p:to>
                                        <p:strVal val="tru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4" nodeType="clickEffect">
                                  <p:stCondLst>
                                    <p:cond delay="0"/>
                                  </p:stCondLst>
                                  <p:childTnLst>
                                    <p:set>
                                      <p:cBhvr>
                                        <p:cTn id="183" dur="1" fill="hold">
                                          <p:stCondLst>
                                            <p:cond delay="0"/>
                                          </p:stCondLst>
                                        </p:cTn>
                                        <p:tgtEl>
                                          <p:spTgt spid="3"/>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1054"/>
                                        </p:tgtEl>
                                        <p:attrNameLst>
                                          <p:attrName>style.visibility</p:attrName>
                                        </p:attrNameLst>
                                      </p:cBhvr>
                                      <p:to>
                                        <p:strVal val="visible"/>
                                      </p:to>
                                    </p:set>
                                  </p:childTnLst>
                                </p:cTn>
                              </p:par>
                              <p:par>
                                <p:cTn id="186" presetID="9" presetClass="emph" presetSubtype="0" grpId="6" nodeType="withEffect">
                                  <p:stCondLst>
                                    <p:cond delay="0"/>
                                  </p:stCondLst>
                                  <p:childTnLst>
                                    <p:set>
                                      <p:cBhvr>
                                        <p:cTn id="187" dur="indefinite"/>
                                        <p:tgtEl>
                                          <p:spTgt spid="3"/>
                                        </p:tgtEl>
                                        <p:attrNameLst>
                                          <p:attrName>style.opacity</p:attrName>
                                        </p:attrNameLst>
                                      </p:cBhvr>
                                      <p:to>
                                        <p:strVal val="1"/>
                                      </p:to>
                                    </p:set>
                                    <p:animEffect filter="image" prLst="opacity: 1">
                                      <p:cBhvr rctx="IE">
                                        <p:cTn id="188" dur="indefinite"/>
                                        <p:tgtEl>
                                          <p:spTgt spid="3"/>
                                        </p:tgtEl>
                                      </p:cBhvr>
                                    </p:animEffect>
                                  </p:childTnLst>
                                </p:cTn>
                              </p:par>
                              <p:par>
                                <p:cTn id="189" presetID="1" presetClass="entr" presetSubtype="0" fill="hold" nodeType="withEffect">
                                  <p:stCondLst>
                                    <p:cond delay="0"/>
                                  </p:stCondLst>
                                  <p:childTnLst>
                                    <p:set>
                                      <p:cBhvr>
                                        <p:cTn id="190" dur="1" fill="hold">
                                          <p:stCondLst>
                                            <p:cond delay="0"/>
                                          </p:stCondLst>
                                        </p:cTn>
                                        <p:tgtEl>
                                          <p:spTgt spid="37"/>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3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55"/>
                                        </p:tgtEl>
                                        <p:attrNameLst>
                                          <p:attrName>style.visibility</p:attrName>
                                        </p:attrNameLst>
                                      </p:cBhvr>
                                      <p:to>
                                        <p:strVal val="visible"/>
                                      </p:to>
                                    </p:set>
                                  </p:childTnLst>
                                </p:cTn>
                              </p:par>
                              <p:par>
                                <p:cTn id="195" presetID="1" presetClass="exit" presetSubtype="0" fill="hold" grpId="1" nodeType="withEffect">
                                  <p:stCondLst>
                                    <p:cond delay="0"/>
                                  </p:stCondLst>
                                  <p:childTnLst>
                                    <p:set>
                                      <p:cBhvr>
                                        <p:cTn id="196" dur="1" fill="hold">
                                          <p:stCondLst>
                                            <p:cond delay="0"/>
                                          </p:stCondLst>
                                        </p:cTn>
                                        <p:tgtEl>
                                          <p:spTgt spid="1054"/>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2" nodeType="clickEffect">
                                  <p:stCondLst>
                                    <p:cond delay="0"/>
                                  </p:stCondLst>
                                  <p:childTnLst>
                                    <p:set>
                                      <p:cBhvr>
                                        <p:cTn id="200" dur="1" fill="hold">
                                          <p:stCondLst>
                                            <p:cond delay="0"/>
                                          </p:stCondLst>
                                        </p:cTn>
                                        <p:tgtEl>
                                          <p:spTgt spid="105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056"/>
                                        </p:tgtEl>
                                        <p:attrNameLst>
                                          <p:attrName>style.visibility</p:attrName>
                                        </p:attrNameLst>
                                      </p:cBhvr>
                                      <p:to>
                                        <p:strVal val="visible"/>
                                      </p:to>
                                    </p:set>
                                  </p:childTnLst>
                                </p:cTn>
                              </p:par>
                              <p:par>
                                <p:cTn id="203" presetID="1" presetClass="exit" presetSubtype="0" fill="hold" grpId="1" nodeType="withEffect">
                                  <p:stCondLst>
                                    <p:cond delay="0"/>
                                  </p:stCondLst>
                                  <p:childTnLst>
                                    <p:set>
                                      <p:cBhvr>
                                        <p:cTn id="204" dur="1" fill="hold">
                                          <p:stCondLst>
                                            <p:cond delay="0"/>
                                          </p:stCondLst>
                                        </p:cTn>
                                        <p:tgtEl>
                                          <p:spTgt spid="10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3" grpId="0"/>
      <p:bldP spid="13" grpId="1"/>
      <p:bldP spid="32" grpId="0"/>
      <p:bldP spid="32" grpId="1"/>
      <p:bldP spid="33" grpId="0" animBg="1"/>
      <p:bldP spid="33" grpId="1" animBg="1"/>
      <p:bldP spid="5" grpId="2" animBg="1"/>
      <p:bldP spid="5" grpId="3" animBg="1"/>
      <p:bldP spid="5" grpId="4" animBg="1"/>
      <p:bldP spid="35" grpId="0" animBg="1"/>
      <p:bldP spid="35" grpId="1" animBg="1"/>
      <p:bldP spid="35" grpId="2" animBg="1"/>
      <p:bldP spid="38" grpId="0"/>
      <p:bldP spid="38" grpId="1"/>
      <p:bldP spid="38" grpId="2"/>
      <p:bldP spid="3" grpId="2" animBg="1"/>
      <p:bldP spid="3" grpId="3" animBg="1"/>
      <p:bldP spid="3" grpId="4" animBg="1"/>
      <p:bldP spid="3" grpId="5" animBg="1"/>
      <p:bldP spid="3" grpId="6" animBg="1"/>
      <p:bldP spid="6" grpId="2" animBg="1"/>
      <p:bldP spid="6" grpId="3" animBg="1"/>
      <p:bldP spid="6" grpId="4" animBg="1"/>
      <p:bldP spid="16" grpId="0" animBg="1"/>
      <p:bldP spid="16" grpId="1" animBg="1"/>
      <p:bldP spid="16" grpId="2" animBg="1"/>
      <p:bldP spid="17" grpId="0" animBg="1"/>
      <p:bldP spid="17" grpId="1" animBg="1"/>
      <p:bldP spid="17" grpId="2" animBg="1"/>
      <p:bldP spid="9" grpId="0"/>
      <p:bldP spid="9" grpId="1"/>
      <p:bldP spid="54" grpId="0" animBg="1"/>
      <p:bldP spid="58" grpId="0"/>
      <p:bldP spid="60" grpId="0" animBg="1"/>
      <p:bldP spid="60" grpId="1" animBg="1"/>
      <p:bldP spid="61" grpId="0" animBg="1"/>
      <p:bldP spid="61" grpId="1" animBg="1"/>
      <p:bldP spid="62" grpId="0" animBg="1"/>
      <p:bldP spid="62" grpId="1" animBg="1"/>
      <p:bldP spid="1037" grpId="0" animBg="1"/>
      <p:bldP spid="1025" grpId="0" animBg="1"/>
      <p:bldP spid="1025" grpId="1" animBg="1"/>
      <p:bldP spid="1029" grpId="0"/>
      <p:bldP spid="1032" grpId="0"/>
      <p:bldP spid="1035" grpId="0"/>
      <p:bldP spid="1038" grpId="0"/>
      <p:bldP spid="1048" grpId="0"/>
      <p:bldP spid="1049" grpId="0"/>
      <p:bldP spid="1050" grpId="0"/>
      <p:bldP spid="1054" grpId="0" animBg="1"/>
      <p:bldP spid="1054" grpId="1" animBg="1"/>
      <p:bldP spid="1054" grpId="2" animBg="1"/>
      <p:bldP spid="1055" grpId="0" animBg="1"/>
      <p:bldP spid="1055" grpId="1" animBg="1"/>
      <p:bldP spid="10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 Garbage Collection</a:t>
            </a:r>
            <a:endParaRPr lang="en-US" sz="4000" dirty="0">
              <a:solidFill>
                <a:schemeClr val="lt1"/>
              </a:solidFill>
              <a:latin typeface="Georgia" panose="02040502050405020303" pitchFamily="18" charset="0"/>
              <a:ea typeface="Helvetica Neue Light"/>
              <a:sym typeface="Helvetica Neue Light"/>
            </a:endParaRPr>
          </a:p>
        </p:txBody>
      </p:sp>
      <p:pic>
        <p:nvPicPr>
          <p:cNvPr id="20" name="Picture 10">
            <a:extLst>
              <a:ext uri="{FF2B5EF4-FFF2-40B4-BE49-F238E27FC236}">
                <a16:creationId xmlns:a16="http://schemas.microsoft.com/office/drawing/2014/main" id="{491633FD-3D8D-C74A-4C29-7723F62B5A2A}"/>
              </a:ext>
            </a:extLst>
          </p:cNvPr>
          <p:cNvPicPr>
            <a:picLocks noChangeAspect="1" noChangeArrowheads="1"/>
          </p:cNvPicPr>
          <p:nvPr/>
        </p:nvPicPr>
        <p:blipFill>
          <a:blip r:embed="rId3"/>
          <a:srcRect/>
          <a:stretch/>
        </p:blipFill>
        <p:spPr bwMode="auto">
          <a:xfrm>
            <a:off x="4649616"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82520A26-87B9-8D65-943E-64100BF705A6}"/>
              </a:ext>
            </a:extLst>
          </p:cNvPr>
          <p:cNvPicPr>
            <a:picLocks noChangeAspect="1" noChangeArrowheads="1"/>
          </p:cNvPicPr>
          <p:nvPr/>
        </p:nvPicPr>
        <p:blipFill>
          <a:blip r:embed="rId3"/>
          <a:srcRect/>
          <a:stretch/>
        </p:blipFill>
        <p:spPr bwMode="auto">
          <a:xfrm>
            <a:off x="5544966"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3BB7811B-7EA1-B29F-5231-5AAB559D51D1}"/>
              </a:ext>
            </a:extLst>
          </p:cNvPr>
          <p:cNvPicPr>
            <a:picLocks noChangeAspect="1" noChangeArrowheads="1"/>
          </p:cNvPicPr>
          <p:nvPr/>
        </p:nvPicPr>
        <p:blipFill>
          <a:blip r:embed="rId4"/>
          <a:srcRect/>
          <a:stretch/>
        </p:blipFill>
        <p:spPr bwMode="auto">
          <a:xfrm>
            <a:off x="575939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CC1038A6-4D1A-7C7F-5EEA-CD4C86954824}"/>
              </a:ext>
            </a:extLst>
          </p:cNvPr>
          <p:cNvPicPr>
            <a:picLocks noChangeAspect="1" noChangeArrowheads="1"/>
          </p:cNvPicPr>
          <p:nvPr/>
        </p:nvPicPr>
        <p:blipFill>
          <a:blip r:embed="rId5"/>
          <a:srcRect/>
          <a:stretch/>
        </p:blipFill>
        <p:spPr bwMode="auto">
          <a:xfrm>
            <a:off x="4660559"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12BB8EF2-B9ED-C058-1AC2-2F3FAF41FC5A}"/>
              </a:ext>
            </a:extLst>
          </p:cNvPr>
          <p:cNvPicPr>
            <a:picLocks noChangeAspect="1" noChangeArrowheads="1"/>
          </p:cNvPicPr>
          <p:nvPr/>
        </p:nvPicPr>
        <p:blipFill>
          <a:blip r:embed="rId5"/>
          <a:srcRect/>
          <a:stretch/>
        </p:blipFill>
        <p:spPr bwMode="auto">
          <a:xfrm>
            <a:off x="5555909"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FA50536-4D3D-96B3-2FAC-8DC41C2925CF}"/>
              </a:ext>
            </a:extLst>
          </p:cNvPr>
          <p:cNvSpPr/>
          <p:nvPr/>
        </p:nvSpPr>
        <p:spPr>
          <a:xfrm>
            <a:off x="4198800"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2">
            <a:extLst>
              <a:ext uri="{FF2B5EF4-FFF2-40B4-BE49-F238E27FC236}">
                <a16:creationId xmlns:a16="http://schemas.microsoft.com/office/drawing/2014/main" id="{532B4716-AC43-45A8-46A1-993CDD97AAB1}"/>
              </a:ext>
            </a:extLst>
          </p:cNvPr>
          <p:cNvPicPr>
            <a:picLocks noChangeAspect="1" noChangeArrowheads="1"/>
          </p:cNvPicPr>
          <p:nvPr/>
        </p:nvPicPr>
        <p:blipFill>
          <a:blip r:embed="rId4"/>
          <a:srcRect/>
          <a:stretch/>
        </p:blipFill>
        <p:spPr bwMode="auto">
          <a:xfrm>
            <a:off x="528124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CE5C8AF7-59D3-2AF4-0C6E-02A97FE57945}"/>
              </a:ext>
            </a:extLst>
          </p:cNvPr>
          <p:cNvPicPr>
            <a:picLocks noChangeAspect="1" noChangeArrowheads="1"/>
          </p:cNvPicPr>
          <p:nvPr/>
        </p:nvPicPr>
        <p:blipFill>
          <a:blip r:embed="rId4"/>
          <a:srcRect/>
          <a:stretch/>
        </p:blipFill>
        <p:spPr bwMode="auto">
          <a:xfrm>
            <a:off x="4803092"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a:extLst>
              <a:ext uri="{FF2B5EF4-FFF2-40B4-BE49-F238E27FC236}">
                <a16:creationId xmlns:a16="http://schemas.microsoft.com/office/drawing/2014/main" id="{70DAD26B-81CF-D310-468C-9E092EA935D2}"/>
              </a:ext>
            </a:extLst>
          </p:cNvPr>
          <p:cNvPicPr>
            <a:picLocks noChangeAspect="1" noChangeArrowheads="1"/>
          </p:cNvPicPr>
          <p:nvPr/>
        </p:nvPicPr>
        <p:blipFill>
          <a:blip r:embed="rId4"/>
          <a:srcRect/>
          <a:stretch/>
        </p:blipFill>
        <p:spPr bwMode="auto">
          <a:xfrm>
            <a:off x="4324941"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DEDDE432-72D2-762D-49E8-1AADAEA06C9E}"/>
              </a:ext>
            </a:extLst>
          </p:cNvPr>
          <p:cNvPicPr>
            <a:picLocks noChangeAspect="1" noChangeArrowheads="1"/>
          </p:cNvPicPr>
          <p:nvPr/>
        </p:nvPicPr>
        <p:blipFill>
          <a:blip r:embed="rId3"/>
          <a:srcRect/>
          <a:stretch/>
        </p:blipFill>
        <p:spPr bwMode="auto">
          <a:xfrm>
            <a:off x="775683" y="452162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57A0593A-B02D-2F01-3780-C25FA8BD8D70}"/>
              </a:ext>
            </a:extLst>
          </p:cNvPr>
          <p:cNvPicPr>
            <a:picLocks noChangeAspect="1" noChangeArrowheads="1"/>
          </p:cNvPicPr>
          <p:nvPr/>
        </p:nvPicPr>
        <p:blipFill>
          <a:blip r:embed="rId3"/>
          <a:srcRect/>
          <a:stretch/>
        </p:blipFill>
        <p:spPr bwMode="auto">
          <a:xfrm>
            <a:off x="1671033" y="451704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9CC63C8B-A6F9-46F8-0580-D5CF9231627A}"/>
              </a:ext>
            </a:extLst>
          </p:cNvPr>
          <p:cNvPicPr>
            <a:picLocks noChangeAspect="1" noChangeArrowheads="1"/>
          </p:cNvPicPr>
          <p:nvPr/>
        </p:nvPicPr>
        <p:blipFill>
          <a:blip r:embed="rId5"/>
          <a:srcRect/>
          <a:stretch/>
        </p:blipFill>
        <p:spPr bwMode="auto">
          <a:xfrm>
            <a:off x="786626" y="415270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a:extLst>
              <a:ext uri="{FF2B5EF4-FFF2-40B4-BE49-F238E27FC236}">
                <a16:creationId xmlns:a16="http://schemas.microsoft.com/office/drawing/2014/main" id="{D34F97C0-6DAC-2FC2-2D08-DA4A9BA6BF48}"/>
              </a:ext>
            </a:extLst>
          </p:cNvPr>
          <p:cNvPicPr>
            <a:picLocks noChangeAspect="1" noChangeArrowheads="1"/>
          </p:cNvPicPr>
          <p:nvPr/>
        </p:nvPicPr>
        <p:blipFill>
          <a:blip r:embed="rId5"/>
          <a:srcRect/>
          <a:stretch/>
        </p:blipFill>
        <p:spPr bwMode="auto">
          <a:xfrm>
            <a:off x="1681976" y="415270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D00DAE0E-8B6A-9462-6601-5F2F0638735C}"/>
              </a:ext>
            </a:extLst>
          </p:cNvPr>
          <p:cNvSpPr/>
          <p:nvPr/>
        </p:nvSpPr>
        <p:spPr>
          <a:xfrm>
            <a:off x="324867" y="397266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2">
            <a:extLst>
              <a:ext uri="{FF2B5EF4-FFF2-40B4-BE49-F238E27FC236}">
                <a16:creationId xmlns:a16="http://schemas.microsoft.com/office/drawing/2014/main" id="{4C4C25E7-B7FE-BBE6-786F-0DF29FB6CFDD}"/>
              </a:ext>
            </a:extLst>
          </p:cNvPr>
          <p:cNvPicPr>
            <a:picLocks noChangeAspect="1" noChangeArrowheads="1"/>
          </p:cNvPicPr>
          <p:nvPr/>
        </p:nvPicPr>
        <p:blipFill>
          <a:blip r:embed="rId4"/>
          <a:srcRect/>
          <a:stretch/>
        </p:blipFill>
        <p:spPr bwMode="auto">
          <a:xfrm>
            <a:off x="1893653"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2CA2AD5A-B889-0D8C-B766-D511810230D6}"/>
              </a:ext>
            </a:extLst>
          </p:cNvPr>
          <p:cNvPicPr>
            <a:picLocks noChangeAspect="1" noChangeArrowheads="1"/>
          </p:cNvPicPr>
          <p:nvPr/>
        </p:nvPicPr>
        <p:blipFill>
          <a:blip r:embed="rId4"/>
          <a:srcRect/>
          <a:stretch/>
        </p:blipFill>
        <p:spPr bwMode="auto">
          <a:xfrm>
            <a:off x="1415501"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a:extLst>
              <a:ext uri="{FF2B5EF4-FFF2-40B4-BE49-F238E27FC236}">
                <a16:creationId xmlns:a16="http://schemas.microsoft.com/office/drawing/2014/main" id="{AD999BB3-9683-2BD2-944D-48045C06ECD0}"/>
              </a:ext>
            </a:extLst>
          </p:cNvPr>
          <p:cNvPicPr>
            <a:picLocks noChangeAspect="1" noChangeArrowheads="1"/>
          </p:cNvPicPr>
          <p:nvPr/>
        </p:nvPicPr>
        <p:blipFill>
          <a:blip r:embed="rId4"/>
          <a:srcRect/>
          <a:stretch/>
        </p:blipFill>
        <p:spPr bwMode="auto">
          <a:xfrm>
            <a:off x="937350"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a:extLst>
              <a:ext uri="{FF2B5EF4-FFF2-40B4-BE49-F238E27FC236}">
                <a16:creationId xmlns:a16="http://schemas.microsoft.com/office/drawing/2014/main" id="{01FF71A8-8C12-BDA6-1AFA-A1F2D9CAD552}"/>
              </a:ext>
            </a:extLst>
          </p:cNvPr>
          <p:cNvPicPr>
            <a:picLocks noChangeAspect="1" noChangeArrowheads="1"/>
          </p:cNvPicPr>
          <p:nvPr/>
        </p:nvPicPr>
        <p:blipFill>
          <a:blip r:embed="rId4"/>
          <a:srcRect/>
          <a:stretch/>
        </p:blipFill>
        <p:spPr bwMode="auto">
          <a:xfrm>
            <a:off x="459199"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a:extLst>
              <a:ext uri="{FF2B5EF4-FFF2-40B4-BE49-F238E27FC236}">
                <a16:creationId xmlns:a16="http://schemas.microsoft.com/office/drawing/2014/main" id="{E1AAD127-8674-58A5-9317-CC1F0D86D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382" y="2294178"/>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B075D793-2F25-FEE0-01EE-8B25928F40FF}"/>
              </a:ext>
            </a:extLst>
          </p:cNvPr>
          <p:cNvCxnSpPr>
            <a:cxnSpLocks/>
            <a:stCxn id="41" idx="2"/>
            <a:endCxn id="25" idx="0"/>
          </p:cNvCxnSpPr>
          <p:nvPr/>
        </p:nvCxnSpPr>
        <p:spPr>
          <a:xfrm>
            <a:off x="3192015" y="3022378"/>
            <a:ext cx="2146418" cy="94001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7AD857-585D-8E44-C97F-AD911E8B015B}"/>
              </a:ext>
            </a:extLst>
          </p:cNvPr>
          <p:cNvCxnSpPr>
            <a:cxnSpLocks/>
            <a:stCxn id="41" idx="2"/>
            <a:endCxn id="35" idx="0"/>
          </p:cNvCxnSpPr>
          <p:nvPr/>
        </p:nvCxnSpPr>
        <p:spPr>
          <a:xfrm flipH="1">
            <a:off x="1464500" y="3022378"/>
            <a:ext cx="1727515" cy="95029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CFB7CA9-6575-2802-03C0-B5B6BD950908}"/>
              </a:ext>
            </a:extLst>
          </p:cNvPr>
          <p:cNvCxnSpPr>
            <a:cxnSpLocks/>
          </p:cNvCxnSpPr>
          <p:nvPr/>
        </p:nvCxnSpPr>
        <p:spPr>
          <a:xfrm>
            <a:off x="3256278" y="1612086"/>
            <a:ext cx="0" cy="60515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F955610-021F-7B8D-82BC-B906DD0A182F}"/>
              </a:ext>
            </a:extLst>
          </p:cNvPr>
          <p:cNvSpPr txBox="1"/>
          <p:nvPr/>
        </p:nvSpPr>
        <p:spPr>
          <a:xfrm>
            <a:off x="2133872" y="1228115"/>
            <a:ext cx="2116285" cy="369332"/>
          </a:xfrm>
          <a:prstGeom prst="rect">
            <a:avLst/>
          </a:prstGeom>
          <a:noFill/>
        </p:spPr>
        <p:txBody>
          <a:bodyPr wrap="none" rtlCol="0">
            <a:spAutoFit/>
          </a:bodyPr>
          <a:lstStyle/>
          <a:p>
            <a:pPr algn="l"/>
            <a:r>
              <a:rPr lang="en-US" b="1" dirty="0">
                <a:latin typeface="Georgia" panose="02040502050405020303" pitchFamily="18" charset="0"/>
              </a:rPr>
              <a:t>Storage Request</a:t>
            </a:r>
          </a:p>
        </p:txBody>
      </p:sp>
      <p:graphicFrame>
        <p:nvGraphicFramePr>
          <p:cNvPr id="55" name="Table 83">
            <a:extLst>
              <a:ext uri="{FF2B5EF4-FFF2-40B4-BE49-F238E27FC236}">
                <a16:creationId xmlns:a16="http://schemas.microsoft.com/office/drawing/2014/main" id="{8C156A1D-69C7-78B9-8F9D-D95BE1AB5A60}"/>
              </a:ext>
            </a:extLst>
          </p:cNvPr>
          <p:cNvGraphicFramePr>
            <a:graphicFrameLocks noGrp="1"/>
          </p:cNvGraphicFramePr>
          <p:nvPr>
            <p:extLst>
              <p:ext uri="{D42A27DB-BD31-4B8C-83A1-F6EECF244321}">
                <p14:modId xmlns:p14="http://schemas.microsoft.com/office/powerpoint/2010/main" val="3312917151"/>
              </p:ext>
            </p:extLst>
          </p:nvPr>
        </p:nvGraphicFramePr>
        <p:xfrm>
          <a:off x="5450443" y="1834844"/>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0</a:t>
                      </a:r>
                      <a:endParaRPr lang="en-US" sz="1400" dirty="0">
                        <a:latin typeface="Georgia" panose="02040502050405020303" pitchFamily="18" charset="0"/>
                      </a:endParaRPr>
                    </a:p>
                  </a:txBody>
                  <a:tcPr/>
                </a:tc>
                <a:extLst>
                  <a:ext uri="{0D108BD9-81ED-4DB2-BD59-A6C34878D82A}">
                    <a16:rowId xmlns:a16="http://schemas.microsoft.com/office/drawing/2014/main" val="102492171"/>
                  </a:ext>
                </a:extLst>
              </a:tr>
            </a:tbl>
          </a:graphicData>
        </a:graphic>
      </p:graphicFrame>
      <p:cxnSp>
        <p:nvCxnSpPr>
          <p:cNvPr id="56" name="Straight Connector 55">
            <a:extLst>
              <a:ext uri="{FF2B5EF4-FFF2-40B4-BE49-F238E27FC236}">
                <a16:creationId xmlns:a16="http://schemas.microsoft.com/office/drawing/2014/main" id="{C7FE145E-40FD-546B-B417-A714E71AAAFD}"/>
              </a:ext>
            </a:extLst>
          </p:cNvPr>
          <p:cNvCxnSpPr>
            <a:cxnSpLocks/>
          </p:cNvCxnSpPr>
          <p:nvPr/>
        </p:nvCxnSpPr>
        <p:spPr>
          <a:xfrm flipV="1">
            <a:off x="4250157" y="1659969"/>
            <a:ext cx="1135698" cy="8682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B10770-54C4-8A49-52C9-E35DED25A413}"/>
              </a:ext>
            </a:extLst>
          </p:cNvPr>
          <p:cNvCxnSpPr>
            <a:cxnSpLocks/>
          </p:cNvCxnSpPr>
          <p:nvPr/>
        </p:nvCxnSpPr>
        <p:spPr>
          <a:xfrm>
            <a:off x="4250157" y="2956500"/>
            <a:ext cx="1135698" cy="96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A14E4B-858D-C00A-2FCC-031F5023CAEB}"/>
              </a:ext>
            </a:extLst>
          </p:cNvPr>
          <p:cNvCxnSpPr>
            <a:cxnSpLocks/>
            <a:stCxn id="41" idx="2"/>
            <a:endCxn id="25" idx="0"/>
          </p:cNvCxnSpPr>
          <p:nvPr/>
        </p:nvCxnSpPr>
        <p:spPr>
          <a:xfrm>
            <a:off x="3192015" y="3022378"/>
            <a:ext cx="2146418" cy="940010"/>
          </a:xfrm>
          <a:prstGeom prst="line">
            <a:avLst/>
          </a:prstGeom>
          <a:ln w="762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0555E1-1A07-1782-DAFD-9CF8A2391719}"/>
              </a:ext>
            </a:extLst>
          </p:cNvPr>
          <p:cNvSpPr txBox="1"/>
          <p:nvPr/>
        </p:nvSpPr>
        <p:spPr>
          <a:xfrm>
            <a:off x="4692301" y="3125821"/>
            <a:ext cx="2222083" cy="369332"/>
          </a:xfrm>
          <a:prstGeom prst="rect">
            <a:avLst/>
          </a:prstGeom>
          <a:noFill/>
        </p:spPr>
        <p:txBody>
          <a:bodyPr wrap="none" rtlCol="0">
            <a:spAutoFit/>
          </a:bodyPr>
          <a:lstStyle/>
          <a:p>
            <a:pPr algn="l"/>
            <a:r>
              <a:rPr lang="en-US" b="1" dirty="0">
                <a:latin typeface="Georgia" panose="02040502050405020303" pitchFamily="18" charset="0"/>
              </a:rPr>
              <a:t>Redirect request</a:t>
            </a:r>
          </a:p>
        </p:txBody>
      </p:sp>
      <p:sp>
        <p:nvSpPr>
          <p:cNvPr id="96" name="Rectangle 95">
            <a:extLst>
              <a:ext uri="{FF2B5EF4-FFF2-40B4-BE49-F238E27FC236}">
                <a16:creationId xmlns:a16="http://schemas.microsoft.com/office/drawing/2014/main" id="{D0FA42F0-FC41-89A1-B3C1-ECABB30AC8D1}"/>
              </a:ext>
            </a:extLst>
          </p:cNvPr>
          <p:cNvSpPr/>
          <p:nvPr/>
        </p:nvSpPr>
        <p:spPr>
          <a:xfrm>
            <a:off x="5449992" y="2189962"/>
            <a:ext cx="3075705" cy="369331"/>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83">
            <a:extLst>
              <a:ext uri="{FF2B5EF4-FFF2-40B4-BE49-F238E27FC236}">
                <a16:creationId xmlns:a16="http://schemas.microsoft.com/office/drawing/2014/main" id="{5C5D38E1-BBF0-C0B2-AB3F-624C04F91DDF}"/>
              </a:ext>
            </a:extLst>
          </p:cNvPr>
          <p:cNvGraphicFramePr>
            <a:graphicFrameLocks noGrp="1"/>
          </p:cNvGraphicFramePr>
          <p:nvPr>
            <p:extLst>
              <p:ext uri="{D42A27DB-BD31-4B8C-83A1-F6EECF244321}">
                <p14:modId xmlns:p14="http://schemas.microsoft.com/office/powerpoint/2010/main" val="2578685583"/>
              </p:ext>
            </p:extLst>
          </p:nvPr>
        </p:nvGraphicFramePr>
        <p:xfrm>
          <a:off x="8791833" y="1839206"/>
          <a:ext cx="3235872" cy="1112520"/>
        </p:xfrm>
        <a:graphic>
          <a:graphicData uri="http://schemas.openxmlformats.org/drawingml/2006/table">
            <a:tbl>
              <a:tblPr firstRow="1" bandRow="1">
                <a:tableStyleId>{5C22544A-7EE6-4342-B048-85BDC9FD1C3A}</a:tableStyleId>
              </a:tblPr>
              <a:tblGrid>
                <a:gridCol w="1530895">
                  <a:extLst>
                    <a:ext uri="{9D8B030D-6E8A-4147-A177-3AD203B41FA5}">
                      <a16:colId xmlns:a16="http://schemas.microsoft.com/office/drawing/2014/main" val="3716068420"/>
                    </a:ext>
                  </a:extLst>
                </a:gridCol>
                <a:gridCol w="1704977">
                  <a:extLst>
                    <a:ext uri="{9D8B030D-6E8A-4147-A177-3AD203B41FA5}">
                      <a16:colId xmlns:a16="http://schemas.microsoft.com/office/drawing/2014/main" val="653710886"/>
                    </a:ext>
                  </a:extLst>
                </a:gridCol>
              </a:tblGrid>
              <a:tr h="370840">
                <a:tc>
                  <a:txBody>
                    <a:bodyPr/>
                    <a:lstStyle/>
                    <a:p>
                      <a:pPr algn="ctr"/>
                      <a:r>
                        <a:rPr lang="en-US" altLang="zh-CN" sz="1400" dirty="0">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Server IP</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sz="1400" dirty="0">
                          <a:latin typeface="Georgia" panose="02040502050405020303" pitchFamily="18" charset="0"/>
                        </a:rPr>
                        <a:t>Replica</a:t>
                      </a:r>
                    </a:p>
                  </a:txBody>
                  <a:tcPr/>
                </a:tc>
                <a:tc>
                  <a:txBody>
                    <a:bodyPr/>
                    <a:lstStyle/>
                    <a:p>
                      <a:pPr algn="ctr"/>
                      <a:r>
                        <a:rPr lang="en-US" sz="1400"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sp>
        <p:nvSpPr>
          <p:cNvPr id="9" name="Rectangle 8">
            <a:extLst>
              <a:ext uri="{FF2B5EF4-FFF2-40B4-BE49-F238E27FC236}">
                <a16:creationId xmlns:a16="http://schemas.microsoft.com/office/drawing/2014/main" id="{04FF7885-845A-E7DA-2088-46D2424729D3}"/>
              </a:ext>
            </a:extLst>
          </p:cNvPr>
          <p:cNvSpPr/>
          <p:nvPr/>
        </p:nvSpPr>
        <p:spPr>
          <a:xfrm>
            <a:off x="5385855" y="1665534"/>
            <a:ext cx="6741213" cy="1387526"/>
          </a:xfrm>
          <a:prstGeom prst="rect">
            <a:avLst/>
          </a:prstGeom>
          <a:noFill/>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7" name="Rectangle 16">
            <a:extLst>
              <a:ext uri="{FF2B5EF4-FFF2-40B4-BE49-F238E27FC236}">
                <a16:creationId xmlns:a16="http://schemas.microsoft.com/office/drawing/2014/main" id="{903DDF38-FC14-3906-97C7-779B9546C9A4}"/>
              </a:ext>
            </a:extLst>
          </p:cNvPr>
          <p:cNvSpPr/>
          <p:nvPr/>
        </p:nvSpPr>
        <p:spPr>
          <a:xfrm>
            <a:off x="8795125" y="2570458"/>
            <a:ext cx="3235873" cy="369331"/>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DFF66EE-2B7A-D435-E3C4-FB0571D8A3CC}"/>
              </a:ext>
            </a:extLst>
          </p:cNvPr>
          <p:cNvSpPr/>
          <p:nvPr/>
        </p:nvSpPr>
        <p:spPr>
          <a:xfrm>
            <a:off x="5425042" y="1243505"/>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A</a:t>
            </a:r>
          </a:p>
        </p:txBody>
      </p:sp>
      <p:sp>
        <p:nvSpPr>
          <p:cNvPr id="4" name="Oval 3">
            <a:extLst>
              <a:ext uri="{FF2B5EF4-FFF2-40B4-BE49-F238E27FC236}">
                <a16:creationId xmlns:a16="http://schemas.microsoft.com/office/drawing/2014/main" id="{C75A9988-0732-97D7-FA30-F67414C357FA}"/>
              </a:ext>
            </a:extLst>
          </p:cNvPr>
          <p:cNvSpPr/>
          <p:nvPr/>
        </p:nvSpPr>
        <p:spPr>
          <a:xfrm>
            <a:off x="4307102" y="3099304"/>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B</a:t>
            </a:r>
          </a:p>
        </p:txBody>
      </p:sp>
      <p:sp>
        <p:nvSpPr>
          <p:cNvPr id="5" name="TextBox 4">
            <a:extLst>
              <a:ext uri="{FF2B5EF4-FFF2-40B4-BE49-F238E27FC236}">
                <a16:creationId xmlns:a16="http://schemas.microsoft.com/office/drawing/2014/main" id="{9AEBA97F-3A73-0937-22CE-D60E40810756}"/>
              </a:ext>
            </a:extLst>
          </p:cNvPr>
          <p:cNvSpPr txBox="1"/>
          <p:nvPr/>
        </p:nvSpPr>
        <p:spPr>
          <a:xfrm>
            <a:off x="5830834" y="1270022"/>
            <a:ext cx="2505814" cy="369332"/>
          </a:xfrm>
          <a:prstGeom prst="rect">
            <a:avLst/>
          </a:prstGeom>
          <a:noFill/>
        </p:spPr>
        <p:txBody>
          <a:bodyPr wrap="none" rtlCol="0">
            <a:spAutoFit/>
          </a:bodyPr>
          <a:lstStyle/>
          <a:p>
            <a:pPr algn="l"/>
            <a:r>
              <a:rPr lang="en-US" b="1" dirty="0">
                <a:latin typeface="Georgia" panose="02040502050405020303" pitchFamily="18" charset="0"/>
              </a:rPr>
              <a:t>Check switch tables</a:t>
            </a:r>
          </a:p>
        </p:txBody>
      </p:sp>
      <p:cxnSp>
        <p:nvCxnSpPr>
          <p:cNvPr id="6" name="Straight Connector 5">
            <a:extLst>
              <a:ext uri="{FF2B5EF4-FFF2-40B4-BE49-F238E27FC236}">
                <a16:creationId xmlns:a16="http://schemas.microsoft.com/office/drawing/2014/main" id="{4630EBE8-F452-AF64-71B8-449E454A2FF7}"/>
              </a:ext>
            </a:extLst>
          </p:cNvPr>
          <p:cNvCxnSpPr>
            <a:cxnSpLocks/>
            <a:stCxn id="41" idx="2"/>
            <a:endCxn id="35" idx="0"/>
          </p:cNvCxnSpPr>
          <p:nvPr/>
        </p:nvCxnSpPr>
        <p:spPr>
          <a:xfrm flipH="1">
            <a:off x="1464500" y="3022378"/>
            <a:ext cx="1727515" cy="950290"/>
          </a:xfrm>
          <a:prstGeom prst="line">
            <a:avLst/>
          </a:prstGeom>
          <a:ln w="762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C500F484-E66C-E928-2331-D031B730A01E}"/>
              </a:ext>
            </a:extLst>
          </p:cNvPr>
          <p:cNvSpPr/>
          <p:nvPr/>
        </p:nvSpPr>
        <p:spPr>
          <a:xfrm>
            <a:off x="980791" y="5005301"/>
            <a:ext cx="944254" cy="921771"/>
          </a:xfrm>
          <a:prstGeom prst="roundRect">
            <a:avLst/>
          </a:prstGeom>
          <a:solidFill>
            <a:schemeClr val="accent4">
              <a:lumMod val="40000"/>
              <a:lumOff val="6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16</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18" name="Rounded Rectangle 17">
            <a:extLst>
              <a:ext uri="{FF2B5EF4-FFF2-40B4-BE49-F238E27FC236}">
                <a16:creationId xmlns:a16="http://schemas.microsoft.com/office/drawing/2014/main" id="{1E7CE82B-BD2B-C1B6-2433-02792F861B36}"/>
              </a:ext>
            </a:extLst>
          </p:cNvPr>
          <p:cNvSpPr/>
          <p:nvPr/>
        </p:nvSpPr>
        <p:spPr>
          <a:xfrm>
            <a:off x="7868974" y="3534960"/>
            <a:ext cx="3353600" cy="2534972"/>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EED3AD3-C4EC-DA2D-F0D6-8D6B8BD9CAD6}"/>
              </a:ext>
            </a:extLst>
          </p:cNvPr>
          <p:cNvGrpSpPr/>
          <p:nvPr/>
        </p:nvGrpSpPr>
        <p:grpSpPr>
          <a:xfrm>
            <a:off x="7874543" y="3746796"/>
            <a:ext cx="3353600" cy="2120807"/>
            <a:chOff x="7874543" y="3746796"/>
            <a:chExt cx="3353600" cy="2120807"/>
          </a:xfrm>
        </p:grpSpPr>
        <p:sp>
          <p:nvSpPr>
            <p:cNvPr id="44" name="TextBox 43">
              <a:extLst>
                <a:ext uri="{FF2B5EF4-FFF2-40B4-BE49-F238E27FC236}">
                  <a16:creationId xmlns:a16="http://schemas.microsoft.com/office/drawing/2014/main" id="{48964763-C124-570D-7283-047F05488475}"/>
                </a:ext>
              </a:extLst>
            </p:cNvPr>
            <p:cNvSpPr txBox="1"/>
            <p:nvPr/>
          </p:nvSpPr>
          <p:spPr>
            <a:xfrm>
              <a:off x="7874543" y="5098162"/>
              <a:ext cx="3353600" cy="769441"/>
            </a:xfrm>
            <a:prstGeom prst="rect">
              <a:avLst/>
            </a:prstGeom>
            <a:noFill/>
          </p:spPr>
          <p:txBody>
            <a:bodyPr wrap="square" rtlCol="0">
              <a:spAutoFit/>
            </a:bodyPr>
            <a:lstStyle/>
            <a:p>
              <a:pPr algn="ctr"/>
              <a:r>
                <a:rPr lang="en-US" sz="2200" dirty="0">
                  <a:latin typeface="Georgia" panose="02040502050405020303" pitchFamily="18" charset="0"/>
                </a:rPr>
                <a:t>GC</a:t>
              </a:r>
              <a:r>
                <a:rPr lang="en-US" sz="2200" b="1" dirty="0">
                  <a:latin typeface="Georgia" panose="02040502050405020303" pitchFamily="18" charset="0"/>
                </a:rPr>
                <a:t> </a:t>
              </a:r>
              <a:r>
                <a:rPr lang="en-US" sz="2200" dirty="0">
                  <a:latin typeface="Georgia" panose="02040502050405020303" pitchFamily="18" charset="0"/>
                </a:rPr>
                <a:t>can add </a:t>
              </a:r>
              <a:r>
                <a:rPr lang="en-US" sz="2200" b="1" dirty="0">
                  <a:latin typeface="Georgia" panose="02040502050405020303" pitchFamily="18" charset="0"/>
                </a:rPr>
                <a:t>significant storage delay!</a:t>
              </a:r>
            </a:p>
          </p:txBody>
        </p:sp>
        <p:pic>
          <p:nvPicPr>
            <p:cNvPr id="45" name="Picture 20">
              <a:extLst>
                <a:ext uri="{FF2B5EF4-FFF2-40B4-BE49-F238E27FC236}">
                  <a16:creationId xmlns:a16="http://schemas.microsoft.com/office/drawing/2014/main" id="{2CAB910C-CD2F-DA04-82D6-683ADB735461}"/>
                </a:ext>
              </a:extLst>
            </p:cNvPr>
            <p:cNvPicPr>
              <a:picLocks noChangeAspect="1" noChangeArrowheads="1"/>
            </p:cNvPicPr>
            <p:nvPr/>
          </p:nvPicPr>
          <p:blipFill>
            <a:blip r:embed="rId7"/>
            <a:srcRect/>
            <a:stretch/>
          </p:blipFill>
          <p:spPr bwMode="auto">
            <a:xfrm>
              <a:off x="8840381" y="3746796"/>
              <a:ext cx="1333232" cy="1273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trash&quot; Icon - Download for free – Iconduck">
              <a:extLst>
                <a:ext uri="{FF2B5EF4-FFF2-40B4-BE49-F238E27FC236}">
                  <a16:creationId xmlns:a16="http://schemas.microsoft.com/office/drawing/2014/main" id="{AC80A4B0-9AB3-0FBD-3CD9-91A22BCBC5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5407" y="4015975"/>
              <a:ext cx="663180" cy="734954"/>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Rounded Rectangle 49">
            <a:extLst>
              <a:ext uri="{FF2B5EF4-FFF2-40B4-BE49-F238E27FC236}">
                <a16:creationId xmlns:a16="http://schemas.microsoft.com/office/drawing/2014/main" id="{20D541A4-2393-AC2E-DF30-8691B771842A}"/>
              </a:ext>
            </a:extLst>
          </p:cNvPr>
          <p:cNvSpPr/>
          <p:nvPr/>
        </p:nvSpPr>
        <p:spPr>
          <a:xfrm>
            <a:off x="984473" y="5001947"/>
            <a:ext cx="944254" cy="921771"/>
          </a:xfrm>
          <a:prstGeom prst="roundRect">
            <a:avLst/>
          </a:prstGeom>
          <a:solidFill>
            <a:schemeClr val="bg2">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197B9947-136E-5394-7F5C-16882E42DC41}"/>
              </a:ext>
            </a:extLst>
          </p:cNvPr>
          <p:cNvSpPr/>
          <p:nvPr/>
        </p:nvSpPr>
        <p:spPr>
          <a:xfrm>
            <a:off x="4860344" y="4986680"/>
            <a:ext cx="944254" cy="921771"/>
          </a:xfrm>
          <a:prstGeom prst="roundRect">
            <a:avLst/>
          </a:prstGeom>
          <a:solidFill>
            <a:schemeClr val="accent4">
              <a:lumMod val="40000"/>
              <a:lumOff val="6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261DDFE-6875-000A-3D83-516EFF56F2D4}"/>
              </a:ext>
            </a:extLst>
          </p:cNvPr>
          <p:cNvSpPr txBox="1"/>
          <p:nvPr/>
        </p:nvSpPr>
        <p:spPr>
          <a:xfrm>
            <a:off x="4794503" y="5583121"/>
            <a:ext cx="1075936" cy="369332"/>
          </a:xfrm>
          <a:prstGeom prst="rect">
            <a:avLst/>
          </a:prstGeom>
          <a:noFill/>
        </p:spPr>
        <p:txBody>
          <a:bodyPr wrap="none" rtlCol="0">
            <a:spAutoFit/>
          </a:bodyPr>
          <a:lstStyle/>
          <a:p>
            <a:pPr algn="l"/>
            <a:r>
              <a:rPr lang="en-US" b="1" dirty="0">
                <a:latin typeface="Georgia" panose="02040502050405020303" pitchFamily="18" charset="0"/>
              </a:rPr>
              <a:t>Replica</a:t>
            </a:r>
          </a:p>
        </p:txBody>
      </p:sp>
      <p:sp>
        <p:nvSpPr>
          <p:cNvPr id="36" name="TextBox 35">
            <a:extLst>
              <a:ext uri="{FF2B5EF4-FFF2-40B4-BE49-F238E27FC236}">
                <a16:creationId xmlns:a16="http://schemas.microsoft.com/office/drawing/2014/main" id="{E5DF1490-E57D-AE7A-C520-E57D65D6084E}"/>
              </a:ext>
            </a:extLst>
          </p:cNvPr>
          <p:cNvSpPr txBox="1"/>
          <p:nvPr/>
        </p:nvSpPr>
        <p:spPr>
          <a:xfrm>
            <a:off x="977246" y="5609429"/>
            <a:ext cx="916868" cy="369332"/>
          </a:xfrm>
          <a:prstGeom prst="rect">
            <a:avLst/>
          </a:prstGeom>
          <a:noFill/>
        </p:spPr>
        <p:txBody>
          <a:bodyPr wrap="square" rtlCol="0">
            <a:spAutoFit/>
          </a:bodyPr>
          <a:lstStyle/>
          <a:p>
            <a:pPr algn="ctr"/>
            <a:r>
              <a:rPr lang="en-US" b="1" dirty="0" err="1">
                <a:latin typeface="Georgia" panose="02040502050405020303" pitchFamily="18" charset="0"/>
              </a:rPr>
              <a:t>vSSD</a:t>
            </a:r>
            <a:endParaRPr lang="en-US" b="1" dirty="0">
              <a:latin typeface="Georgia" panose="02040502050405020303" pitchFamily="18" charset="0"/>
            </a:endParaRPr>
          </a:p>
        </p:txBody>
      </p:sp>
      <p:pic>
        <p:nvPicPr>
          <p:cNvPr id="2050" name="Picture 2">
            <a:extLst>
              <a:ext uri="{FF2B5EF4-FFF2-40B4-BE49-F238E27FC236}">
                <a16:creationId xmlns:a16="http://schemas.microsoft.com/office/drawing/2014/main" id="{99C7D534-BCB1-84D8-9AA3-4C95A8AECAA1}"/>
              </a:ext>
            </a:extLst>
          </p:cNvPr>
          <p:cNvPicPr>
            <a:picLocks noChangeAspect="1" noChangeArrowheads="1"/>
          </p:cNvPicPr>
          <p:nvPr/>
        </p:nvPicPr>
        <p:blipFill>
          <a:blip r:embed="rId7"/>
          <a:srcRect/>
          <a:stretch/>
        </p:blipFill>
        <p:spPr bwMode="auto">
          <a:xfrm>
            <a:off x="1109565" y="4990136"/>
            <a:ext cx="715834" cy="68366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trash&quot; Icon - Download for free – Iconduck">
            <a:extLst>
              <a:ext uri="{FF2B5EF4-FFF2-40B4-BE49-F238E27FC236}">
                <a16:creationId xmlns:a16="http://schemas.microsoft.com/office/drawing/2014/main" id="{046C7687-67A0-EECD-AE3B-EC41BEC95E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16" y="5118506"/>
            <a:ext cx="367808" cy="40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51"/>
                                        </p:tgtEl>
                                        <p:attrNameLst>
                                          <p:attrName>style.visibility</p:attrName>
                                        </p:attrNameLst>
                                      </p:cBhvr>
                                      <p:to>
                                        <p:strVal val="visible"/>
                                      </p:to>
                                    </p:set>
                                    <p:animEffect transition="in" filter="wipe(up)">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8" presetClass="emph" presetSubtype="0" fill="hold" nodeType="withEffect">
                                  <p:stCondLst>
                                    <p:cond delay="0"/>
                                  </p:stCondLst>
                                  <p:childTnLst>
                                    <p:animRot by="-21600000">
                                      <p:cBhvr>
                                        <p:cTn id="23" dur="2000" fill="hold"/>
                                        <p:tgtEl>
                                          <p:spTgt spid="2050"/>
                                        </p:tgtEl>
                                        <p:attrNameLst>
                                          <p:attrName>r</p:attrName>
                                        </p:attrNameLst>
                                      </p:cBhvr>
                                    </p:animRo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par>
                                <p:cTn id="42" presetID="22" presetClass="entr" presetSubtype="8"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9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up)">
                                      <p:cBhvr>
                                        <p:cTn id="64" dur="500"/>
                                        <p:tgtEl>
                                          <p:spTgt spid="61"/>
                                        </p:tgtEl>
                                      </p:cBhvr>
                                    </p:animEffect>
                                  </p:childTnLst>
                                </p:cTn>
                              </p:par>
                              <p:par>
                                <p:cTn id="65" presetID="1" presetClass="entr" presetSubtype="0" fill="hold" grpId="1"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5" grpId="1"/>
      <p:bldP spid="96" grpId="2" animBg="1"/>
      <p:bldP spid="9" grpId="0" animBg="1"/>
      <p:bldP spid="17" grpId="0" animBg="1"/>
      <p:bldP spid="3" grpId="0" animBg="1"/>
      <p:bldP spid="4" grpId="0" animBg="1"/>
      <p:bldP spid="5" grpId="0"/>
      <p:bldP spid="18" grpId="0" animBg="1"/>
      <p:bldP spid="18" grpId="1"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 Garbage Collection</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17</a:t>
            </a:fld>
            <a:endParaRPr lang="en-US" dirty="0">
              <a:solidFill>
                <a:schemeClr val="bg1"/>
              </a:solidFill>
              <a:cs typeface="Calibri"/>
            </a:endParaRPr>
          </a:p>
        </p:txBody>
      </p:sp>
      <p:graphicFrame>
        <p:nvGraphicFramePr>
          <p:cNvPr id="4" name="Table 83">
            <a:extLst>
              <a:ext uri="{FF2B5EF4-FFF2-40B4-BE49-F238E27FC236}">
                <a16:creationId xmlns:a16="http://schemas.microsoft.com/office/drawing/2014/main" id="{982476AA-ABB6-E7ED-0C30-244171415059}"/>
              </a:ext>
            </a:extLst>
          </p:cNvPr>
          <p:cNvGraphicFramePr>
            <a:graphicFrameLocks noGrp="1"/>
          </p:cNvGraphicFramePr>
          <p:nvPr>
            <p:extLst>
              <p:ext uri="{D42A27DB-BD31-4B8C-83A1-F6EECF244321}">
                <p14:modId xmlns:p14="http://schemas.microsoft.com/office/powerpoint/2010/main" val="2581309408"/>
              </p:ext>
            </p:extLst>
          </p:nvPr>
        </p:nvGraphicFramePr>
        <p:xfrm>
          <a:off x="5454254" y="1828430"/>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0</a:t>
                      </a:r>
                      <a:endParaRPr lang="en-US" sz="1400" dirty="0">
                        <a:latin typeface="Georgia" panose="02040502050405020303" pitchFamily="18" charset="0"/>
                      </a:endParaRPr>
                    </a:p>
                  </a:txBody>
                  <a:tcPr/>
                </a:tc>
                <a:extLst>
                  <a:ext uri="{0D108BD9-81ED-4DB2-BD59-A6C34878D82A}">
                    <a16:rowId xmlns:a16="http://schemas.microsoft.com/office/drawing/2014/main" val="102492171"/>
                  </a:ext>
                </a:extLst>
              </a:tr>
            </a:tbl>
          </a:graphicData>
        </a:graphic>
      </p:graphicFrame>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pic>
        <p:nvPicPr>
          <p:cNvPr id="20" name="Picture 10">
            <a:extLst>
              <a:ext uri="{FF2B5EF4-FFF2-40B4-BE49-F238E27FC236}">
                <a16:creationId xmlns:a16="http://schemas.microsoft.com/office/drawing/2014/main" id="{491633FD-3D8D-C74A-4C29-7723F62B5A2A}"/>
              </a:ext>
            </a:extLst>
          </p:cNvPr>
          <p:cNvPicPr>
            <a:picLocks noChangeAspect="1" noChangeArrowheads="1"/>
          </p:cNvPicPr>
          <p:nvPr/>
        </p:nvPicPr>
        <p:blipFill>
          <a:blip r:embed="rId3"/>
          <a:srcRect/>
          <a:stretch/>
        </p:blipFill>
        <p:spPr bwMode="auto">
          <a:xfrm>
            <a:off x="4649616"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82520A26-87B9-8D65-943E-64100BF705A6}"/>
              </a:ext>
            </a:extLst>
          </p:cNvPr>
          <p:cNvPicPr>
            <a:picLocks noChangeAspect="1" noChangeArrowheads="1"/>
          </p:cNvPicPr>
          <p:nvPr/>
        </p:nvPicPr>
        <p:blipFill>
          <a:blip r:embed="rId3"/>
          <a:srcRect/>
          <a:stretch/>
        </p:blipFill>
        <p:spPr bwMode="auto">
          <a:xfrm>
            <a:off x="5544966"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3BB7811B-7EA1-B29F-5231-5AAB559D51D1}"/>
              </a:ext>
            </a:extLst>
          </p:cNvPr>
          <p:cNvPicPr>
            <a:picLocks noChangeAspect="1" noChangeArrowheads="1"/>
          </p:cNvPicPr>
          <p:nvPr/>
        </p:nvPicPr>
        <p:blipFill>
          <a:blip r:embed="rId4"/>
          <a:srcRect/>
          <a:stretch/>
        </p:blipFill>
        <p:spPr bwMode="auto">
          <a:xfrm>
            <a:off x="575939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CC1038A6-4D1A-7C7F-5EEA-CD4C86954824}"/>
              </a:ext>
            </a:extLst>
          </p:cNvPr>
          <p:cNvPicPr>
            <a:picLocks noChangeAspect="1" noChangeArrowheads="1"/>
          </p:cNvPicPr>
          <p:nvPr/>
        </p:nvPicPr>
        <p:blipFill>
          <a:blip r:embed="rId5"/>
          <a:srcRect/>
          <a:stretch/>
        </p:blipFill>
        <p:spPr bwMode="auto">
          <a:xfrm>
            <a:off x="4660559"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12BB8EF2-B9ED-C058-1AC2-2F3FAF41FC5A}"/>
              </a:ext>
            </a:extLst>
          </p:cNvPr>
          <p:cNvPicPr>
            <a:picLocks noChangeAspect="1" noChangeArrowheads="1"/>
          </p:cNvPicPr>
          <p:nvPr/>
        </p:nvPicPr>
        <p:blipFill>
          <a:blip r:embed="rId5"/>
          <a:srcRect/>
          <a:stretch/>
        </p:blipFill>
        <p:spPr bwMode="auto">
          <a:xfrm>
            <a:off x="5555909"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FA50536-4D3D-96B3-2FAC-8DC41C2925CF}"/>
              </a:ext>
            </a:extLst>
          </p:cNvPr>
          <p:cNvSpPr/>
          <p:nvPr/>
        </p:nvSpPr>
        <p:spPr>
          <a:xfrm>
            <a:off x="4198800"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2">
            <a:extLst>
              <a:ext uri="{FF2B5EF4-FFF2-40B4-BE49-F238E27FC236}">
                <a16:creationId xmlns:a16="http://schemas.microsoft.com/office/drawing/2014/main" id="{532B4716-AC43-45A8-46A1-993CDD97AAB1}"/>
              </a:ext>
            </a:extLst>
          </p:cNvPr>
          <p:cNvPicPr>
            <a:picLocks noChangeAspect="1" noChangeArrowheads="1"/>
          </p:cNvPicPr>
          <p:nvPr/>
        </p:nvPicPr>
        <p:blipFill>
          <a:blip r:embed="rId4"/>
          <a:srcRect/>
          <a:stretch/>
        </p:blipFill>
        <p:spPr bwMode="auto">
          <a:xfrm>
            <a:off x="528124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CE5C8AF7-59D3-2AF4-0C6E-02A97FE57945}"/>
              </a:ext>
            </a:extLst>
          </p:cNvPr>
          <p:cNvPicPr>
            <a:picLocks noChangeAspect="1" noChangeArrowheads="1"/>
          </p:cNvPicPr>
          <p:nvPr/>
        </p:nvPicPr>
        <p:blipFill>
          <a:blip r:embed="rId4"/>
          <a:srcRect/>
          <a:stretch/>
        </p:blipFill>
        <p:spPr bwMode="auto">
          <a:xfrm>
            <a:off x="4803092"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a:extLst>
              <a:ext uri="{FF2B5EF4-FFF2-40B4-BE49-F238E27FC236}">
                <a16:creationId xmlns:a16="http://schemas.microsoft.com/office/drawing/2014/main" id="{70DAD26B-81CF-D310-468C-9E092EA935D2}"/>
              </a:ext>
            </a:extLst>
          </p:cNvPr>
          <p:cNvPicPr>
            <a:picLocks noChangeAspect="1" noChangeArrowheads="1"/>
          </p:cNvPicPr>
          <p:nvPr/>
        </p:nvPicPr>
        <p:blipFill>
          <a:blip r:embed="rId4"/>
          <a:srcRect/>
          <a:stretch/>
        </p:blipFill>
        <p:spPr bwMode="auto">
          <a:xfrm>
            <a:off x="4324941"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DEDDE432-72D2-762D-49E8-1AADAEA06C9E}"/>
              </a:ext>
            </a:extLst>
          </p:cNvPr>
          <p:cNvPicPr>
            <a:picLocks noChangeAspect="1" noChangeArrowheads="1"/>
          </p:cNvPicPr>
          <p:nvPr/>
        </p:nvPicPr>
        <p:blipFill>
          <a:blip r:embed="rId3"/>
          <a:srcRect/>
          <a:stretch/>
        </p:blipFill>
        <p:spPr bwMode="auto">
          <a:xfrm>
            <a:off x="775683" y="452162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57A0593A-B02D-2F01-3780-C25FA8BD8D70}"/>
              </a:ext>
            </a:extLst>
          </p:cNvPr>
          <p:cNvPicPr>
            <a:picLocks noChangeAspect="1" noChangeArrowheads="1"/>
          </p:cNvPicPr>
          <p:nvPr/>
        </p:nvPicPr>
        <p:blipFill>
          <a:blip r:embed="rId3"/>
          <a:srcRect/>
          <a:stretch/>
        </p:blipFill>
        <p:spPr bwMode="auto">
          <a:xfrm>
            <a:off x="1671033" y="451704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9CC63C8B-A6F9-46F8-0580-D5CF9231627A}"/>
              </a:ext>
            </a:extLst>
          </p:cNvPr>
          <p:cNvPicPr>
            <a:picLocks noChangeAspect="1" noChangeArrowheads="1"/>
          </p:cNvPicPr>
          <p:nvPr/>
        </p:nvPicPr>
        <p:blipFill>
          <a:blip r:embed="rId5"/>
          <a:srcRect/>
          <a:stretch/>
        </p:blipFill>
        <p:spPr bwMode="auto">
          <a:xfrm>
            <a:off x="786626" y="415270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a:extLst>
              <a:ext uri="{FF2B5EF4-FFF2-40B4-BE49-F238E27FC236}">
                <a16:creationId xmlns:a16="http://schemas.microsoft.com/office/drawing/2014/main" id="{D34F97C0-6DAC-2FC2-2D08-DA4A9BA6BF48}"/>
              </a:ext>
            </a:extLst>
          </p:cNvPr>
          <p:cNvPicPr>
            <a:picLocks noChangeAspect="1" noChangeArrowheads="1"/>
          </p:cNvPicPr>
          <p:nvPr/>
        </p:nvPicPr>
        <p:blipFill>
          <a:blip r:embed="rId5"/>
          <a:srcRect/>
          <a:stretch/>
        </p:blipFill>
        <p:spPr bwMode="auto">
          <a:xfrm>
            <a:off x="1681976" y="415270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D00DAE0E-8B6A-9462-6601-5F2F0638735C}"/>
              </a:ext>
            </a:extLst>
          </p:cNvPr>
          <p:cNvSpPr/>
          <p:nvPr/>
        </p:nvSpPr>
        <p:spPr>
          <a:xfrm>
            <a:off x="324867" y="397266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2">
            <a:extLst>
              <a:ext uri="{FF2B5EF4-FFF2-40B4-BE49-F238E27FC236}">
                <a16:creationId xmlns:a16="http://schemas.microsoft.com/office/drawing/2014/main" id="{4C4C25E7-B7FE-BBE6-786F-0DF29FB6CFDD}"/>
              </a:ext>
            </a:extLst>
          </p:cNvPr>
          <p:cNvPicPr>
            <a:picLocks noChangeAspect="1" noChangeArrowheads="1"/>
          </p:cNvPicPr>
          <p:nvPr/>
        </p:nvPicPr>
        <p:blipFill>
          <a:blip r:embed="rId4"/>
          <a:srcRect/>
          <a:stretch/>
        </p:blipFill>
        <p:spPr bwMode="auto">
          <a:xfrm>
            <a:off x="1893653"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2CA2AD5A-B889-0D8C-B766-D511810230D6}"/>
              </a:ext>
            </a:extLst>
          </p:cNvPr>
          <p:cNvPicPr>
            <a:picLocks noChangeAspect="1" noChangeArrowheads="1"/>
          </p:cNvPicPr>
          <p:nvPr/>
        </p:nvPicPr>
        <p:blipFill>
          <a:blip r:embed="rId4"/>
          <a:srcRect/>
          <a:stretch/>
        </p:blipFill>
        <p:spPr bwMode="auto">
          <a:xfrm>
            <a:off x="1415501"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a:extLst>
              <a:ext uri="{FF2B5EF4-FFF2-40B4-BE49-F238E27FC236}">
                <a16:creationId xmlns:a16="http://schemas.microsoft.com/office/drawing/2014/main" id="{AD999BB3-9683-2BD2-944D-48045C06ECD0}"/>
              </a:ext>
            </a:extLst>
          </p:cNvPr>
          <p:cNvPicPr>
            <a:picLocks noChangeAspect="1" noChangeArrowheads="1"/>
          </p:cNvPicPr>
          <p:nvPr/>
        </p:nvPicPr>
        <p:blipFill>
          <a:blip r:embed="rId4"/>
          <a:srcRect/>
          <a:stretch/>
        </p:blipFill>
        <p:spPr bwMode="auto">
          <a:xfrm>
            <a:off x="937350"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a:extLst>
              <a:ext uri="{FF2B5EF4-FFF2-40B4-BE49-F238E27FC236}">
                <a16:creationId xmlns:a16="http://schemas.microsoft.com/office/drawing/2014/main" id="{01FF71A8-8C12-BDA6-1AFA-A1F2D9CAD552}"/>
              </a:ext>
            </a:extLst>
          </p:cNvPr>
          <p:cNvPicPr>
            <a:picLocks noChangeAspect="1" noChangeArrowheads="1"/>
          </p:cNvPicPr>
          <p:nvPr/>
        </p:nvPicPr>
        <p:blipFill>
          <a:blip r:embed="rId4"/>
          <a:srcRect/>
          <a:stretch/>
        </p:blipFill>
        <p:spPr bwMode="auto">
          <a:xfrm>
            <a:off x="459199"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a:extLst>
              <a:ext uri="{FF2B5EF4-FFF2-40B4-BE49-F238E27FC236}">
                <a16:creationId xmlns:a16="http://schemas.microsoft.com/office/drawing/2014/main" id="{E1AAD127-8674-58A5-9317-CC1F0D86D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382" y="2294178"/>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B075D793-2F25-FEE0-01EE-8B25928F40FF}"/>
              </a:ext>
            </a:extLst>
          </p:cNvPr>
          <p:cNvCxnSpPr>
            <a:cxnSpLocks/>
            <a:stCxn id="41" idx="2"/>
            <a:endCxn id="25" idx="0"/>
          </p:cNvCxnSpPr>
          <p:nvPr/>
        </p:nvCxnSpPr>
        <p:spPr>
          <a:xfrm>
            <a:off x="3192015" y="3022378"/>
            <a:ext cx="2146418" cy="94001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7AD857-585D-8E44-C97F-AD911E8B015B}"/>
              </a:ext>
            </a:extLst>
          </p:cNvPr>
          <p:cNvCxnSpPr>
            <a:cxnSpLocks/>
            <a:stCxn id="41" idx="2"/>
            <a:endCxn id="35" idx="0"/>
          </p:cNvCxnSpPr>
          <p:nvPr/>
        </p:nvCxnSpPr>
        <p:spPr>
          <a:xfrm flipH="1">
            <a:off x="1464500" y="3022378"/>
            <a:ext cx="1727515" cy="95029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CFB7CA9-6575-2802-03C0-B5B6BD950908}"/>
              </a:ext>
            </a:extLst>
          </p:cNvPr>
          <p:cNvCxnSpPr>
            <a:cxnSpLocks/>
          </p:cNvCxnSpPr>
          <p:nvPr/>
        </p:nvCxnSpPr>
        <p:spPr>
          <a:xfrm>
            <a:off x="3256278" y="1612086"/>
            <a:ext cx="0" cy="60515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F955610-021F-7B8D-82BC-B906DD0A182F}"/>
              </a:ext>
            </a:extLst>
          </p:cNvPr>
          <p:cNvSpPr txBox="1"/>
          <p:nvPr/>
        </p:nvSpPr>
        <p:spPr>
          <a:xfrm>
            <a:off x="2133872" y="1228115"/>
            <a:ext cx="2234907" cy="369332"/>
          </a:xfrm>
          <a:prstGeom prst="rect">
            <a:avLst/>
          </a:prstGeom>
          <a:noFill/>
        </p:spPr>
        <p:txBody>
          <a:bodyPr wrap="none" rtlCol="0">
            <a:spAutoFit/>
          </a:bodyPr>
          <a:lstStyle/>
          <a:p>
            <a:pPr algn="l"/>
            <a:r>
              <a:rPr lang="en-US" b="1" dirty="0">
                <a:latin typeface="Georgia" panose="02040502050405020303" pitchFamily="18" charset="0"/>
              </a:rPr>
              <a:t>Storage Requests</a:t>
            </a:r>
          </a:p>
        </p:txBody>
      </p:sp>
      <p:cxnSp>
        <p:nvCxnSpPr>
          <p:cNvPr id="56" name="Straight Connector 55">
            <a:extLst>
              <a:ext uri="{FF2B5EF4-FFF2-40B4-BE49-F238E27FC236}">
                <a16:creationId xmlns:a16="http://schemas.microsoft.com/office/drawing/2014/main" id="{C7FE145E-40FD-546B-B417-A714E71AAAFD}"/>
              </a:ext>
            </a:extLst>
          </p:cNvPr>
          <p:cNvCxnSpPr>
            <a:cxnSpLocks/>
          </p:cNvCxnSpPr>
          <p:nvPr/>
        </p:nvCxnSpPr>
        <p:spPr>
          <a:xfrm flipV="1">
            <a:off x="4250157" y="1659969"/>
            <a:ext cx="1135698" cy="8682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B10770-54C4-8A49-52C9-E35DED25A413}"/>
              </a:ext>
            </a:extLst>
          </p:cNvPr>
          <p:cNvCxnSpPr>
            <a:cxnSpLocks/>
          </p:cNvCxnSpPr>
          <p:nvPr/>
        </p:nvCxnSpPr>
        <p:spPr>
          <a:xfrm>
            <a:off x="4250157" y="2956500"/>
            <a:ext cx="1135698" cy="96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3" name="Table 83">
            <a:extLst>
              <a:ext uri="{FF2B5EF4-FFF2-40B4-BE49-F238E27FC236}">
                <a16:creationId xmlns:a16="http://schemas.microsoft.com/office/drawing/2014/main" id="{968F61A1-8A79-C8AE-9E9F-71BE474716E8}"/>
              </a:ext>
            </a:extLst>
          </p:cNvPr>
          <p:cNvGraphicFramePr>
            <a:graphicFrameLocks noGrp="1"/>
          </p:cNvGraphicFramePr>
          <p:nvPr>
            <p:extLst>
              <p:ext uri="{D42A27DB-BD31-4B8C-83A1-F6EECF244321}">
                <p14:modId xmlns:p14="http://schemas.microsoft.com/office/powerpoint/2010/main" val="2864835905"/>
              </p:ext>
            </p:extLst>
          </p:nvPr>
        </p:nvGraphicFramePr>
        <p:xfrm>
          <a:off x="5454254" y="1828430"/>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102492171"/>
                  </a:ext>
                </a:extLst>
              </a:tr>
            </a:tbl>
          </a:graphicData>
        </a:graphic>
      </p:graphicFrame>
      <p:cxnSp>
        <p:nvCxnSpPr>
          <p:cNvPr id="92" name="Straight Connector 91">
            <a:extLst>
              <a:ext uri="{FF2B5EF4-FFF2-40B4-BE49-F238E27FC236}">
                <a16:creationId xmlns:a16="http://schemas.microsoft.com/office/drawing/2014/main" id="{7C0471CE-F14D-0D35-F657-577CD5A3C6F5}"/>
              </a:ext>
            </a:extLst>
          </p:cNvPr>
          <p:cNvCxnSpPr>
            <a:cxnSpLocks/>
            <a:stCxn id="25" idx="0"/>
            <a:endCxn id="41" idx="2"/>
          </p:cNvCxnSpPr>
          <p:nvPr/>
        </p:nvCxnSpPr>
        <p:spPr>
          <a:xfrm flipH="1" flipV="1">
            <a:off x="3192015" y="3022378"/>
            <a:ext cx="2146418" cy="940010"/>
          </a:xfrm>
          <a:prstGeom prst="line">
            <a:avLst/>
          </a:prstGeom>
          <a:ln w="762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0555E1-1A07-1782-DAFD-9CF8A2391719}"/>
              </a:ext>
            </a:extLst>
          </p:cNvPr>
          <p:cNvSpPr txBox="1"/>
          <p:nvPr/>
        </p:nvSpPr>
        <p:spPr>
          <a:xfrm>
            <a:off x="5009087" y="3191227"/>
            <a:ext cx="2327881" cy="369332"/>
          </a:xfrm>
          <a:prstGeom prst="rect">
            <a:avLst/>
          </a:prstGeom>
          <a:noFill/>
        </p:spPr>
        <p:txBody>
          <a:bodyPr wrap="none" rtlCol="0">
            <a:spAutoFit/>
          </a:bodyPr>
          <a:lstStyle/>
          <a:p>
            <a:pPr algn="l"/>
            <a:r>
              <a:rPr lang="en-US" b="1" dirty="0">
                <a:latin typeface="Georgia" panose="02040502050405020303" pitchFamily="18" charset="0"/>
              </a:rPr>
              <a:t>Can I do GC now?</a:t>
            </a:r>
          </a:p>
        </p:txBody>
      </p:sp>
      <p:graphicFrame>
        <p:nvGraphicFramePr>
          <p:cNvPr id="2" name="Table 83">
            <a:extLst>
              <a:ext uri="{FF2B5EF4-FFF2-40B4-BE49-F238E27FC236}">
                <a16:creationId xmlns:a16="http://schemas.microsoft.com/office/drawing/2014/main" id="{5C5D38E1-BBF0-C0B2-AB3F-624C04F91DDF}"/>
              </a:ext>
            </a:extLst>
          </p:cNvPr>
          <p:cNvGraphicFramePr>
            <a:graphicFrameLocks noGrp="1"/>
          </p:cNvGraphicFramePr>
          <p:nvPr>
            <p:extLst>
              <p:ext uri="{D42A27DB-BD31-4B8C-83A1-F6EECF244321}">
                <p14:modId xmlns:p14="http://schemas.microsoft.com/office/powerpoint/2010/main" val="3992354114"/>
              </p:ext>
            </p:extLst>
          </p:nvPr>
        </p:nvGraphicFramePr>
        <p:xfrm>
          <a:off x="8791833" y="1839206"/>
          <a:ext cx="3235872" cy="1112520"/>
        </p:xfrm>
        <a:graphic>
          <a:graphicData uri="http://schemas.openxmlformats.org/drawingml/2006/table">
            <a:tbl>
              <a:tblPr firstRow="1" bandRow="1">
                <a:tableStyleId>{5C22544A-7EE6-4342-B048-85BDC9FD1C3A}</a:tableStyleId>
              </a:tblPr>
              <a:tblGrid>
                <a:gridCol w="1530895">
                  <a:extLst>
                    <a:ext uri="{9D8B030D-6E8A-4147-A177-3AD203B41FA5}">
                      <a16:colId xmlns:a16="http://schemas.microsoft.com/office/drawing/2014/main" val="3716068420"/>
                    </a:ext>
                  </a:extLst>
                </a:gridCol>
                <a:gridCol w="1704977">
                  <a:extLst>
                    <a:ext uri="{9D8B030D-6E8A-4147-A177-3AD203B41FA5}">
                      <a16:colId xmlns:a16="http://schemas.microsoft.com/office/drawing/2014/main" val="653710886"/>
                    </a:ext>
                  </a:extLst>
                </a:gridCol>
              </a:tblGrid>
              <a:tr h="370840">
                <a:tc>
                  <a:txBody>
                    <a:bodyPr/>
                    <a:lstStyle/>
                    <a:p>
                      <a:pPr algn="ctr"/>
                      <a:r>
                        <a:rPr lang="en-US" altLang="zh-CN" sz="1400" dirty="0">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Server IP</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sz="1400" dirty="0">
                          <a:latin typeface="Georgia" panose="02040502050405020303" pitchFamily="18" charset="0"/>
                        </a:rPr>
                        <a:t>Replica</a:t>
                      </a:r>
                    </a:p>
                  </a:txBody>
                  <a:tcPr/>
                </a:tc>
                <a:tc>
                  <a:txBody>
                    <a:bodyPr/>
                    <a:lstStyle/>
                    <a:p>
                      <a:pPr algn="ctr"/>
                      <a:r>
                        <a:rPr lang="en-US" sz="1400"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sp>
        <p:nvSpPr>
          <p:cNvPr id="9" name="Rectangle 8">
            <a:extLst>
              <a:ext uri="{FF2B5EF4-FFF2-40B4-BE49-F238E27FC236}">
                <a16:creationId xmlns:a16="http://schemas.microsoft.com/office/drawing/2014/main" id="{04FF7885-845A-E7DA-2088-46D2424729D3}"/>
              </a:ext>
            </a:extLst>
          </p:cNvPr>
          <p:cNvSpPr/>
          <p:nvPr/>
        </p:nvSpPr>
        <p:spPr>
          <a:xfrm>
            <a:off x="5385855" y="1665534"/>
            <a:ext cx="6741213" cy="1387526"/>
          </a:xfrm>
          <a:prstGeom prst="rect">
            <a:avLst/>
          </a:prstGeom>
          <a:noFill/>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graphicFrame>
        <p:nvGraphicFramePr>
          <p:cNvPr id="18" name="Table 83">
            <a:extLst>
              <a:ext uri="{FF2B5EF4-FFF2-40B4-BE49-F238E27FC236}">
                <a16:creationId xmlns:a16="http://schemas.microsoft.com/office/drawing/2014/main" id="{F1D6CF3D-9EA0-EEF8-4F7E-C5C35E4BCF60}"/>
              </a:ext>
            </a:extLst>
          </p:cNvPr>
          <p:cNvGraphicFramePr>
            <a:graphicFrameLocks noGrp="1"/>
          </p:cNvGraphicFramePr>
          <p:nvPr>
            <p:extLst>
              <p:ext uri="{D42A27DB-BD31-4B8C-83A1-F6EECF244321}">
                <p14:modId xmlns:p14="http://schemas.microsoft.com/office/powerpoint/2010/main" val="1049127797"/>
              </p:ext>
            </p:extLst>
          </p:nvPr>
        </p:nvGraphicFramePr>
        <p:xfrm>
          <a:off x="5454254" y="1828430"/>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102492171"/>
                  </a:ext>
                </a:extLst>
              </a:tr>
            </a:tbl>
          </a:graphicData>
        </a:graphic>
      </p:graphicFrame>
      <p:sp>
        <p:nvSpPr>
          <p:cNvPr id="5" name="Oval 4">
            <a:extLst>
              <a:ext uri="{FF2B5EF4-FFF2-40B4-BE49-F238E27FC236}">
                <a16:creationId xmlns:a16="http://schemas.microsoft.com/office/drawing/2014/main" id="{4F4BA239-7D6D-CAC4-B101-CF9CEA4922F8}"/>
              </a:ext>
            </a:extLst>
          </p:cNvPr>
          <p:cNvSpPr/>
          <p:nvPr/>
        </p:nvSpPr>
        <p:spPr>
          <a:xfrm>
            <a:off x="4581835" y="3164710"/>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A</a:t>
            </a:r>
          </a:p>
        </p:txBody>
      </p:sp>
      <p:sp>
        <p:nvSpPr>
          <p:cNvPr id="7" name="Oval 6">
            <a:extLst>
              <a:ext uri="{FF2B5EF4-FFF2-40B4-BE49-F238E27FC236}">
                <a16:creationId xmlns:a16="http://schemas.microsoft.com/office/drawing/2014/main" id="{C686A8F6-CFC6-3C3D-6C27-82FF8F93B57A}"/>
              </a:ext>
            </a:extLst>
          </p:cNvPr>
          <p:cNvSpPr/>
          <p:nvPr/>
        </p:nvSpPr>
        <p:spPr>
          <a:xfrm>
            <a:off x="5175290" y="1207516"/>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B</a:t>
            </a:r>
          </a:p>
        </p:txBody>
      </p:sp>
      <p:sp>
        <p:nvSpPr>
          <p:cNvPr id="8" name="TextBox 7">
            <a:extLst>
              <a:ext uri="{FF2B5EF4-FFF2-40B4-BE49-F238E27FC236}">
                <a16:creationId xmlns:a16="http://schemas.microsoft.com/office/drawing/2014/main" id="{A66B356C-1CB8-9827-BA8B-5A2E851CDD2E}"/>
              </a:ext>
            </a:extLst>
          </p:cNvPr>
          <p:cNvSpPr txBox="1"/>
          <p:nvPr/>
        </p:nvSpPr>
        <p:spPr>
          <a:xfrm>
            <a:off x="5571739" y="1234033"/>
            <a:ext cx="2505814" cy="369332"/>
          </a:xfrm>
          <a:prstGeom prst="rect">
            <a:avLst/>
          </a:prstGeom>
          <a:noFill/>
        </p:spPr>
        <p:txBody>
          <a:bodyPr wrap="none" rtlCol="0">
            <a:spAutoFit/>
          </a:bodyPr>
          <a:lstStyle/>
          <a:p>
            <a:pPr algn="l"/>
            <a:r>
              <a:rPr lang="en-US" b="1" dirty="0">
                <a:latin typeface="Georgia" panose="02040502050405020303" pitchFamily="18" charset="0"/>
              </a:rPr>
              <a:t>Check switch tables</a:t>
            </a:r>
          </a:p>
        </p:txBody>
      </p:sp>
      <p:sp>
        <p:nvSpPr>
          <p:cNvPr id="64" name="Rectangle 63">
            <a:extLst>
              <a:ext uri="{FF2B5EF4-FFF2-40B4-BE49-F238E27FC236}">
                <a16:creationId xmlns:a16="http://schemas.microsoft.com/office/drawing/2014/main" id="{D8FFEB80-324A-598A-7A08-37BFD6C06BC2}"/>
              </a:ext>
            </a:extLst>
          </p:cNvPr>
          <p:cNvSpPr/>
          <p:nvPr/>
        </p:nvSpPr>
        <p:spPr>
          <a:xfrm>
            <a:off x="7075937" y="1813342"/>
            <a:ext cx="1431739" cy="1117366"/>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2963CB-F68F-2DC1-8D29-16B9CB5191D4}"/>
              </a:ext>
            </a:extLst>
          </p:cNvPr>
          <p:cNvSpPr/>
          <p:nvPr/>
        </p:nvSpPr>
        <p:spPr>
          <a:xfrm>
            <a:off x="8429253" y="1206817"/>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C</a:t>
            </a:r>
          </a:p>
        </p:txBody>
      </p:sp>
      <p:sp>
        <p:nvSpPr>
          <p:cNvPr id="12" name="TextBox 11">
            <a:extLst>
              <a:ext uri="{FF2B5EF4-FFF2-40B4-BE49-F238E27FC236}">
                <a16:creationId xmlns:a16="http://schemas.microsoft.com/office/drawing/2014/main" id="{441C83FB-5434-EF96-B0CE-895DB036BEE3}"/>
              </a:ext>
            </a:extLst>
          </p:cNvPr>
          <p:cNvSpPr txBox="1"/>
          <p:nvPr/>
        </p:nvSpPr>
        <p:spPr>
          <a:xfrm>
            <a:off x="8850393" y="1233334"/>
            <a:ext cx="2073003" cy="369332"/>
          </a:xfrm>
          <a:prstGeom prst="rect">
            <a:avLst/>
          </a:prstGeom>
          <a:noFill/>
        </p:spPr>
        <p:txBody>
          <a:bodyPr wrap="none" rtlCol="0">
            <a:spAutoFit/>
          </a:bodyPr>
          <a:lstStyle/>
          <a:p>
            <a:pPr algn="l"/>
            <a:r>
              <a:rPr lang="en-US" b="1" dirty="0">
                <a:latin typeface="Georgia" panose="02040502050405020303" pitchFamily="18" charset="0"/>
              </a:rPr>
              <a:t>No, GC delayed!</a:t>
            </a:r>
          </a:p>
        </p:txBody>
      </p:sp>
      <p:graphicFrame>
        <p:nvGraphicFramePr>
          <p:cNvPr id="13" name="Table 83">
            <a:extLst>
              <a:ext uri="{FF2B5EF4-FFF2-40B4-BE49-F238E27FC236}">
                <a16:creationId xmlns:a16="http://schemas.microsoft.com/office/drawing/2014/main" id="{ACB6F225-3095-75EF-0EE7-C1933E122BDE}"/>
              </a:ext>
            </a:extLst>
          </p:cNvPr>
          <p:cNvGraphicFramePr>
            <a:graphicFrameLocks noGrp="1"/>
          </p:cNvGraphicFramePr>
          <p:nvPr>
            <p:extLst>
              <p:ext uri="{D42A27DB-BD31-4B8C-83A1-F6EECF244321}">
                <p14:modId xmlns:p14="http://schemas.microsoft.com/office/powerpoint/2010/main" val="1981439601"/>
              </p:ext>
            </p:extLst>
          </p:nvPr>
        </p:nvGraphicFramePr>
        <p:xfrm>
          <a:off x="5454254" y="1828430"/>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102492171"/>
                  </a:ext>
                </a:extLst>
              </a:tr>
            </a:tbl>
          </a:graphicData>
        </a:graphic>
      </p:graphicFrame>
      <p:sp>
        <p:nvSpPr>
          <p:cNvPr id="15" name="Oval 14">
            <a:extLst>
              <a:ext uri="{FF2B5EF4-FFF2-40B4-BE49-F238E27FC236}">
                <a16:creationId xmlns:a16="http://schemas.microsoft.com/office/drawing/2014/main" id="{000C02AD-C5AD-41BD-B2B3-A0256C9BC162}"/>
              </a:ext>
            </a:extLst>
          </p:cNvPr>
          <p:cNvSpPr/>
          <p:nvPr/>
        </p:nvSpPr>
        <p:spPr>
          <a:xfrm>
            <a:off x="7309856" y="3145394"/>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C</a:t>
            </a:r>
          </a:p>
        </p:txBody>
      </p:sp>
      <p:sp>
        <p:nvSpPr>
          <p:cNvPr id="6" name="Rectangle 5">
            <a:extLst>
              <a:ext uri="{FF2B5EF4-FFF2-40B4-BE49-F238E27FC236}">
                <a16:creationId xmlns:a16="http://schemas.microsoft.com/office/drawing/2014/main" id="{6AA54910-5119-10F3-B6CA-AB55A4D20A41}"/>
              </a:ext>
            </a:extLst>
          </p:cNvPr>
          <p:cNvSpPr/>
          <p:nvPr/>
        </p:nvSpPr>
        <p:spPr>
          <a:xfrm>
            <a:off x="5449992" y="2189962"/>
            <a:ext cx="3075705" cy="369331"/>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7921095-BA5C-90D7-1B16-F5524B7C1B7E}"/>
              </a:ext>
            </a:extLst>
          </p:cNvPr>
          <p:cNvSpPr txBox="1"/>
          <p:nvPr/>
        </p:nvSpPr>
        <p:spPr>
          <a:xfrm>
            <a:off x="7730996" y="3171911"/>
            <a:ext cx="2254143" cy="369332"/>
          </a:xfrm>
          <a:prstGeom prst="rect">
            <a:avLst/>
          </a:prstGeom>
          <a:noFill/>
        </p:spPr>
        <p:txBody>
          <a:bodyPr wrap="none" rtlCol="0">
            <a:spAutoFit/>
          </a:bodyPr>
          <a:lstStyle/>
          <a:p>
            <a:pPr algn="l"/>
            <a:r>
              <a:rPr lang="en-US" b="1" dirty="0">
                <a:latin typeface="Georgia" panose="02040502050405020303" pitchFamily="18" charset="0"/>
              </a:rPr>
              <a:t>Yes, GC executes!</a:t>
            </a:r>
          </a:p>
        </p:txBody>
      </p:sp>
      <p:sp>
        <p:nvSpPr>
          <p:cNvPr id="60" name="Rounded Rectangle 59">
            <a:extLst>
              <a:ext uri="{FF2B5EF4-FFF2-40B4-BE49-F238E27FC236}">
                <a16:creationId xmlns:a16="http://schemas.microsoft.com/office/drawing/2014/main" id="{4ABF8964-EA3D-8965-91FC-8186FE4DE3D9}"/>
              </a:ext>
            </a:extLst>
          </p:cNvPr>
          <p:cNvSpPr/>
          <p:nvPr/>
        </p:nvSpPr>
        <p:spPr>
          <a:xfrm>
            <a:off x="7868974" y="3534960"/>
            <a:ext cx="3353600" cy="2534972"/>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3809D5EC-FEE1-51D5-CB08-F112A3C0BA1C}"/>
              </a:ext>
            </a:extLst>
          </p:cNvPr>
          <p:cNvGrpSpPr/>
          <p:nvPr/>
        </p:nvGrpSpPr>
        <p:grpSpPr>
          <a:xfrm>
            <a:off x="7874543" y="3746796"/>
            <a:ext cx="3353600" cy="2182363"/>
            <a:chOff x="8478516" y="1432575"/>
            <a:chExt cx="3353600" cy="2182363"/>
          </a:xfrm>
        </p:grpSpPr>
        <p:sp>
          <p:nvSpPr>
            <p:cNvPr id="62" name="TextBox 61">
              <a:extLst>
                <a:ext uri="{FF2B5EF4-FFF2-40B4-BE49-F238E27FC236}">
                  <a16:creationId xmlns:a16="http://schemas.microsoft.com/office/drawing/2014/main" id="{6396AC9A-6BAD-ABF4-EA71-77E0589180C2}"/>
                </a:ext>
              </a:extLst>
            </p:cNvPr>
            <p:cNvSpPr txBox="1"/>
            <p:nvPr/>
          </p:nvSpPr>
          <p:spPr>
            <a:xfrm>
              <a:off x="8478516" y="2783941"/>
              <a:ext cx="3353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Georgia" panose="02040502050405020303" pitchFamily="18" charset="0"/>
                </a:rPr>
                <a:t>Replicas may execute GC </a:t>
              </a:r>
              <a:r>
                <a:rPr lang="en-US" sz="2400" b="1" dirty="0">
                  <a:latin typeface="Georgia" panose="02040502050405020303" pitchFamily="18" charset="0"/>
                </a:rPr>
                <a:t>simultaneously</a:t>
              </a:r>
            </a:p>
          </p:txBody>
        </p:sp>
        <p:pic>
          <p:nvPicPr>
            <p:cNvPr id="65" name="Picture 20">
              <a:extLst>
                <a:ext uri="{FF2B5EF4-FFF2-40B4-BE49-F238E27FC236}">
                  <a16:creationId xmlns:a16="http://schemas.microsoft.com/office/drawing/2014/main" id="{606EBD31-BA3A-FC3E-B5FC-213B849DA5C5}"/>
                </a:ext>
              </a:extLst>
            </p:cNvPr>
            <p:cNvPicPr>
              <a:picLocks noChangeAspect="1" noChangeArrowheads="1"/>
            </p:cNvPicPr>
            <p:nvPr/>
          </p:nvPicPr>
          <p:blipFill>
            <a:blip r:embed="rId7"/>
            <a:srcRect/>
            <a:stretch/>
          </p:blipFill>
          <p:spPr bwMode="auto">
            <a:xfrm>
              <a:off x="9474314" y="1432575"/>
              <a:ext cx="1273312" cy="127331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ounded Rectangle 16">
            <a:extLst>
              <a:ext uri="{FF2B5EF4-FFF2-40B4-BE49-F238E27FC236}">
                <a16:creationId xmlns:a16="http://schemas.microsoft.com/office/drawing/2014/main" id="{0C52966A-D789-EA3B-5B81-74E918136224}"/>
              </a:ext>
            </a:extLst>
          </p:cNvPr>
          <p:cNvSpPr/>
          <p:nvPr/>
        </p:nvSpPr>
        <p:spPr>
          <a:xfrm>
            <a:off x="4860344" y="4986680"/>
            <a:ext cx="944254" cy="921771"/>
          </a:xfrm>
          <a:prstGeom prst="roundRect">
            <a:avLst/>
          </a:prstGeom>
          <a:solidFill>
            <a:schemeClr val="accent4">
              <a:lumMod val="40000"/>
              <a:lumOff val="6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25CD8FEC-6843-E94B-1B25-BDB1F39EB333}"/>
              </a:ext>
            </a:extLst>
          </p:cNvPr>
          <p:cNvSpPr/>
          <p:nvPr/>
        </p:nvSpPr>
        <p:spPr>
          <a:xfrm>
            <a:off x="978325" y="5000224"/>
            <a:ext cx="944254" cy="921771"/>
          </a:xfrm>
          <a:prstGeom prst="roundRect">
            <a:avLst/>
          </a:prstGeom>
          <a:solidFill>
            <a:schemeClr val="accent4">
              <a:lumMod val="40000"/>
              <a:lumOff val="6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226B37CE-4DD3-1239-CCA4-422E39D76AFA}"/>
              </a:ext>
            </a:extLst>
          </p:cNvPr>
          <p:cNvSpPr/>
          <p:nvPr/>
        </p:nvSpPr>
        <p:spPr>
          <a:xfrm>
            <a:off x="978325" y="5003651"/>
            <a:ext cx="944254" cy="921771"/>
          </a:xfrm>
          <a:prstGeom prst="roundRect">
            <a:avLst/>
          </a:prstGeom>
          <a:solidFill>
            <a:schemeClr val="bg2">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85D2FB6F-092D-2C7E-662D-DE8292C03A2D}"/>
              </a:ext>
            </a:extLst>
          </p:cNvPr>
          <p:cNvSpPr/>
          <p:nvPr/>
        </p:nvSpPr>
        <p:spPr>
          <a:xfrm>
            <a:off x="4854590" y="4986679"/>
            <a:ext cx="944254" cy="921771"/>
          </a:xfrm>
          <a:prstGeom prst="roundRect">
            <a:avLst/>
          </a:prstGeom>
          <a:solidFill>
            <a:schemeClr val="bg2">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261DDFE-6875-000A-3D83-516EFF56F2D4}"/>
              </a:ext>
            </a:extLst>
          </p:cNvPr>
          <p:cNvSpPr txBox="1"/>
          <p:nvPr/>
        </p:nvSpPr>
        <p:spPr>
          <a:xfrm>
            <a:off x="4794503" y="5583121"/>
            <a:ext cx="1075936" cy="369332"/>
          </a:xfrm>
          <a:prstGeom prst="rect">
            <a:avLst/>
          </a:prstGeom>
          <a:noFill/>
        </p:spPr>
        <p:txBody>
          <a:bodyPr wrap="none" rtlCol="0">
            <a:spAutoFit/>
          </a:bodyPr>
          <a:lstStyle/>
          <a:p>
            <a:pPr algn="l"/>
            <a:r>
              <a:rPr lang="en-US" b="1" dirty="0">
                <a:latin typeface="Georgia" panose="02040502050405020303" pitchFamily="18" charset="0"/>
              </a:rPr>
              <a:t>Replica</a:t>
            </a:r>
          </a:p>
        </p:txBody>
      </p:sp>
      <p:sp>
        <p:nvSpPr>
          <p:cNvPr id="36" name="TextBox 35">
            <a:extLst>
              <a:ext uri="{FF2B5EF4-FFF2-40B4-BE49-F238E27FC236}">
                <a16:creationId xmlns:a16="http://schemas.microsoft.com/office/drawing/2014/main" id="{E5DF1490-E57D-AE7A-C520-E57D65D6084E}"/>
              </a:ext>
            </a:extLst>
          </p:cNvPr>
          <p:cNvSpPr txBox="1"/>
          <p:nvPr/>
        </p:nvSpPr>
        <p:spPr>
          <a:xfrm>
            <a:off x="995718" y="5609429"/>
            <a:ext cx="916868" cy="369332"/>
          </a:xfrm>
          <a:prstGeom prst="rect">
            <a:avLst/>
          </a:prstGeom>
          <a:noFill/>
        </p:spPr>
        <p:txBody>
          <a:bodyPr wrap="square" rtlCol="0">
            <a:spAutoFit/>
          </a:bodyPr>
          <a:lstStyle/>
          <a:p>
            <a:pPr algn="ctr"/>
            <a:r>
              <a:rPr lang="en-US" b="1" dirty="0" err="1">
                <a:latin typeface="Georgia" panose="02040502050405020303" pitchFamily="18" charset="0"/>
              </a:rPr>
              <a:t>vSSD</a:t>
            </a:r>
            <a:endParaRPr lang="en-US" b="1" dirty="0">
              <a:latin typeface="Georgia" panose="02040502050405020303" pitchFamily="18" charset="0"/>
            </a:endParaRPr>
          </a:p>
        </p:txBody>
      </p:sp>
      <p:pic>
        <p:nvPicPr>
          <p:cNvPr id="52" name="Picture 2">
            <a:extLst>
              <a:ext uri="{FF2B5EF4-FFF2-40B4-BE49-F238E27FC236}">
                <a16:creationId xmlns:a16="http://schemas.microsoft.com/office/drawing/2014/main" id="{E466CA67-EB79-2760-9259-628DA6D1885B}"/>
              </a:ext>
            </a:extLst>
          </p:cNvPr>
          <p:cNvPicPr>
            <a:picLocks noChangeAspect="1" noChangeArrowheads="1"/>
          </p:cNvPicPr>
          <p:nvPr/>
        </p:nvPicPr>
        <p:blipFill>
          <a:blip r:embed="rId8"/>
          <a:srcRect/>
          <a:stretch/>
        </p:blipFill>
        <p:spPr bwMode="auto">
          <a:xfrm>
            <a:off x="1100947" y="5037161"/>
            <a:ext cx="675224" cy="64487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trash&quot; Icon - Download for free – Iconduck">
            <a:extLst>
              <a:ext uri="{FF2B5EF4-FFF2-40B4-BE49-F238E27FC236}">
                <a16:creationId xmlns:a16="http://schemas.microsoft.com/office/drawing/2014/main" id="{854BF301-66B3-36DA-D368-67DF55DDB3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016" y="5151177"/>
            <a:ext cx="338328" cy="37494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a:extLst>
              <a:ext uri="{FF2B5EF4-FFF2-40B4-BE49-F238E27FC236}">
                <a16:creationId xmlns:a16="http://schemas.microsoft.com/office/drawing/2014/main" id="{9FE96D99-8FEA-49C9-A6E8-3C1E135E1198}"/>
              </a:ext>
            </a:extLst>
          </p:cNvPr>
          <p:cNvPicPr>
            <a:picLocks noChangeAspect="1" noChangeArrowheads="1"/>
          </p:cNvPicPr>
          <p:nvPr/>
        </p:nvPicPr>
        <p:blipFill>
          <a:blip r:embed="rId8"/>
          <a:srcRect/>
          <a:stretch/>
        </p:blipFill>
        <p:spPr bwMode="auto">
          <a:xfrm>
            <a:off x="5012633" y="4985429"/>
            <a:ext cx="706218" cy="6744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trash&quot; Icon - Download for free – Iconduck">
            <a:extLst>
              <a:ext uri="{FF2B5EF4-FFF2-40B4-BE49-F238E27FC236}">
                <a16:creationId xmlns:a16="http://schemas.microsoft.com/office/drawing/2014/main" id="{3A0CFBC8-E1BF-C7A6-D978-8D0C2F39FC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4095" y="5112673"/>
            <a:ext cx="338328" cy="37494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7B75DF17-83B1-44BB-ED29-9088B25B57E0}"/>
              </a:ext>
            </a:extLst>
          </p:cNvPr>
          <p:cNvCxnSpPr>
            <a:cxnSpLocks/>
            <a:stCxn id="35" idx="0"/>
            <a:endCxn id="41" idx="2"/>
          </p:cNvCxnSpPr>
          <p:nvPr/>
        </p:nvCxnSpPr>
        <p:spPr>
          <a:xfrm flipV="1">
            <a:off x="1464500" y="3022378"/>
            <a:ext cx="1727515" cy="950290"/>
          </a:xfrm>
          <a:prstGeom prst="line">
            <a:avLst/>
          </a:prstGeom>
          <a:ln w="762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F1C2C11-2FBA-6A10-5C7C-15DF1D9154F8}"/>
              </a:ext>
            </a:extLst>
          </p:cNvPr>
          <p:cNvSpPr txBox="1"/>
          <p:nvPr/>
        </p:nvSpPr>
        <p:spPr>
          <a:xfrm>
            <a:off x="762827" y="3170143"/>
            <a:ext cx="1568058" cy="369332"/>
          </a:xfrm>
          <a:prstGeom prst="rect">
            <a:avLst/>
          </a:prstGeom>
          <a:noFill/>
        </p:spPr>
        <p:txBody>
          <a:bodyPr wrap="none" rtlCol="0">
            <a:spAutoFit/>
          </a:bodyPr>
          <a:lstStyle/>
          <a:p>
            <a:pPr algn="l"/>
            <a:r>
              <a:rPr lang="en-US" b="1" dirty="0">
                <a:latin typeface="Georgia" panose="02040502050405020303" pitchFamily="18" charset="0"/>
              </a:rPr>
              <a:t>GC finished</a:t>
            </a:r>
          </a:p>
        </p:txBody>
      </p:sp>
      <p:sp>
        <p:nvSpPr>
          <p:cNvPr id="55" name="Rectangle 54">
            <a:extLst>
              <a:ext uri="{FF2B5EF4-FFF2-40B4-BE49-F238E27FC236}">
                <a16:creationId xmlns:a16="http://schemas.microsoft.com/office/drawing/2014/main" id="{FAAB3E29-ED9A-1799-32B7-720FA32180CA}"/>
              </a:ext>
            </a:extLst>
          </p:cNvPr>
          <p:cNvSpPr/>
          <p:nvPr/>
        </p:nvSpPr>
        <p:spPr>
          <a:xfrm>
            <a:off x="7074968" y="1808877"/>
            <a:ext cx="1431739" cy="750416"/>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7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down)">
                                      <p:cBhvr>
                                        <p:cTn id="29" dur="500"/>
                                        <p:tgtEl>
                                          <p:spTgt spid="92"/>
                                        </p:tgtEl>
                                      </p:cBhvr>
                                    </p:animEffect>
                                  </p:childTnLst>
                                </p:cTn>
                              </p:par>
                              <p:par>
                                <p:cTn id="30" presetID="1" presetClass="entr" presetSubtype="0" fill="hold" grpId="1" nodeType="withEffect">
                                  <p:stCondLst>
                                    <p:cond delay="0"/>
                                  </p:stCondLst>
                                  <p:childTnLst>
                                    <p:set>
                                      <p:cBhvr>
                                        <p:cTn id="31" dur="1" fill="hold">
                                          <p:stCondLst>
                                            <p:cond delay="0"/>
                                          </p:stCondLst>
                                        </p:cTn>
                                        <p:tgtEl>
                                          <p:spTgt spid="9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6"/>
                                        </p:tgtEl>
                                        <p:attrNameLst>
                                          <p:attrName>style.visibility</p:attrName>
                                        </p:attrNameLst>
                                      </p:cBhvr>
                                      <p:to>
                                        <p:strVal val="hidden"/>
                                      </p:to>
                                    </p:set>
                                  </p:childTnLst>
                                </p:cTn>
                              </p:par>
                              <p:par>
                                <p:cTn id="52" presetID="1" presetClass="exit" presetSubtype="0" fill="hold" grpId="3" nodeType="withEffect">
                                  <p:stCondLst>
                                    <p:cond delay="0"/>
                                  </p:stCondLst>
                                  <p:childTnLst>
                                    <p:set>
                                      <p:cBhvr>
                                        <p:cTn id="53" dur="1" fill="hold">
                                          <p:stCondLst>
                                            <p:cond delay="0"/>
                                          </p:stCondLst>
                                        </p:cTn>
                                        <p:tgtEl>
                                          <p:spTgt spid="9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92"/>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0"/>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52"/>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22" presetClass="entr" presetSubtype="4"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00"/>
                                        <p:tgtEl>
                                          <p:spTgt spid="19"/>
                                        </p:tgtEl>
                                      </p:cBhvr>
                                    </p:animEffect>
                                  </p:childTnLst>
                                </p:cTn>
                              </p:par>
                            </p:childTnLst>
                          </p:cTn>
                        </p:par>
                        <p:par>
                          <p:cTn id="77" fill="hold">
                            <p:stCondLst>
                              <p:cond delay="500"/>
                            </p:stCondLst>
                            <p:childTnLst>
                              <p:par>
                                <p:cTn id="78" presetID="1" presetClass="entr" presetSubtype="0"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5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2" nodeType="clickEffect">
                                  <p:stCondLst>
                                    <p:cond delay="0"/>
                                  </p:stCondLst>
                                  <p:childTnLst>
                                    <p:set>
                                      <p:cBhvr>
                                        <p:cTn id="85" dur="1" fill="hold">
                                          <p:stCondLst>
                                            <p:cond delay="0"/>
                                          </p:stCondLst>
                                        </p:cTn>
                                        <p:tgtEl>
                                          <p:spTgt spid="95"/>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5"/>
                                        </p:tgtEl>
                                        <p:attrNameLst>
                                          <p:attrName>style.visibility</p:attrName>
                                        </p:attrNameLst>
                                      </p:cBhvr>
                                      <p:to>
                                        <p:strVal val="visible"/>
                                      </p:to>
                                    </p:set>
                                  </p:childTnLst>
                                </p:cTn>
                              </p:par>
                              <p:par>
                                <p:cTn id="88" presetID="1" presetClass="exit" presetSubtype="0" fill="hold" grpId="2" nodeType="withEffect">
                                  <p:stCondLst>
                                    <p:cond delay="0"/>
                                  </p:stCondLst>
                                  <p:childTnLst>
                                    <p:set>
                                      <p:cBhvr>
                                        <p:cTn id="89" dur="1" fill="hold">
                                          <p:stCondLst>
                                            <p:cond delay="0"/>
                                          </p:stCondLst>
                                        </p:cTn>
                                        <p:tgtEl>
                                          <p:spTgt spid="55"/>
                                        </p:tgtEl>
                                        <p:attrNameLst>
                                          <p:attrName>style.visibility</p:attrName>
                                        </p:attrNameLst>
                                      </p:cBhvr>
                                      <p:to>
                                        <p:strVal val="hidden"/>
                                      </p:to>
                                    </p:set>
                                  </p:childTnLst>
                                </p:cTn>
                              </p:par>
                              <p:par>
                                <p:cTn id="90" presetID="22" presetClass="entr" presetSubtype="4" fill="hold" nodeType="with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wipe(down)">
                                      <p:cBhvr>
                                        <p:cTn id="92" dur="500"/>
                                        <p:tgtEl>
                                          <p:spTgt spid="92"/>
                                        </p:tgtEl>
                                      </p:cBhvr>
                                    </p:animEffect>
                                  </p:childTnLst>
                                </p:cTn>
                              </p:par>
                              <p:par>
                                <p:cTn id="93" presetID="1" presetClass="exit" presetSubtype="0" fill="hold" nodeType="with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5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2" nodeType="clickEffect">
                                  <p:stCondLst>
                                    <p:cond delay="0"/>
                                  </p:stCondLst>
                                  <p:childTnLst>
                                    <p:set>
                                      <p:cBhvr>
                                        <p:cTn id="100" dur="1" fill="hold">
                                          <p:stCondLst>
                                            <p:cond delay="0"/>
                                          </p:stCondLst>
                                        </p:cTn>
                                        <p:tgtEl>
                                          <p:spTgt spid="6"/>
                                        </p:tgtEl>
                                        <p:attrNameLst>
                                          <p:attrName>style.visibility</p:attrName>
                                        </p:attrNameLst>
                                      </p:cBhvr>
                                      <p:to>
                                        <p:strVal val="visible"/>
                                      </p:to>
                                    </p:set>
                                  </p:childTnLst>
                                </p:cTn>
                              </p:par>
                              <p:par>
                                <p:cTn id="101" presetID="1" presetClass="entr" presetSubtype="0" fill="hold" grpId="2" nodeType="withEffect">
                                  <p:stCondLst>
                                    <p:cond delay="0"/>
                                  </p:stCondLst>
                                  <p:childTnLst>
                                    <p:set>
                                      <p:cBhvr>
                                        <p:cTn id="102" dur="1" fill="hold">
                                          <p:stCondLst>
                                            <p:cond delay="0"/>
                                          </p:stCondLst>
                                        </p:cTn>
                                        <p:tgtEl>
                                          <p:spTgt spid="7"/>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3" nodeType="clickEffect">
                                  <p:stCondLst>
                                    <p:cond delay="0"/>
                                  </p:stCondLst>
                                  <p:childTnLst>
                                    <p:set>
                                      <p:cBhvr>
                                        <p:cTn id="108" dur="1" fill="hold">
                                          <p:stCondLst>
                                            <p:cond delay="0"/>
                                          </p:stCondLst>
                                        </p:cTn>
                                        <p:tgtEl>
                                          <p:spTgt spid="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1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p:bldP spid="95" grpId="2"/>
      <p:bldP spid="95" grpId="3"/>
      <p:bldP spid="5" grpId="0" animBg="1"/>
      <p:bldP spid="5" grpId="1" animBg="1"/>
      <p:bldP spid="5" grpId="2" animBg="1"/>
      <p:bldP spid="7" grpId="0" animBg="1"/>
      <p:bldP spid="7" grpId="1" animBg="1"/>
      <p:bldP spid="7" grpId="2" animBg="1"/>
      <p:bldP spid="8" grpId="0"/>
      <p:bldP spid="8" grpId="1"/>
      <p:bldP spid="8" grpId="2"/>
      <p:bldP spid="64" grpId="1" animBg="1"/>
      <p:bldP spid="10" grpId="0" animBg="1"/>
      <p:bldP spid="10" grpId="1" animBg="1"/>
      <p:bldP spid="12" grpId="0"/>
      <p:bldP spid="12" grpId="1"/>
      <p:bldP spid="15" grpId="0" animBg="1"/>
      <p:bldP spid="6" grpId="0" animBg="1"/>
      <p:bldP spid="6" grpId="1" animBg="1"/>
      <p:bldP spid="6" grpId="2" animBg="1"/>
      <p:bldP spid="6" grpId="3" animBg="1"/>
      <p:bldP spid="45" grpId="0"/>
      <p:bldP spid="60" grpId="0" animBg="1"/>
      <p:bldP spid="60" grpId="1" animBg="1"/>
      <p:bldP spid="3" grpId="0" animBg="1"/>
      <p:bldP spid="44" grpId="0" animBg="1"/>
      <p:bldP spid="44" grpId="1" animBg="1"/>
      <p:bldP spid="53" grpId="0"/>
      <p:bldP spid="53" grpId="2"/>
      <p:bldP spid="55" grpId="1" animBg="1"/>
      <p:bldP spid="55"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 Garbage Collection</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18</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pic>
        <p:nvPicPr>
          <p:cNvPr id="20" name="Picture 10">
            <a:extLst>
              <a:ext uri="{FF2B5EF4-FFF2-40B4-BE49-F238E27FC236}">
                <a16:creationId xmlns:a16="http://schemas.microsoft.com/office/drawing/2014/main" id="{491633FD-3D8D-C74A-4C29-7723F62B5A2A}"/>
              </a:ext>
            </a:extLst>
          </p:cNvPr>
          <p:cNvPicPr>
            <a:picLocks noChangeAspect="1" noChangeArrowheads="1"/>
          </p:cNvPicPr>
          <p:nvPr/>
        </p:nvPicPr>
        <p:blipFill>
          <a:blip r:embed="rId3"/>
          <a:srcRect/>
          <a:stretch/>
        </p:blipFill>
        <p:spPr bwMode="auto">
          <a:xfrm>
            <a:off x="4649616"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82520A26-87B9-8D65-943E-64100BF705A6}"/>
              </a:ext>
            </a:extLst>
          </p:cNvPr>
          <p:cNvPicPr>
            <a:picLocks noChangeAspect="1" noChangeArrowheads="1"/>
          </p:cNvPicPr>
          <p:nvPr/>
        </p:nvPicPr>
        <p:blipFill>
          <a:blip r:embed="rId3"/>
          <a:srcRect/>
          <a:stretch/>
        </p:blipFill>
        <p:spPr bwMode="auto">
          <a:xfrm>
            <a:off x="5544966"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3BB7811B-7EA1-B29F-5231-5AAB559D51D1}"/>
              </a:ext>
            </a:extLst>
          </p:cNvPr>
          <p:cNvPicPr>
            <a:picLocks noChangeAspect="1" noChangeArrowheads="1"/>
          </p:cNvPicPr>
          <p:nvPr/>
        </p:nvPicPr>
        <p:blipFill>
          <a:blip r:embed="rId4"/>
          <a:srcRect/>
          <a:stretch/>
        </p:blipFill>
        <p:spPr bwMode="auto">
          <a:xfrm>
            <a:off x="575939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CC1038A6-4D1A-7C7F-5EEA-CD4C86954824}"/>
              </a:ext>
            </a:extLst>
          </p:cNvPr>
          <p:cNvPicPr>
            <a:picLocks noChangeAspect="1" noChangeArrowheads="1"/>
          </p:cNvPicPr>
          <p:nvPr/>
        </p:nvPicPr>
        <p:blipFill>
          <a:blip r:embed="rId5"/>
          <a:srcRect/>
          <a:stretch/>
        </p:blipFill>
        <p:spPr bwMode="auto">
          <a:xfrm>
            <a:off x="4660559"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12BB8EF2-B9ED-C058-1AC2-2F3FAF41FC5A}"/>
              </a:ext>
            </a:extLst>
          </p:cNvPr>
          <p:cNvPicPr>
            <a:picLocks noChangeAspect="1" noChangeArrowheads="1"/>
          </p:cNvPicPr>
          <p:nvPr/>
        </p:nvPicPr>
        <p:blipFill>
          <a:blip r:embed="rId5"/>
          <a:srcRect/>
          <a:stretch/>
        </p:blipFill>
        <p:spPr bwMode="auto">
          <a:xfrm>
            <a:off x="5555909"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FA50536-4D3D-96B3-2FAC-8DC41C2925CF}"/>
              </a:ext>
            </a:extLst>
          </p:cNvPr>
          <p:cNvSpPr/>
          <p:nvPr/>
        </p:nvSpPr>
        <p:spPr>
          <a:xfrm>
            <a:off x="4198800"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2">
            <a:extLst>
              <a:ext uri="{FF2B5EF4-FFF2-40B4-BE49-F238E27FC236}">
                <a16:creationId xmlns:a16="http://schemas.microsoft.com/office/drawing/2014/main" id="{532B4716-AC43-45A8-46A1-993CDD97AAB1}"/>
              </a:ext>
            </a:extLst>
          </p:cNvPr>
          <p:cNvPicPr>
            <a:picLocks noChangeAspect="1" noChangeArrowheads="1"/>
          </p:cNvPicPr>
          <p:nvPr/>
        </p:nvPicPr>
        <p:blipFill>
          <a:blip r:embed="rId4"/>
          <a:srcRect/>
          <a:stretch/>
        </p:blipFill>
        <p:spPr bwMode="auto">
          <a:xfrm>
            <a:off x="528124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CE5C8AF7-59D3-2AF4-0C6E-02A97FE57945}"/>
              </a:ext>
            </a:extLst>
          </p:cNvPr>
          <p:cNvPicPr>
            <a:picLocks noChangeAspect="1" noChangeArrowheads="1"/>
          </p:cNvPicPr>
          <p:nvPr/>
        </p:nvPicPr>
        <p:blipFill>
          <a:blip r:embed="rId4"/>
          <a:srcRect/>
          <a:stretch/>
        </p:blipFill>
        <p:spPr bwMode="auto">
          <a:xfrm>
            <a:off x="4803092"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a:extLst>
              <a:ext uri="{FF2B5EF4-FFF2-40B4-BE49-F238E27FC236}">
                <a16:creationId xmlns:a16="http://schemas.microsoft.com/office/drawing/2014/main" id="{70DAD26B-81CF-D310-468C-9E092EA935D2}"/>
              </a:ext>
            </a:extLst>
          </p:cNvPr>
          <p:cNvPicPr>
            <a:picLocks noChangeAspect="1" noChangeArrowheads="1"/>
          </p:cNvPicPr>
          <p:nvPr/>
        </p:nvPicPr>
        <p:blipFill>
          <a:blip r:embed="rId4"/>
          <a:srcRect/>
          <a:stretch/>
        </p:blipFill>
        <p:spPr bwMode="auto">
          <a:xfrm>
            <a:off x="4324941"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DEDDE432-72D2-762D-49E8-1AADAEA06C9E}"/>
              </a:ext>
            </a:extLst>
          </p:cNvPr>
          <p:cNvPicPr>
            <a:picLocks noChangeAspect="1" noChangeArrowheads="1"/>
          </p:cNvPicPr>
          <p:nvPr/>
        </p:nvPicPr>
        <p:blipFill>
          <a:blip r:embed="rId3"/>
          <a:srcRect/>
          <a:stretch/>
        </p:blipFill>
        <p:spPr bwMode="auto">
          <a:xfrm>
            <a:off x="775683" y="452162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57A0593A-B02D-2F01-3780-C25FA8BD8D70}"/>
              </a:ext>
            </a:extLst>
          </p:cNvPr>
          <p:cNvPicPr>
            <a:picLocks noChangeAspect="1" noChangeArrowheads="1"/>
          </p:cNvPicPr>
          <p:nvPr/>
        </p:nvPicPr>
        <p:blipFill>
          <a:blip r:embed="rId3"/>
          <a:srcRect/>
          <a:stretch/>
        </p:blipFill>
        <p:spPr bwMode="auto">
          <a:xfrm>
            <a:off x="1671033" y="451704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9CC63C8B-A6F9-46F8-0580-D5CF9231627A}"/>
              </a:ext>
            </a:extLst>
          </p:cNvPr>
          <p:cNvPicPr>
            <a:picLocks noChangeAspect="1" noChangeArrowheads="1"/>
          </p:cNvPicPr>
          <p:nvPr/>
        </p:nvPicPr>
        <p:blipFill>
          <a:blip r:embed="rId5"/>
          <a:srcRect/>
          <a:stretch/>
        </p:blipFill>
        <p:spPr bwMode="auto">
          <a:xfrm>
            <a:off x="786626" y="415270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a:extLst>
              <a:ext uri="{FF2B5EF4-FFF2-40B4-BE49-F238E27FC236}">
                <a16:creationId xmlns:a16="http://schemas.microsoft.com/office/drawing/2014/main" id="{D34F97C0-6DAC-2FC2-2D08-DA4A9BA6BF48}"/>
              </a:ext>
            </a:extLst>
          </p:cNvPr>
          <p:cNvPicPr>
            <a:picLocks noChangeAspect="1" noChangeArrowheads="1"/>
          </p:cNvPicPr>
          <p:nvPr/>
        </p:nvPicPr>
        <p:blipFill>
          <a:blip r:embed="rId5"/>
          <a:srcRect/>
          <a:stretch/>
        </p:blipFill>
        <p:spPr bwMode="auto">
          <a:xfrm>
            <a:off x="1681976" y="415270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D00DAE0E-8B6A-9462-6601-5F2F0638735C}"/>
              </a:ext>
            </a:extLst>
          </p:cNvPr>
          <p:cNvSpPr/>
          <p:nvPr/>
        </p:nvSpPr>
        <p:spPr>
          <a:xfrm>
            <a:off x="324867" y="397266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2">
            <a:extLst>
              <a:ext uri="{FF2B5EF4-FFF2-40B4-BE49-F238E27FC236}">
                <a16:creationId xmlns:a16="http://schemas.microsoft.com/office/drawing/2014/main" id="{4C4C25E7-B7FE-BBE6-786F-0DF29FB6CFDD}"/>
              </a:ext>
            </a:extLst>
          </p:cNvPr>
          <p:cNvPicPr>
            <a:picLocks noChangeAspect="1" noChangeArrowheads="1"/>
          </p:cNvPicPr>
          <p:nvPr/>
        </p:nvPicPr>
        <p:blipFill>
          <a:blip r:embed="rId4"/>
          <a:srcRect/>
          <a:stretch/>
        </p:blipFill>
        <p:spPr bwMode="auto">
          <a:xfrm>
            <a:off x="1893653"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2CA2AD5A-B889-0D8C-B766-D511810230D6}"/>
              </a:ext>
            </a:extLst>
          </p:cNvPr>
          <p:cNvPicPr>
            <a:picLocks noChangeAspect="1" noChangeArrowheads="1"/>
          </p:cNvPicPr>
          <p:nvPr/>
        </p:nvPicPr>
        <p:blipFill>
          <a:blip r:embed="rId4"/>
          <a:srcRect/>
          <a:stretch/>
        </p:blipFill>
        <p:spPr bwMode="auto">
          <a:xfrm>
            <a:off x="1415501"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a:extLst>
              <a:ext uri="{FF2B5EF4-FFF2-40B4-BE49-F238E27FC236}">
                <a16:creationId xmlns:a16="http://schemas.microsoft.com/office/drawing/2014/main" id="{AD999BB3-9683-2BD2-944D-48045C06ECD0}"/>
              </a:ext>
            </a:extLst>
          </p:cNvPr>
          <p:cNvPicPr>
            <a:picLocks noChangeAspect="1" noChangeArrowheads="1"/>
          </p:cNvPicPr>
          <p:nvPr/>
        </p:nvPicPr>
        <p:blipFill>
          <a:blip r:embed="rId4"/>
          <a:srcRect/>
          <a:stretch/>
        </p:blipFill>
        <p:spPr bwMode="auto">
          <a:xfrm>
            <a:off x="937350"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a:extLst>
              <a:ext uri="{FF2B5EF4-FFF2-40B4-BE49-F238E27FC236}">
                <a16:creationId xmlns:a16="http://schemas.microsoft.com/office/drawing/2014/main" id="{01FF71A8-8C12-BDA6-1AFA-A1F2D9CAD552}"/>
              </a:ext>
            </a:extLst>
          </p:cNvPr>
          <p:cNvPicPr>
            <a:picLocks noChangeAspect="1" noChangeArrowheads="1"/>
          </p:cNvPicPr>
          <p:nvPr/>
        </p:nvPicPr>
        <p:blipFill>
          <a:blip r:embed="rId4"/>
          <a:srcRect/>
          <a:stretch/>
        </p:blipFill>
        <p:spPr bwMode="auto">
          <a:xfrm>
            <a:off x="459199" y="503838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a:extLst>
              <a:ext uri="{FF2B5EF4-FFF2-40B4-BE49-F238E27FC236}">
                <a16:creationId xmlns:a16="http://schemas.microsoft.com/office/drawing/2014/main" id="{E1AAD127-8674-58A5-9317-CC1F0D86D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382" y="2294178"/>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B075D793-2F25-FEE0-01EE-8B25928F40FF}"/>
              </a:ext>
            </a:extLst>
          </p:cNvPr>
          <p:cNvCxnSpPr>
            <a:cxnSpLocks/>
            <a:stCxn id="41" idx="2"/>
            <a:endCxn id="25" idx="0"/>
          </p:cNvCxnSpPr>
          <p:nvPr/>
        </p:nvCxnSpPr>
        <p:spPr>
          <a:xfrm>
            <a:off x="3192015" y="3022378"/>
            <a:ext cx="2146418" cy="94001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7AD857-585D-8E44-C97F-AD911E8B015B}"/>
              </a:ext>
            </a:extLst>
          </p:cNvPr>
          <p:cNvCxnSpPr>
            <a:cxnSpLocks/>
            <a:stCxn id="41" idx="2"/>
            <a:endCxn id="35" idx="0"/>
          </p:cNvCxnSpPr>
          <p:nvPr/>
        </p:nvCxnSpPr>
        <p:spPr>
          <a:xfrm flipH="1">
            <a:off x="1464500" y="3022378"/>
            <a:ext cx="1727515" cy="95029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CFB7CA9-6575-2802-03C0-B5B6BD950908}"/>
              </a:ext>
            </a:extLst>
          </p:cNvPr>
          <p:cNvCxnSpPr>
            <a:cxnSpLocks/>
          </p:cNvCxnSpPr>
          <p:nvPr/>
        </p:nvCxnSpPr>
        <p:spPr>
          <a:xfrm>
            <a:off x="3256278" y="1612086"/>
            <a:ext cx="0" cy="60515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F955610-021F-7B8D-82BC-B906DD0A182F}"/>
              </a:ext>
            </a:extLst>
          </p:cNvPr>
          <p:cNvSpPr txBox="1"/>
          <p:nvPr/>
        </p:nvSpPr>
        <p:spPr>
          <a:xfrm>
            <a:off x="2133872" y="1228115"/>
            <a:ext cx="2234907" cy="369332"/>
          </a:xfrm>
          <a:prstGeom prst="rect">
            <a:avLst/>
          </a:prstGeom>
          <a:noFill/>
        </p:spPr>
        <p:txBody>
          <a:bodyPr wrap="none" rtlCol="0">
            <a:spAutoFit/>
          </a:bodyPr>
          <a:lstStyle/>
          <a:p>
            <a:pPr algn="l"/>
            <a:r>
              <a:rPr lang="en-US" b="1" dirty="0">
                <a:latin typeface="Georgia" panose="02040502050405020303" pitchFamily="18" charset="0"/>
              </a:rPr>
              <a:t>Storage Requests</a:t>
            </a:r>
          </a:p>
        </p:txBody>
      </p:sp>
      <p:cxnSp>
        <p:nvCxnSpPr>
          <p:cNvPr id="56" name="Straight Connector 55">
            <a:extLst>
              <a:ext uri="{FF2B5EF4-FFF2-40B4-BE49-F238E27FC236}">
                <a16:creationId xmlns:a16="http://schemas.microsoft.com/office/drawing/2014/main" id="{C7FE145E-40FD-546B-B417-A714E71AAAFD}"/>
              </a:ext>
            </a:extLst>
          </p:cNvPr>
          <p:cNvCxnSpPr>
            <a:cxnSpLocks/>
          </p:cNvCxnSpPr>
          <p:nvPr/>
        </p:nvCxnSpPr>
        <p:spPr>
          <a:xfrm flipV="1">
            <a:off x="4250157" y="1659969"/>
            <a:ext cx="1135698" cy="8682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B10770-54C4-8A49-52C9-E35DED25A413}"/>
              </a:ext>
            </a:extLst>
          </p:cNvPr>
          <p:cNvCxnSpPr>
            <a:cxnSpLocks/>
          </p:cNvCxnSpPr>
          <p:nvPr/>
        </p:nvCxnSpPr>
        <p:spPr>
          <a:xfrm>
            <a:off x="4250157" y="2956500"/>
            <a:ext cx="1135698" cy="96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1" name="Group 80" hidden="1">
            <a:extLst>
              <a:ext uri="{FF2B5EF4-FFF2-40B4-BE49-F238E27FC236}">
                <a16:creationId xmlns:a16="http://schemas.microsoft.com/office/drawing/2014/main" id="{7824A7E9-C721-D727-3E75-80DCEE123394}"/>
              </a:ext>
            </a:extLst>
          </p:cNvPr>
          <p:cNvGrpSpPr/>
          <p:nvPr/>
        </p:nvGrpSpPr>
        <p:grpSpPr>
          <a:xfrm>
            <a:off x="6982983" y="3255364"/>
            <a:ext cx="4211343" cy="868220"/>
            <a:chOff x="6982983" y="3255364"/>
            <a:chExt cx="4211343" cy="868220"/>
          </a:xfrm>
        </p:grpSpPr>
        <p:sp>
          <p:nvSpPr>
            <p:cNvPr id="77" name="Rounded Rectangle 76">
              <a:extLst>
                <a:ext uri="{FF2B5EF4-FFF2-40B4-BE49-F238E27FC236}">
                  <a16:creationId xmlns:a16="http://schemas.microsoft.com/office/drawing/2014/main" id="{6D9E06AD-B2FF-88A0-1CF2-D84AEACF90F7}"/>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Reflect Icons - Free SVG &amp; PNG Reflect Images - Noun Project">
              <a:extLst>
                <a:ext uri="{FF2B5EF4-FFF2-40B4-BE49-F238E27FC236}">
                  <a16:creationId xmlns:a16="http://schemas.microsoft.com/office/drawing/2014/main" id="{53E35ABE-28A8-3E42-0B05-0D7A04B8C0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5BDD1F03-64F5-A3A7-92B8-50763C743C62}"/>
                </a:ext>
              </a:extLst>
            </p:cNvPr>
            <p:cNvSpPr txBox="1"/>
            <p:nvPr/>
          </p:nvSpPr>
          <p:spPr>
            <a:xfrm>
              <a:off x="8507676" y="3478752"/>
              <a:ext cx="2686650" cy="369332"/>
            </a:xfrm>
            <a:prstGeom prst="rect">
              <a:avLst/>
            </a:prstGeom>
            <a:noFill/>
          </p:spPr>
          <p:txBody>
            <a:bodyPr wrap="square" rtlCol="0">
              <a:spAutoFit/>
            </a:bodyPr>
            <a:lstStyle/>
            <a:p>
              <a:pPr algn="l"/>
              <a:r>
                <a:rPr lang="en-US" b="1" dirty="0">
                  <a:latin typeface="Georgia" panose="02040502050405020303" pitchFamily="18" charset="0"/>
                </a:rPr>
                <a:t>Request redirection</a:t>
              </a:r>
            </a:p>
          </p:txBody>
        </p:sp>
      </p:grpSp>
      <p:grpSp>
        <p:nvGrpSpPr>
          <p:cNvPr id="84" name="Group 83" hidden="1">
            <a:extLst>
              <a:ext uri="{FF2B5EF4-FFF2-40B4-BE49-F238E27FC236}">
                <a16:creationId xmlns:a16="http://schemas.microsoft.com/office/drawing/2014/main" id="{CD01D842-2878-4CD4-2392-C93812A6E131}"/>
              </a:ext>
            </a:extLst>
          </p:cNvPr>
          <p:cNvGrpSpPr/>
          <p:nvPr/>
        </p:nvGrpSpPr>
        <p:grpSpPr>
          <a:xfrm>
            <a:off x="6982983" y="4324246"/>
            <a:ext cx="4211343" cy="868220"/>
            <a:chOff x="6982983" y="3255364"/>
            <a:chExt cx="4211343" cy="868220"/>
          </a:xfrm>
        </p:grpSpPr>
        <p:sp>
          <p:nvSpPr>
            <p:cNvPr id="85" name="Rounded Rectangle 84">
              <a:extLst>
                <a:ext uri="{FF2B5EF4-FFF2-40B4-BE49-F238E27FC236}">
                  <a16:creationId xmlns:a16="http://schemas.microsoft.com/office/drawing/2014/main" id="{354E9373-26A7-6D23-020E-207CF74299BE}"/>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2">
              <a:extLst>
                <a:ext uri="{FF2B5EF4-FFF2-40B4-BE49-F238E27FC236}">
                  <a16:creationId xmlns:a16="http://schemas.microsoft.com/office/drawing/2014/main" id="{EE024DA3-757E-0263-E432-9A746726613D}"/>
                </a:ext>
              </a:extLst>
            </p:cNvPr>
            <p:cNvPicPr>
              <a:picLocks noChangeAspect="1" noChangeArrowheads="1"/>
            </p:cNvPicPr>
            <p:nvPr/>
          </p:nvPicPr>
          <p:blipFill>
            <a:blip r:embed="rId8"/>
            <a:src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D5E0F51E-2EE3-F1CE-557F-3F65AC9127CF}"/>
                </a:ext>
              </a:extLst>
            </p:cNvPr>
            <p:cNvSpPr txBox="1"/>
            <p:nvPr/>
          </p:nvSpPr>
          <p:spPr>
            <a:xfrm>
              <a:off x="9024297" y="3502779"/>
              <a:ext cx="1653407" cy="369332"/>
            </a:xfrm>
            <a:prstGeom prst="rect">
              <a:avLst/>
            </a:prstGeom>
            <a:noFill/>
          </p:spPr>
          <p:txBody>
            <a:bodyPr wrap="square" rtlCol="0">
              <a:spAutoFit/>
            </a:bodyPr>
            <a:lstStyle/>
            <a:p>
              <a:pPr algn="l"/>
              <a:r>
                <a:rPr lang="en-US" b="1" dirty="0">
                  <a:latin typeface="Georgia" panose="02040502050405020303" pitchFamily="18" charset="0"/>
                </a:rPr>
                <a:t>Delayed GC</a:t>
              </a:r>
            </a:p>
          </p:txBody>
        </p:sp>
      </p:grpSp>
      <p:grpSp>
        <p:nvGrpSpPr>
          <p:cNvPr id="88" name="Group 87" hidden="1">
            <a:extLst>
              <a:ext uri="{FF2B5EF4-FFF2-40B4-BE49-F238E27FC236}">
                <a16:creationId xmlns:a16="http://schemas.microsoft.com/office/drawing/2014/main" id="{B3C8C5EC-9B0F-DDA7-DB72-425F2F4C9D09}"/>
              </a:ext>
            </a:extLst>
          </p:cNvPr>
          <p:cNvGrpSpPr/>
          <p:nvPr/>
        </p:nvGrpSpPr>
        <p:grpSpPr>
          <a:xfrm>
            <a:off x="6982983" y="5380629"/>
            <a:ext cx="4211343" cy="868220"/>
            <a:chOff x="6982983" y="3255364"/>
            <a:chExt cx="4211343" cy="868220"/>
          </a:xfrm>
        </p:grpSpPr>
        <p:sp>
          <p:nvSpPr>
            <p:cNvPr id="89" name="Rounded Rectangle 88">
              <a:extLst>
                <a:ext uri="{FF2B5EF4-FFF2-40B4-BE49-F238E27FC236}">
                  <a16:creationId xmlns:a16="http://schemas.microsoft.com/office/drawing/2014/main" id="{CC303566-6CC4-A652-065A-BDCFCA606C54}"/>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Picture 2">
              <a:extLst>
                <a:ext uri="{FF2B5EF4-FFF2-40B4-BE49-F238E27FC236}">
                  <a16:creationId xmlns:a16="http://schemas.microsoft.com/office/drawing/2014/main" id="{E79D4F8B-EE54-3D64-5C27-C164E6181779}"/>
                </a:ext>
              </a:extLst>
            </p:cNvPr>
            <p:cNvPicPr>
              <a:picLocks noChangeAspect="1" noChangeArrowheads="1"/>
            </p:cNvPicPr>
            <p:nvPr/>
          </p:nvPicPr>
          <p:blipFill>
            <a:blip r:embed="rId9"/>
            <a:src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64D837CA-7B1E-52AE-0876-06047B5416F6}"/>
                </a:ext>
              </a:extLst>
            </p:cNvPr>
            <p:cNvSpPr txBox="1"/>
            <p:nvPr/>
          </p:nvSpPr>
          <p:spPr>
            <a:xfrm>
              <a:off x="8777818" y="3495884"/>
              <a:ext cx="2146363" cy="369332"/>
            </a:xfrm>
            <a:prstGeom prst="rect">
              <a:avLst/>
            </a:prstGeom>
            <a:noFill/>
          </p:spPr>
          <p:txBody>
            <a:bodyPr wrap="square" rtlCol="0">
              <a:spAutoFit/>
            </a:bodyPr>
            <a:lstStyle/>
            <a:p>
              <a:pPr algn="l"/>
              <a:r>
                <a:rPr lang="en-US" b="1" dirty="0">
                  <a:latin typeface="Georgia" panose="02040502050405020303" pitchFamily="18" charset="0"/>
                </a:rPr>
                <a:t>Background GC</a:t>
              </a:r>
            </a:p>
          </p:txBody>
        </p:sp>
      </p:grpSp>
      <p:sp>
        <p:nvSpPr>
          <p:cNvPr id="9" name="Rectangle 8">
            <a:extLst>
              <a:ext uri="{FF2B5EF4-FFF2-40B4-BE49-F238E27FC236}">
                <a16:creationId xmlns:a16="http://schemas.microsoft.com/office/drawing/2014/main" id="{04FF7885-845A-E7DA-2088-46D2424729D3}"/>
              </a:ext>
            </a:extLst>
          </p:cNvPr>
          <p:cNvSpPr/>
          <p:nvPr/>
        </p:nvSpPr>
        <p:spPr>
          <a:xfrm>
            <a:off x="5385855" y="1665534"/>
            <a:ext cx="6741213" cy="1387526"/>
          </a:xfrm>
          <a:prstGeom prst="rect">
            <a:avLst/>
          </a:prstGeom>
          <a:noFill/>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graphicFrame>
        <p:nvGraphicFramePr>
          <p:cNvPr id="43" name="Table 83">
            <a:extLst>
              <a:ext uri="{FF2B5EF4-FFF2-40B4-BE49-F238E27FC236}">
                <a16:creationId xmlns:a16="http://schemas.microsoft.com/office/drawing/2014/main" id="{2132BDC5-97D0-A066-942E-8A4CF3A507CE}"/>
              </a:ext>
            </a:extLst>
          </p:cNvPr>
          <p:cNvGraphicFramePr>
            <a:graphicFrameLocks noGrp="1"/>
          </p:cNvGraphicFramePr>
          <p:nvPr>
            <p:extLst>
              <p:ext uri="{D42A27DB-BD31-4B8C-83A1-F6EECF244321}">
                <p14:modId xmlns:p14="http://schemas.microsoft.com/office/powerpoint/2010/main" val="3018921797"/>
              </p:ext>
            </p:extLst>
          </p:nvPr>
        </p:nvGraphicFramePr>
        <p:xfrm>
          <a:off x="5450443" y="1834844"/>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102492171"/>
                  </a:ext>
                </a:extLst>
              </a:tr>
            </a:tbl>
          </a:graphicData>
        </a:graphic>
      </p:graphicFrame>
      <p:graphicFrame>
        <p:nvGraphicFramePr>
          <p:cNvPr id="2" name="Table 83">
            <a:extLst>
              <a:ext uri="{FF2B5EF4-FFF2-40B4-BE49-F238E27FC236}">
                <a16:creationId xmlns:a16="http://schemas.microsoft.com/office/drawing/2014/main" id="{5C5D38E1-BBF0-C0B2-AB3F-624C04F91DDF}"/>
              </a:ext>
            </a:extLst>
          </p:cNvPr>
          <p:cNvGraphicFramePr>
            <a:graphicFrameLocks noGrp="1"/>
          </p:cNvGraphicFramePr>
          <p:nvPr/>
        </p:nvGraphicFramePr>
        <p:xfrm>
          <a:off x="8791833" y="1839206"/>
          <a:ext cx="3235872" cy="1112520"/>
        </p:xfrm>
        <a:graphic>
          <a:graphicData uri="http://schemas.openxmlformats.org/drawingml/2006/table">
            <a:tbl>
              <a:tblPr firstRow="1" bandRow="1">
                <a:tableStyleId>{5C22544A-7EE6-4342-B048-85BDC9FD1C3A}</a:tableStyleId>
              </a:tblPr>
              <a:tblGrid>
                <a:gridCol w="1530895">
                  <a:extLst>
                    <a:ext uri="{9D8B030D-6E8A-4147-A177-3AD203B41FA5}">
                      <a16:colId xmlns:a16="http://schemas.microsoft.com/office/drawing/2014/main" val="3716068420"/>
                    </a:ext>
                  </a:extLst>
                </a:gridCol>
                <a:gridCol w="1704977">
                  <a:extLst>
                    <a:ext uri="{9D8B030D-6E8A-4147-A177-3AD203B41FA5}">
                      <a16:colId xmlns:a16="http://schemas.microsoft.com/office/drawing/2014/main" val="653710886"/>
                    </a:ext>
                  </a:extLst>
                </a:gridCol>
              </a:tblGrid>
              <a:tr h="370840">
                <a:tc>
                  <a:txBody>
                    <a:bodyPr/>
                    <a:lstStyle/>
                    <a:p>
                      <a:pPr algn="ctr"/>
                      <a:r>
                        <a:rPr lang="en-US" altLang="zh-CN" sz="1400" dirty="0">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Server IP</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sz="1400" dirty="0">
                          <a:latin typeface="Georgia" panose="02040502050405020303" pitchFamily="18" charset="0"/>
                        </a:rPr>
                        <a:t>Replica</a:t>
                      </a:r>
                    </a:p>
                  </a:txBody>
                  <a:tcPr/>
                </a:tc>
                <a:tc>
                  <a:txBody>
                    <a:bodyPr/>
                    <a:lstStyle/>
                    <a:p>
                      <a:pPr algn="ctr"/>
                      <a:r>
                        <a:rPr lang="en-US" sz="1400"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graphicFrame>
        <p:nvGraphicFramePr>
          <p:cNvPr id="63" name="Table 83">
            <a:extLst>
              <a:ext uri="{FF2B5EF4-FFF2-40B4-BE49-F238E27FC236}">
                <a16:creationId xmlns:a16="http://schemas.microsoft.com/office/drawing/2014/main" id="{968F61A1-8A79-C8AE-9E9F-71BE474716E8}"/>
              </a:ext>
            </a:extLst>
          </p:cNvPr>
          <p:cNvGraphicFramePr>
            <a:graphicFrameLocks noGrp="1"/>
          </p:cNvGraphicFramePr>
          <p:nvPr>
            <p:extLst>
              <p:ext uri="{D42A27DB-BD31-4B8C-83A1-F6EECF244321}">
                <p14:modId xmlns:p14="http://schemas.microsoft.com/office/powerpoint/2010/main" val="2269377823"/>
              </p:ext>
            </p:extLst>
          </p:nvPr>
        </p:nvGraphicFramePr>
        <p:xfrm>
          <a:off x="5450443" y="1834844"/>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102492171"/>
                  </a:ext>
                </a:extLst>
              </a:tr>
            </a:tbl>
          </a:graphicData>
        </a:graphic>
      </p:graphicFrame>
      <p:cxnSp>
        <p:nvCxnSpPr>
          <p:cNvPr id="44" name="Straight Connector 43">
            <a:extLst>
              <a:ext uri="{FF2B5EF4-FFF2-40B4-BE49-F238E27FC236}">
                <a16:creationId xmlns:a16="http://schemas.microsoft.com/office/drawing/2014/main" id="{19B0433D-1851-5051-0DB5-0EF8939B8C6E}"/>
              </a:ext>
            </a:extLst>
          </p:cNvPr>
          <p:cNvCxnSpPr>
            <a:cxnSpLocks/>
            <a:stCxn id="35" idx="0"/>
            <a:endCxn id="41" idx="2"/>
          </p:cNvCxnSpPr>
          <p:nvPr/>
        </p:nvCxnSpPr>
        <p:spPr>
          <a:xfrm flipV="1">
            <a:off x="1464500" y="3022378"/>
            <a:ext cx="1727515" cy="950290"/>
          </a:xfrm>
          <a:prstGeom prst="line">
            <a:avLst/>
          </a:prstGeom>
          <a:ln w="762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88ACBAA-D98A-A68B-2C97-A0DE9A51CECD}"/>
              </a:ext>
            </a:extLst>
          </p:cNvPr>
          <p:cNvSpPr txBox="1"/>
          <p:nvPr/>
        </p:nvSpPr>
        <p:spPr>
          <a:xfrm>
            <a:off x="524872" y="3167166"/>
            <a:ext cx="1781257" cy="369332"/>
          </a:xfrm>
          <a:prstGeom prst="rect">
            <a:avLst/>
          </a:prstGeom>
          <a:noFill/>
        </p:spPr>
        <p:txBody>
          <a:bodyPr wrap="none" rtlCol="0">
            <a:spAutoFit/>
          </a:bodyPr>
          <a:lstStyle/>
          <a:p>
            <a:pPr algn="l"/>
            <a:r>
              <a:rPr lang="en-US" b="1" dirty="0">
                <a:latin typeface="Georgia" panose="02040502050405020303" pitchFamily="18" charset="0"/>
              </a:rPr>
              <a:t>Notify Switch</a:t>
            </a:r>
          </a:p>
        </p:txBody>
      </p:sp>
      <p:sp>
        <p:nvSpPr>
          <p:cNvPr id="3" name="Oval 2">
            <a:extLst>
              <a:ext uri="{FF2B5EF4-FFF2-40B4-BE49-F238E27FC236}">
                <a16:creationId xmlns:a16="http://schemas.microsoft.com/office/drawing/2014/main" id="{DDFF66EE-2B7A-D435-E3C4-FB0571D8A3CC}"/>
              </a:ext>
            </a:extLst>
          </p:cNvPr>
          <p:cNvSpPr/>
          <p:nvPr/>
        </p:nvSpPr>
        <p:spPr>
          <a:xfrm>
            <a:off x="5281243" y="1200085"/>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C</a:t>
            </a:r>
          </a:p>
        </p:txBody>
      </p:sp>
      <p:sp>
        <p:nvSpPr>
          <p:cNvPr id="4" name="TextBox 3">
            <a:extLst>
              <a:ext uri="{FF2B5EF4-FFF2-40B4-BE49-F238E27FC236}">
                <a16:creationId xmlns:a16="http://schemas.microsoft.com/office/drawing/2014/main" id="{7DA885F2-D4A8-0443-F7FD-DB9BB2BA035D}"/>
              </a:ext>
            </a:extLst>
          </p:cNvPr>
          <p:cNvSpPr txBox="1"/>
          <p:nvPr/>
        </p:nvSpPr>
        <p:spPr>
          <a:xfrm>
            <a:off x="5665037" y="1226602"/>
            <a:ext cx="2640466" cy="369332"/>
          </a:xfrm>
          <a:prstGeom prst="rect">
            <a:avLst/>
          </a:prstGeom>
          <a:noFill/>
        </p:spPr>
        <p:txBody>
          <a:bodyPr wrap="none" rtlCol="0">
            <a:spAutoFit/>
          </a:bodyPr>
          <a:lstStyle/>
          <a:p>
            <a:pPr algn="l"/>
            <a:r>
              <a:rPr lang="en-US" b="1" dirty="0">
                <a:latin typeface="Georgia" panose="02040502050405020303" pitchFamily="18" charset="0"/>
              </a:rPr>
              <a:t>Update switch tables</a:t>
            </a:r>
          </a:p>
        </p:txBody>
      </p:sp>
      <p:sp>
        <p:nvSpPr>
          <p:cNvPr id="5" name="Oval 4">
            <a:extLst>
              <a:ext uri="{FF2B5EF4-FFF2-40B4-BE49-F238E27FC236}">
                <a16:creationId xmlns:a16="http://schemas.microsoft.com/office/drawing/2014/main" id="{3541E4BA-AB8A-CEA5-1E27-E17185A3933A}"/>
              </a:ext>
            </a:extLst>
          </p:cNvPr>
          <p:cNvSpPr/>
          <p:nvPr/>
        </p:nvSpPr>
        <p:spPr>
          <a:xfrm>
            <a:off x="97250" y="3140649"/>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B</a:t>
            </a:r>
          </a:p>
        </p:txBody>
      </p:sp>
      <p:sp>
        <p:nvSpPr>
          <p:cNvPr id="6" name="Rectangle 5">
            <a:extLst>
              <a:ext uri="{FF2B5EF4-FFF2-40B4-BE49-F238E27FC236}">
                <a16:creationId xmlns:a16="http://schemas.microsoft.com/office/drawing/2014/main" id="{DECE24F5-CE5A-A90A-8032-87FAE6E7A393}"/>
              </a:ext>
            </a:extLst>
          </p:cNvPr>
          <p:cNvSpPr/>
          <p:nvPr/>
        </p:nvSpPr>
        <p:spPr>
          <a:xfrm>
            <a:off x="5449992" y="2189962"/>
            <a:ext cx="3075705" cy="369331"/>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D1F8504-CE7B-48EC-BA85-00B39D94D490}"/>
              </a:ext>
            </a:extLst>
          </p:cNvPr>
          <p:cNvSpPr/>
          <p:nvPr/>
        </p:nvSpPr>
        <p:spPr>
          <a:xfrm>
            <a:off x="7868974" y="3534960"/>
            <a:ext cx="3353600" cy="2534972"/>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0C12387-0651-0F54-7E9C-90DB6DECB137}"/>
              </a:ext>
            </a:extLst>
          </p:cNvPr>
          <p:cNvGrpSpPr/>
          <p:nvPr/>
        </p:nvGrpSpPr>
        <p:grpSpPr>
          <a:xfrm>
            <a:off x="7874543" y="3757407"/>
            <a:ext cx="3353600" cy="2171752"/>
            <a:chOff x="8478516" y="1443186"/>
            <a:chExt cx="3353600" cy="2171752"/>
          </a:xfrm>
        </p:grpSpPr>
        <p:sp>
          <p:nvSpPr>
            <p:cNvPr id="10" name="TextBox 9">
              <a:extLst>
                <a:ext uri="{FF2B5EF4-FFF2-40B4-BE49-F238E27FC236}">
                  <a16:creationId xmlns:a16="http://schemas.microsoft.com/office/drawing/2014/main" id="{C06606CC-C86A-4FF9-62C5-06A25C11870C}"/>
                </a:ext>
              </a:extLst>
            </p:cNvPr>
            <p:cNvSpPr txBox="1"/>
            <p:nvPr/>
          </p:nvSpPr>
          <p:spPr>
            <a:xfrm>
              <a:off x="8478516" y="2783941"/>
              <a:ext cx="3353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Georgia" panose="02040502050405020303" pitchFamily="18" charset="0"/>
                </a:rPr>
                <a:t>Leverage </a:t>
              </a:r>
              <a:r>
                <a:rPr lang="en-US" sz="2400" b="1" dirty="0">
                  <a:latin typeface="Georgia" panose="02040502050405020303" pitchFamily="18" charset="0"/>
                </a:rPr>
                <a:t>idle storage cycles</a:t>
              </a:r>
              <a:r>
                <a:rPr lang="en-US" sz="2400" dirty="0">
                  <a:latin typeface="Georgia" panose="02040502050405020303" pitchFamily="18" charset="0"/>
                </a:rPr>
                <a:t> for GC</a:t>
              </a:r>
              <a:endParaRPr lang="en-US" sz="2400" b="1" dirty="0">
                <a:latin typeface="Georgia" panose="02040502050405020303" pitchFamily="18" charset="0"/>
              </a:endParaRPr>
            </a:p>
          </p:txBody>
        </p:sp>
        <p:pic>
          <p:nvPicPr>
            <p:cNvPr id="12" name="Picture 20">
              <a:extLst>
                <a:ext uri="{FF2B5EF4-FFF2-40B4-BE49-F238E27FC236}">
                  <a16:creationId xmlns:a16="http://schemas.microsoft.com/office/drawing/2014/main" id="{52F89FD2-5AB9-1DFF-7710-3D49CD374435}"/>
                </a:ext>
              </a:extLst>
            </p:cNvPr>
            <p:cNvPicPr>
              <a:picLocks noChangeAspect="1" noChangeArrowheads="1"/>
            </p:cNvPicPr>
            <p:nvPr/>
          </p:nvPicPr>
          <p:blipFill>
            <a:blip r:embed="rId10">
              <a:biLevel thresh="75000"/>
            </a:blip>
            <a:srcRect/>
            <a:stretch/>
          </p:blipFill>
          <p:spPr bwMode="auto">
            <a:xfrm>
              <a:off x="9484925" y="1443186"/>
              <a:ext cx="1252090" cy="125209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ounded Rectangle 44">
            <a:extLst>
              <a:ext uri="{FF2B5EF4-FFF2-40B4-BE49-F238E27FC236}">
                <a16:creationId xmlns:a16="http://schemas.microsoft.com/office/drawing/2014/main" id="{BC282F07-DA0F-B6DF-A4C4-F53A9345D02F}"/>
              </a:ext>
            </a:extLst>
          </p:cNvPr>
          <p:cNvSpPr/>
          <p:nvPr/>
        </p:nvSpPr>
        <p:spPr>
          <a:xfrm>
            <a:off x="4860344" y="4973770"/>
            <a:ext cx="944254" cy="921771"/>
          </a:xfrm>
          <a:prstGeom prst="roundRect">
            <a:avLst/>
          </a:prstGeom>
          <a:solidFill>
            <a:schemeClr val="accent4">
              <a:lumMod val="40000"/>
              <a:lumOff val="6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a:extLst>
              <a:ext uri="{FF2B5EF4-FFF2-40B4-BE49-F238E27FC236}">
                <a16:creationId xmlns:a16="http://schemas.microsoft.com/office/drawing/2014/main" id="{36F6EE3B-503E-A093-1A0F-416130094D92}"/>
              </a:ext>
            </a:extLst>
          </p:cNvPr>
          <p:cNvSpPr/>
          <p:nvPr/>
        </p:nvSpPr>
        <p:spPr>
          <a:xfrm>
            <a:off x="1001068" y="4996157"/>
            <a:ext cx="944254" cy="921771"/>
          </a:xfrm>
          <a:prstGeom prst="roundRect">
            <a:avLst/>
          </a:prstGeom>
          <a:solidFill>
            <a:schemeClr val="accent4">
              <a:lumMod val="40000"/>
              <a:lumOff val="60000"/>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6AD5F5EF-6CBF-3E77-4297-BE53ADC5CDF6}"/>
              </a:ext>
            </a:extLst>
          </p:cNvPr>
          <p:cNvSpPr/>
          <p:nvPr/>
        </p:nvSpPr>
        <p:spPr>
          <a:xfrm>
            <a:off x="1004451" y="5003651"/>
            <a:ext cx="944254" cy="921771"/>
          </a:xfrm>
          <a:prstGeom prst="roundRect">
            <a:avLst/>
          </a:prstGeom>
          <a:solidFill>
            <a:schemeClr val="bg2">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2">
            <a:extLst>
              <a:ext uri="{FF2B5EF4-FFF2-40B4-BE49-F238E27FC236}">
                <a16:creationId xmlns:a16="http://schemas.microsoft.com/office/drawing/2014/main" id="{95A0A464-770F-8D34-09E2-DA40D6BA6790}"/>
              </a:ext>
            </a:extLst>
          </p:cNvPr>
          <p:cNvPicPr>
            <a:picLocks noChangeAspect="1" noChangeArrowheads="1"/>
          </p:cNvPicPr>
          <p:nvPr/>
        </p:nvPicPr>
        <p:blipFill>
          <a:blip r:embed="rId11"/>
          <a:srcRect/>
          <a:stretch/>
        </p:blipFill>
        <p:spPr bwMode="auto">
          <a:xfrm>
            <a:off x="1127073" y="5037161"/>
            <a:ext cx="675224" cy="64487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trash&quot; Icon - Download for free – Iconduck">
            <a:extLst>
              <a:ext uri="{FF2B5EF4-FFF2-40B4-BE49-F238E27FC236}">
                <a16:creationId xmlns:a16="http://schemas.microsoft.com/office/drawing/2014/main" id="{EDB3A389-A91C-CCD2-4F6D-9C5D9B0193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6142" y="5151177"/>
            <a:ext cx="338328" cy="37494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5DF1490-E57D-AE7A-C520-E57D65D6084E}"/>
              </a:ext>
            </a:extLst>
          </p:cNvPr>
          <p:cNvSpPr txBox="1"/>
          <p:nvPr/>
        </p:nvSpPr>
        <p:spPr>
          <a:xfrm>
            <a:off x="1004825" y="5596366"/>
            <a:ext cx="916868" cy="369332"/>
          </a:xfrm>
          <a:prstGeom prst="rect">
            <a:avLst/>
          </a:prstGeom>
          <a:noFill/>
        </p:spPr>
        <p:txBody>
          <a:bodyPr wrap="square" rtlCol="0">
            <a:spAutoFit/>
          </a:bodyPr>
          <a:lstStyle/>
          <a:p>
            <a:pPr algn="ctr"/>
            <a:r>
              <a:rPr lang="en-US" b="1" dirty="0" err="1">
                <a:latin typeface="Georgia" panose="02040502050405020303" pitchFamily="18" charset="0"/>
              </a:rPr>
              <a:t>vSSD</a:t>
            </a:r>
            <a:endParaRPr lang="en-US" b="1" dirty="0">
              <a:latin typeface="Georgia" panose="02040502050405020303" pitchFamily="18" charset="0"/>
            </a:endParaRPr>
          </a:p>
        </p:txBody>
      </p:sp>
      <p:sp>
        <p:nvSpPr>
          <p:cNvPr id="26" name="TextBox 25">
            <a:extLst>
              <a:ext uri="{FF2B5EF4-FFF2-40B4-BE49-F238E27FC236}">
                <a16:creationId xmlns:a16="http://schemas.microsoft.com/office/drawing/2014/main" id="{7261DDFE-6875-000A-3D83-516EFF56F2D4}"/>
              </a:ext>
            </a:extLst>
          </p:cNvPr>
          <p:cNvSpPr txBox="1"/>
          <p:nvPr/>
        </p:nvSpPr>
        <p:spPr>
          <a:xfrm>
            <a:off x="4794503" y="5583121"/>
            <a:ext cx="1075936" cy="369332"/>
          </a:xfrm>
          <a:prstGeom prst="rect">
            <a:avLst/>
          </a:prstGeom>
          <a:noFill/>
        </p:spPr>
        <p:txBody>
          <a:bodyPr wrap="none" rtlCol="0">
            <a:spAutoFit/>
          </a:bodyPr>
          <a:lstStyle/>
          <a:p>
            <a:pPr algn="l"/>
            <a:r>
              <a:rPr lang="en-US" b="1" dirty="0">
                <a:latin typeface="Georgia" panose="02040502050405020303" pitchFamily="18" charset="0"/>
              </a:rPr>
              <a:t>Replica</a:t>
            </a:r>
          </a:p>
        </p:txBody>
      </p:sp>
      <p:sp>
        <p:nvSpPr>
          <p:cNvPr id="61" name="Rounded Rectangle 60">
            <a:extLst>
              <a:ext uri="{FF2B5EF4-FFF2-40B4-BE49-F238E27FC236}">
                <a16:creationId xmlns:a16="http://schemas.microsoft.com/office/drawing/2014/main" id="{D359971B-B17A-6B9F-31B4-740F7A79A000}"/>
              </a:ext>
            </a:extLst>
          </p:cNvPr>
          <p:cNvSpPr/>
          <p:nvPr/>
        </p:nvSpPr>
        <p:spPr>
          <a:xfrm>
            <a:off x="1056973" y="5019835"/>
            <a:ext cx="827935" cy="660756"/>
          </a:xfrm>
          <a:prstGeom prst="roundRect">
            <a:avLst/>
          </a:prstGeom>
          <a:solidFill>
            <a:schemeClr val="accent4">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Picture 4">
            <a:extLst>
              <a:ext uri="{FF2B5EF4-FFF2-40B4-BE49-F238E27FC236}">
                <a16:creationId xmlns:a16="http://schemas.microsoft.com/office/drawing/2014/main" id="{426E43D4-8BC3-1799-209E-D7A0674E3819}"/>
              </a:ext>
            </a:extLst>
          </p:cNvPr>
          <p:cNvPicPr>
            <a:picLocks noChangeAspect="1" noChangeArrowheads="1"/>
          </p:cNvPicPr>
          <p:nvPr/>
        </p:nvPicPr>
        <p:blipFill>
          <a:blip r:embed="rId13"/>
          <a:srcRect/>
          <a:stretch/>
        </p:blipFill>
        <p:spPr bwMode="auto">
          <a:xfrm>
            <a:off x="1213189" y="5074534"/>
            <a:ext cx="560788" cy="56078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121E7203-E73B-6CFA-22B0-34C0833A2F57}"/>
              </a:ext>
            </a:extLst>
          </p:cNvPr>
          <p:cNvSpPr txBox="1"/>
          <p:nvPr/>
        </p:nvSpPr>
        <p:spPr>
          <a:xfrm>
            <a:off x="2358456" y="5879196"/>
            <a:ext cx="2149948" cy="369332"/>
          </a:xfrm>
          <a:prstGeom prst="rect">
            <a:avLst/>
          </a:prstGeom>
          <a:noFill/>
        </p:spPr>
        <p:txBody>
          <a:bodyPr wrap="none" rtlCol="0">
            <a:spAutoFit/>
          </a:bodyPr>
          <a:lstStyle/>
          <a:p>
            <a:pPr algn="l"/>
            <a:r>
              <a:rPr lang="en-US" b="1" dirty="0">
                <a:latin typeface="Georgia" panose="02040502050405020303" pitchFamily="18" charset="0"/>
              </a:rPr>
              <a:t>Predict idle time</a:t>
            </a:r>
          </a:p>
        </p:txBody>
      </p:sp>
      <p:sp>
        <p:nvSpPr>
          <p:cNvPr id="64" name="Oval 63">
            <a:extLst>
              <a:ext uri="{FF2B5EF4-FFF2-40B4-BE49-F238E27FC236}">
                <a16:creationId xmlns:a16="http://schemas.microsoft.com/office/drawing/2014/main" id="{0CB3596E-CDB6-A8ED-1C2C-F688D470556D}"/>
              </a:ext>
            </a:extLst>
          </p:cNvPr>
          <p:cNvSpPr/>
          <p:nvPr/>
        </p:nvSpPr>
        <p:spPr>
          <a:xfrm>
            <a:off x="1979004" y="5852679"/>
            <a:ext cx="421140" cy="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A</a:t>
            </a:r>
          </a:p>
        </p:txBody>
      </p:sp>
    </p:spTree>
    <p:extLst>
      <p:ext uri="{BB962C8B-B14F-4D97-AF65-F5344CB8AC3E}">
        <p14:creationId xmlns:p14="http://schemas.microsoft.com/office/powerpoint/2010/main" val="31085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97"/>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 grpId="0" animBg="1"/>
      <p:bldP spid="4" grpId="0"/>
      <p:bldP spid="5" grpId="0" animBg="1"/>
      <p:bldP spid="6" grpId="0" animBg="1"/>
      <p:bldP spid="7" grpId="0" animBg="1"/>
      <p:bldP spid="7" grpId="1" animBg="1"/>
      <p:bldP spid="52" grpId="0" animBg="1"/>
      <p:bldP spid="61" grpId="0" animBg="1"/>
      <p:bldP spid="62" grpId="0"/>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bg1"/>
                </a:solidFill>
                <a:latin typeface="Georgia" panose="02040502050405020303" pitchFamily="18" charset="0"/>
                <a:sym typeface="Helvetica Neue Light"/>
              </a:rPr>
              <a:t>Enabling Rack-Scale Wear Leveling</a:t>
            </a:r>
            <a:endParaRPr lang="en-US" sz="4000" dirty="0">
              <a:solidFill>
                <a:schemeClr val="bg1"/>
              </a:solidFill>
              <a:latin typeface="Georgia" panose="02040502050405020303" pitchFamily="18" charset="0"/>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19</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9" name="Rectangle 8">
            <a:extLst>
              <a:ext uri="{FF2B5EF4-FFF2-40B4-BE49-F238E27FC236}">
                <a16:creationId xmlns:a16="http://schemas.microsoft.com/office/drawing/2014/main" id="{A44AC9E9-B268-3856-BFEF-4C5F288FB638}"/>
              </a:ext>
            </a:extLst>
          </p:cNvPr>
          <p:cNvSpPr/>
          <p:nvPr/>
        </p:nvSpPr>
        <p:spPr>
          <a:xfrm>
            <a:off x="4486713" y="2596204"/>
            <a:ext cx="2397170" cy="2927210"/>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ED172A2-FCA1-3BC8-3ED8-F2A6A47FE875}"/>
              </a:ext>
            </a:extLst>
          </p:cNvPr>
          <p:cNvPicPr>
            <a:picLocks noChangeAspect="1" noChangeArrowheads="1"/>
          </p:cNvPicPr>
          <p:nvPr/>
        </p:nvPicPr>
        <p:blipFill>
          <a:blip r:embed="rId3"/>
          <a:srcRect/>
          <a:stretch/>
        </p:blipFill>
        <p:spPr bwMode="auto">
          <a:xfrm>
            <a:off x="5956006" y="4548182"/>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E97FB816-B03C-5910-9CF4-2D217711E118}"/>
              </a:ext>
            </a:extLst>
          </p:cNvPr>
          <p:cNvPicPr>
            <a:picLocks noChangeAspect="1" noChangeArrowheads="1"/>
          </p:cNvPicPr>
          <p:nvPr/>
        </p:nvPicPr>
        <p:blipFill>
          <a:blip r:embed="rId3"/>
          <a:srcRect/>
          <a:stretch/>
        </p:blipFill>
        <p:spPr bwMode="auto">
          <a:xfrm>
            <a:off x="4740380" y="4569220"/>
            <a:ext cx="792773" cy="79277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9511C3E-F142-7FC4-412B-F66BAA679F52}"/>
              </a:ext>
            </a:extLst>
          </p:cNvPr>
          <p:cNvSpPr txBox="1"/>
          <p:nvPr/>
        </p:nvSpPr>
        <p:spPr>
          <a:xfrm>
            <a:off x="5456045" y="4569550"/>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21" name="Rectangle 20">
            <a:extLst>
              <a:ext uri="{FF2B5EF4-FFF2-40B4-BE49-F238E27FC236}">
                <a16:creationId xmlns:a16="http://schemas.microsoft.com/office/drawing/2014/main" id="{2641BD1E-4FFC-4B4B-D574-DC0FA7903FE1}"/>
              </a:ext>
            </a:extLst>
          </p:cNvPr>
          <p:cNvSpPr/>
          <p:nvPr/>
        </p:nvSpPr>
        <p:spPr>
          <a:xfrm>
            <a:off x="4836534" y="2811270"/>
            <a:ext cx="1739287" cy="603504"/>
          </a:xfrm>
          <a:prstGeom prst="rect">
            <a:avLst/>
          </a:prstGeom>
          <a:solidFill>
            <a:srgbClr val="929000"/>
          </a:solidFill>
          <a:ln>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solidFill>
                  <a:schemeClr val="bg1"/>
                </a:solidFill>
                <a:latin typeface="Georgia" panose="02040502050405020303" pitchFamily="18" charset="0"/>
              </a:rPr>
              <a:t>Local Wear Leveling</a:t>
            </a:r>
            <a:endParaRPr lang="en-US" dirty="0">
              <a:solidFill>
                <a:schemeClr val="bg1"/>
              </a:solidFill>
              <a:latin typeface="Georgia" panose="02040502050405020303" pitchFamily="18" charset="0"/>
            </a:endParaRPr>
          </a:p>
        </p:txBody>
      </p:sp>
      <p:sp>
        <p:nvSpPr>
          <p:cNvPr id="36" name="Rectangle 35">
            <a:extLst>
              <a:ext uri="{FF2B5EF4-FFF2-40B4-BE49-F238E27FC236}">
                <a16:creationId xmlns:a16="http://schemas.microsoft.com/office/drawing/2014/main" id="{AB2FCB92-F927-A764-D15C-6F5F034B2C57}"/>
              </a:ext>
            </a:extLst>
          </p:cNvPr>
          <p:cNvSpPr/>
          <p:nvPr/>
        </p:nvSpPr>
        <p:spPr>
          <a:xfrm>
            <a:off x="6768784" y="1507023"/>
            <a:ext cx="1885860" cy="711403"/>
          </a:xfrm>
          <a:prstGeom prst="rect">
            <a:avLst/>
          </a:prstGeom>
          <a:solidFill>
            <a:schemeClr val="accent1">
              <a:lumMod val="75000"/>
            </a:scheme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200" dirty="0">
                <a:latin typeface="Georgia" panose="02040502050405020303" pitchFamily="18" charset="0"/>
              </a:rPr>
              <a:t>Global Wear Leveling</a:t>
            </a:r>
            <a:endParaRPr lang="en-US" sz="2200" dirty="0">
              <a:latin typeface="Georgia" panose="02040502050405020303" pitchFamily="18" charset="0"/>
            </a:endParaRPr>
          </a:p>
        </p:txBody>
      </p:sp>
      <p:cxnSp>
        <p:nvCxnSpPr>
          <p:cNvPr id="38" name="Straight Connector 37">
            <a:extLst>
              <a:ext uri="{FF2B5EF4-FFF2-40B4-BE49-F238E27FC236}">
                <a16:creationId xmlns:a16="http://schemas.microsoft.com/office/drawing/2014/main" id="{675C6CFE-4429-84B6-21DD-686B306D659A}"/>
              </a:ext>
            </a:extLst>
          </p:cNvPr>
          <p:cNvCxnSpPr>
            <a:cxnSpLocks/>
            <a:stCxn id="36" idx="2"/>
          </p:cNvCxnSpPr>
          <p:nvPr/>
        </p:nvCxnSpPr>
        <p:spPr>
          <a:xfrm>
            <a:off x="7711714" y="2218426"/>
            <a:ext cx="1908797" cy="377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DEFBD82-838C-4F04-60E7-802F3978822E}"/>
              </a:ext>
            </a:extLst>
          </p:cNvPr>
          <p:cNvCxnSpPr>
            <a:cxnSpLocks/>
            <a:stCxn id="36" idx="2"/>
            <a:endCxn id="9" idx="0"/>
          </p:cNvCxnSpPr>
          <p:nvPr/>
        </p:nvCxnSpPr>
        <p:spPr>
          <a:xfrm flipH="1">
            <a:off x="5685298" y="2218426"/>
            <a:ext cx="2026416" cy="377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9748D20F-D335-A284-DB8E-6DD4F6CCBE96}"/>
              </a:ext>
            </a:extLst>
          </p:cNvPr>
          <p:cNvSpPr/>
          <p:nvPr/>
        </p:nvSpPr>
        <p:spPr>
          <a:xfrm>
            <a:off x="475820" y="1491290"/>
            <a:ext cx="2983583" cy="4218586"/>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CBE6D184-386F-890F-90B4-E52294BEE2D9}"/>
              </a:ext>
            </a:extLst>
          </p:cNvPr>
          <p:cNvGrpSpPr/>
          <p:nvPr/>
        </p:nvGrpSpPr>
        <p:grpSpPr>
          <a:xfrm>
            <a:off x="992505" y="1774365"/>
            <a:ext cx="1901483" cy="1430672"/>
            <a:chOff x="1357788" y="2900938"/>
            <a:chExt cx="1901483" cy="1430672"/>
          </a:xfrm>
        </p:grpSpPr>
        <p:pic>
          <p:nvPicPr>
            <p:cNvPr id="9218" name="Picture 2">
              <a:extLst>
                <a:ext uri="{FF2B5EF4-FFF2-40B4-BE49-F238E27FC236}">
                  <a16:creationId xmlns:a16="http://schemas.microsoft.com/office/drawing/2014/main" id="{EFA77A28-FB62-F367-B0E8-23C7B3320538}"/>
                </a:ext>
              </a:extLst>
            </p:cNvPr>
            <p:cNvPicPr>
              <a:picLocks noChangeAspect="1" noChangeArrowheads="1"/>
            </p:cNvPicPr>
            <p:nvPr/>
          </p:nvPicPr>
          <p:blipFill>
            <a:blip r:embed="rId4"/>
            <a:srcRect/>
            <a:stretch/>
          </p:blipFill>
          <p:spPr bwMode="auto">
            <a:xfrm>
              <a:off x="1716955" y="2900938"/>
              <a:ext cx="1112615" cy="99782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449E9900-87C3-EE87-487B-E87EE9754ADB}"/>
                </a:ext>
              </a:extLst>
            </p:cNvPr>
            <p:cNvSpPr txBox="1"/>
            <p:nvPr/>
          </p:nvSpPr>
          <p:spPr>
            <a:xfrm>
              <a:off x="1357788" y="3962278"/>
              <a:ext cx="1901483" cy="369332"/>
            </a:xfrm>
            <a:prstGeom prst="rect">
              <a:avLst/>
            </a:prstGeom>
            <a:noFill/>
          </p:spPr>
          <p:txBody>
            <a:bodyPr wrap="none" rtlCol="0">
              <a:spAutoFit/>
            </a:bodyPr>
            <a:lstStyle/>
            <a:p>
              <a:pPr algn="l"/>
              <a:r>
                <a:rPr lang="en-US" b="1" dirty="0">
                  <a:solidFill>
                    <a:srgbClr val="C00000"/>
                  </a:solidFill>
                  <a:latin typeface="Georgia" panose="02040502050405020303" pitchFamily="18" charset="0"/>
                </a:rPr>
                <a:t>Increased cost</a:t>
              </a:r>
            </a:p>
          </p:txBody>
        </p:sp>
      </p:grpSp>
      <p:grpSp>
        <p:nvGrpSpPr>
          <p:cNvPr id="55" name="Group 54">
            <a:extLst>
              <a:ext uri="{FF2B5EF4-FFF2-40B4-BE49-F238E27FC236}">
                <a16:creationId xmlns:a16="http://schemas.microsoft.com/office/drawing/2014/main" id="{F216FE86-671B-635B-EDDA-658AAA263411}"/>
              </a:ext>
            </a:extLst>
          </p:cNvPr>
          <p:cNvGrpSpPr/>
          <p:nvPr/>
        </p:nvGrpSpPr>
        <p:grpSpPr>
          <a:xfrm>
            <a:off x="419672" y="3380047"/>
            <a:ext cx="3126177" cy="2014373"/>
            <a:chOff x="800107" y="4218858"/>
            <a:chExt cx="3126177" cy="2014373"/>
          </a:xfrm>
        </p:grpSpPr>
        <p:pic>
          <p:nvPicPr>
            <p:cNvPr id="9222" name="Picture 6">
              <a:extLst>
                <a:ext uri="{FF2B5EF4-FFF2-40B4-BE49-F238E27FC236}">
                  <a16:creationId xmlns:a16="http://schemas.microsoft.com/office/drawing/2014/main" id="{C4C62C05-D329-775E-8ACA-C217A9110BE7}"/>
                </a:ext>
              </a:extLst>
            </p:cNvPr>
            <p:cNvPicPr>
              <a:picLocks noChangeAspect="1" noChangeArrowheads="1"/>
            </p:cNvPicPr>
            <p:nvPr/>
          </p:nvPicPr>
          <p:blipFill>
            <a:blip r:embed="rId5"/>
            <a:srcRect/>
            <a:stretch/>
          </p:blipFill>
          <p:spPr bwMode="auto">
            <a:xfrm>
              <a:off x="1707468" y="4218858"/>
              <a:ext cx="1390139" cy="139013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F6E4AA29-9240-0E7C-947B-3FF7C7D6A574}"/>
                </a:ext>
              </a:extLst>
            </p:cNvPr>
            <p:cNvSpPr txBox="1"/>
            <p:nvPr/>
          </p:nvSpPr>
          <p:spPr>
            <a:xfrm>
              <a:off x="800107" y="5586900"/>
              <a:ext cx="3126177" cy="646331"/>
            </a:xfrm>
            <a:prstGeom prst="rect">
              <a:avLst/>
            </a:prstGeom>
            <a:noFill/>
          </p:spPr>
          <p:txBody>
            <a:bodyPr wrap="square" rtlCol="0">
              <a:spAutoFit/>
            </a:bodyPr>
            <a:lstStyle/>
            <a:p>
              <a:pPr algn="ctr"/>
              <a:r>
                <a:rPr lang="en-US" b="1" dirty="0">
                  <a:solidFill>
                    <a:srgbClr val="C00000"/>
                  </a:solidFill>
                  <a:latin typeface="Georgia" panose="02040502050405020303" pitchFamily="18" charset="0"/>
                </a:rPr>
                <a:t>Increased management complexity</a:t>
              </a:r>
              <a:endParaRPr lang="en-US" dirty="0">
                <a:solidFill>
                  <a:srgbClr val="C00000"/>
                </a:solidFill>
                <a:latin typeface="Georgia" panose="02040502050405020303" pitchFamily="18" charset="0"/>
              </a:endParaRPr>
            </a:p>
          </p:txBody>
        </p:sp>
      </p:grpSp>
      <p:cxnSp>
        <p:nvCxnSpPr>
          <p:cNvPr id="58" name="Curved Connector 57">
            <a:extLst>
              <a:ext uri="{FF2B5EF4-FFF2-40B4-BE49-F238E27FC236}">
                <a16:creationId xmlns:a16="http://schemas.microsoft.com/office/drawing/2014/main" id="{7CB44F0D-9EE1-55BF-9B00-32286280DCCF}"/>
              </a:ext>
            </a:extLst>
          </p:cNvPr>
          <p:cNvCxnSpPr>
            <a:cxnSpLocks/>
          </p:cNvCxnSpPr>
          <p:nvPr/>
        </p:nvCxnSpPr>
        <p:spPr>
          <a:xfrm rot="5400000" flipH="1" flipV="1">
            <a:off x="5748814" y="4817278"/>
            <a:ext cx="12700" cy="1074643"/>
          </a:xfrm>
          <a:prstGeom prst="curvedConnector3">
            <a:avLst>
              <a:gd name="adj1" fmla="val -884780"/>
            </a:avLst>
          </a:prstGeom>
          <a:ln w="50800">
            <a:solidFill>
              <a:srgbClr val="929000"/>
            </a:solidFill>
            <a:headEnd type="triangle"/>
            <a:tailEnd type="none"/>
          </a:ln>
        </p:spPr>
        <p:style>
          <a:lnRef idx="2">
            <a:schemeClr val="dk1"/>
          </a:lnRef>
          <a:fillRef idx="0">
            <a:schemeClr val="dk1"/>
          </a:fillRef>
          <a:effectRef idx="1">
            <a:schemeClr val="dk1"/>
          </a:effectRef>
          <a:fontRef idx="minor">
            <a:schemeClr val="tx1"/>
          </a:fontRef>
        </p:style>
      </p:cxnSp>
      <p:cxnSp>
        <p:nvCxnSpPr>
          <p:cNvPr id="61" name="Curved Connector 60">
            <a:extLst>
              <a:ext uri="{FF2B5EF4-FFF2-40B4-BE49-F238E27FC236}">
                <a16:creationId xmlns:a16="http://schemas.microsoft.com/office/drawing/2014/main" id="{9E88EF06-3DA6-7D19-3099-36CF6E09BA13}"/>
              </a:ext>
            </a:extLst>
          </p:cNvPr>
          <p:cNvCxnSpPr>
            <a:cxnSpLocks/>
          </p:cNvCxnSpPr>
          <p:nvPr/>
        </p:nvCxnSpPr>
        <p:spPr>
          <a:xfrm rot="5400000" flipH="1" flipV="1">
            <a:off x="5716004" y="4009522"/>
            <a:ext cx="12700" cy="1074643"/>
          </a:xfrm>
          <a:prstGeom prst="curvedConnector3">
            <a:avLst>
              <a:gd name="adj1" fmla="val 1723913"/>
            </a:avLst>
          </a:prstGeom>
          <a:ln w="50800">
            <a:solidFill>
              <a:srgbClr val="929000"/>
            </a:solidFill>
            <a:headEnd type="none"/>
            <a:tailEnd type="triangle"/>
          </a:ln>
        </p:spPr>
        <p:style>
          <a:lnRef idx="2">
            <a:schemeClr val="dk1"/>
          </a:lnRef>
          <a:fillRef idx="0">
            <a:schemeClr val="dk1"/>
          </a:fillRef>
          <a:effectRef idx="1">
            <a:schemeClr val="dk1"/>
          </a:effectRef>
          <a:fontRef idx="minor">
            <a:schemeClr val="tx1"/>
          </a:fontRef>
        </p:style>
      </p:cxnSp>
      <p:sp>
        <p:nvSpPr>
          <p:cNvPr id="9225" name="Rounded Rectangle 16">
            <a:extLst>
              <a:ext uri="{FF2B5EF4-FFF2-40B4-BE49-F238E27FC236}">
                <a16:creationId xmlns:a16="http://schemas.microsoft.com/office/drawing/2014/main" id="{A006951A-159C-C8F7-1ED6-F981FC10BDFC}"/>
              </a:ext>
            </a:extLst>
          </p:cNvPr>
          <p:cNvSpPr/>
          <p:nvPr/>
        </p:nvSpPr>
        <p:spPr>
          <a:xfrm>
            <a:off x="4428563" y="5763205"/>
            <a:ext cx="6341394" cy="434017"/>
          </a:xfrm>
          <a:prstGeom prst="round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Georgia" panose="02040502050405020303" pitchFamily="18" charset="0"/>
              </a:rPr>
              <a:t>Workload instances have </a:t>
            </a:r>
            <a:r>
              <a:rPr lang="en-US" sz="2000" b="1" dirty="0">
                <a:solidFill>
                  <a:schemeClr val="tx1"/>
                </a:solidFill>
                <a:latin typeface="Georgia" panose="02040502050405020303" pitchFamily="18" charset="0"/>
              </a:rPr>
              <a:t>diverse write intensity</a:t>
            </a:r>
            <a:r>
              <a:rPr lang="en-US" sz="2000" dirty="0">
                <a:solidFill>
                  <a:schemeClr val="tx1"/>
                </a:solidFill>
                <a:latin typeface="Georgia" panose="02040502050405020303" pitchFamily="18" charset="0"/>
              </a:rPr>
              <a:t>!</a:t>
            </a:r>
            <a:endParaRPr kumimoji="0" lang="en-US" sz="2000" i="0" u="none" strike="noStrike" kern="1200" cap="none" spc="0" normalizeH="0" baseline="0" noProof="0" dirty="0">
              <a:ln>
                <a:noFill/>
              </a:ln>
              <a:solidFill>
                <a:schemeClr val="tx1"/>
              </a:solidFill>
              <a:effectLst/>
              <a:uLnTx/>
              <a:uFillTx/>
              <a:latin typeface="Georgia" panose="02040502050405020303" pitchFamily="18" charset="0"/>
            </a:endParaRPr>
          </a:p>
        </p:txBody>
      </p:sp>
      <p:pic>
        <p:nvPicPr>
          <p:cNvPr id="8" name="Picture 22">
            <a:extLst>
              <a:ext uri="{FF2B5EF4-FFF2-40B4-BE49-F238E27FC236}">
                <a16:creationId xmlns:a16="http://schemas.microsoft.com/office/drawing/2014/main" id="{A878C95B-BFEA-C218-B733-A23C2A5798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2516" y="1481188"/>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5D0631F6-ECF1-6B51-40DB-E61335C1D805}"/>
              </a:ext>
            </a:extLst>
          </p:cNvPr>
          <p:cNvCxnSpPr>
            <a:cxnSpLocks/>
            <a:stCxn id="36" idx="2"/>
            <a:endCxn id="9244" idx="0"/>
          </p:cNvCxnSpPr>
          <p:nvPr/>
        </p:nvCxnSpPr>
        <p:spPr>
          <a:xfrm>
            <a:off x="7711714" y="2218426"/>
            <a:ext cx="1772963" cy="6018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AA515A-C809-8E4D-FFD2-35A28645D76D}"/>
              </a:ext>
            </a:extLst>
          </p:cNvPr>
          <p:cNvCxnSpPr>
            <a:cxnSpLocks/>
            <a:stCxn id="36" idx="2"/>
            <a:endCxn id="21" idx="0"/>
          </p:cNvCxnSpPr>
          <p:nvPr/>
        </p:nvCxnSpPr>
        <p:spPr>
          <a:xfrm flipH="1">
            <a:off x="5706178" y="2218426"/>
            <a:ext cx="2005536" cy="592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23" name="Group 9222">
            <a:extLst>
              <a:ext uri="{FF2B5EF4-FFF2-40B4-BE49-F238E27FC236}">
                <a16:creationId xmlns:a16="http://schemas.microsoft.com/office/drawing/2014/main" id="{EB8E7DAB-344F-0B2D-BFC6-29DD138C21B5}"/>
              </a:ext>
            </a:extLst>
          </p:cNvPr>
          <p:cNvGrpSpPr/>
          <p:nvPr/>
        </p:nvGrpSpPr>
        <p:grpSpPr>
          <a:xfrm>
            <a:off x="618006" y="1762984"/>
            <a:ext cx="2759751" cy="1665513"/>
            <a:chOff x="912534" y="2737157"/>
            <a:chExt cx="2759751" cy="1665513"/>
          </a:xfrm>
        </p:grpSpPr>
        <p:pic>
          <p:nvPicPr>
            <p:cNvPr id="9224" name="Picture 2">
              <a:extLst>
                <a:ext uri="{FF2B5EF4-FFF2-40B4-BE49-F238E27FC236}">
                  <a16:creationId xmlns:a16="http://schemas.microsoft.com/office/drawing/2014/main" id="{67AEA588-0F73-2B0F-CB64-4BED54569CB4}"/>
                </a:ext>
              </a:extLst>
            </p:cNvPr>
            <p:cNvPicPr>
              <a:picLocks noChangeAspect="1" noChangeArrowheads="1"/>
            </p:cNvPicPr>
            <p:nvPr/>
          </p:nvPicPr>
          <p:blipFill>
            <a:blip r:embed="rId7"/>
            <a:srcRect/>
            <a:stretch/>
          </p:blipFill>
          <p:spPr bwMode="auto">
            <a:xfrm>
              <a:off x="1774352" y="2737157"/>
              <a:ext cx="1112615" cy="1112615"/>
            </a:xfrm>
            <a:prstGeom prst="rect">
              <a:avLst/>
            </a:prstGeom>
            <a:noFill/>
            <a:extLst>
              <a:ext uri="{909E8E84-426E-40DD-AFC4-6F175D3DCCD1}">
                <a14:hiddenFill xmlns:a14="http://schemas.microsoft.com/office/drawing/2010/main">
                  <a:solidFill>
                    <a:srgbClr val="FFFFFF"/>
                  </a:solidFill>
                </a14:hiddenFill>
              </a:ext>
            </a:extLst>
          </p:spPr>
        </p:pic>
        <p:sp>
          <p:nvSpPr>
            <p:cNvPr id="9226" name="TextBox 9225">
              <a:extLst>
                <a:ext uri="{FF2B5EF4-FFF2-40B4-BE49-F238E27FC236}">
                  <a16:creationId xmlns:a16="http://schemas.microsoft.com/office/drawing/2014/main" id="{E6A4659B-18A3-3EEA-BCA7-9F82C9844FAF}"/>
                </a:ext>
              </a:extLst>
            </p:cNvPr>
            <p:cNvSpPr txBox="1"/>
            <p:nvPr/>
          </p:nvSpPr>
          <p:spPr>
            <a:xfrm>
              <a:off x="912534" y="3756339"/>
              <a:ext cx="2759751" cy="646331"/>
            </a:xfrm>
            <a:prstGeom prst="rect">
              <a:avLst/>
            </a:prstGeom>
            <a:noFill/>
          </p:spPr>
          <p:txBody>
            <a:bodyPr wrap="square" rtlCol="0">
              <a:spAutoFit/>
            </a:bodyPr>
            <a:lstStyle/>
            <a:p>
              <a:pPr algn="ctr"/>
              <a:r>
                <a:rPr lang="en-US" dirty="0">
                  <a:latin typeface="Georgia" panose="02040502050405020303" pitchFamily="18" charset="0"/>
                </a:rPr>
                <a:t>Swap SSDs </a:t>
              </a:r>
              <a:r>
                <a:rPr lang="en-US" b="1" dirty="0">
                  <a:latin typeface="Georgia" panose="02040502050405020303" pitchFamily="18" charset="0"/>
                </a:rPr>
                <a:t>within</a:t>
              </a:r>
              <a:r>
                <a:rPr lang="en-US" dirty="0">
                  <a:latin typeface="Georgia" panose="02040502050405020303" pitchFamily="18" charset="0"/>
                </a:rPr>
                <a:t> servers </a:t>
              </a:r>
              <a:r>
                <a:rPr lang="en-US" b="1" dirty="0">
                  <a:latin typeface="Georgia" panose="02040502050405020303" pitchFamily="18" charset="0"/>
                </a:rPr>
                <a:t>every 16 days </a:t>
              </a:r>
            </a:p>
          </p:txBody>
        </p:sp>
      </p:grpSp>
      <p:grpSp>
        <p:nvGrpSpPr>
          <p:cNvPr id="9227" name="Group 9226">
            <a:extLst>
              <a:ext uri="{FF2B5EF4-FFF2-40B4-BE49-F238E27FC236}">
                <a16:creationId xmlns:a16="http://schemas.microsoft.com/office/drawing/2014/main" id="{4AABE900-E273-4E6A-A557-61FB9739BE9F}"/>
              </a:ext>
            </a:extLst>
          </p:cNvPr>
          <p:cNvGrpSpPr/>
          <p:nvPr/>
        </p:nvGrpSpPr>
        <p:grpSpPr>
          <a:xfrm>
            <a:off x="748146" y="3776655"/>
            <a:ext cx="2629612" cy="1684967"/>
            <a:chOff x="957497" y="2900938"/>
            <a:chExt cx="2629612" cy="1684967"/>
          </a:xfrm>
        </p:grpSpPr>
        <p:pic>
          <p:nvPicPr>
            <p:cNvPr id="9228" name="Picture 2">
              <a:extLst>
                <a:ext uri="{FF2B5EF4-FFF2-40B4-BE49-F238E27FC236}">
                  <a16:creationId xmlns:a16="http://schemas.microsoft.com/office/drawing/2014/main" id="{BB444BD3-2858-9EF1-F6B7-4B88BDA016AE}"/>
                </a:ext>
              </a:extLst>
            </p:cNvPr>
            <p:cNvPicPr>
              <a:picLocks noChangeAspect="1" noChangeArrowheads="1"/>
            </p:cNvPicPr>
            <p:nvPr/>
          </p:nvPicPr>
          <p:blipFill>
            <a:blip r:embed="rId8"/>
            <a:srcRect/>
            <a:stretch/>
          </p:blipFill>
          <p:spPr bwMode="auto">
            <a:xfrm>
              <a:off x="1741694" y="2900938"/>
              <a:ext cx="997821" cy="997821"/>
            </a:xfrm>
            <a:prstGeom prst="rect">
              <a:avLst/>
            </a:prstGeom>
            <a:noFill/>
            <a:extLst>
              <a:ext uri="{909E8E84-426E-40DD-AFC4-6F175D3DCCD1}">
                <a14:hiddenFill xmlns:a14="http://schemas.microsoft.com/office/drawing/2010/main">
                  <a:solidFill>
                    <a:srgbClr val="FFFFFF"/>
                  </a:solidFill>
                </a14:hiddenFill>
              </a:ext>
            </a:extLst>
          </p:spPr>
        </p:pic>
        <p:sp>
          <p:nvSpPr>
            <p:cNvPr id="9229" name="TextBox 9228">
              <a:extLst>
                <a:ext uri="{FF2B5EF4-FFF2-40B4-BE49-F238E27FC236}">
                  <a16:creationId xmlns:a16="http://schemas.microsoft.com/office/drawing/2014/main" id="{B34A21C4-DB1C-3841-4A86-5F31885833C2}"/>
                </a:ext>
              </a:extLst>
            </p:cNvPr>
            <p:cNvSpPr txBox="1"/>
            <p:nvPr/>
          </p:nvSpPr>
          <p:spPr>
            <a:xfrm>
              <a:off x="957497" y="3939574"/>
              <a:ext cx="2629612" cy="646331"/>
            </a:xfrm>
            <a:prstGeom prst="rect">
              <a:avLst/>
            </a:prstGeom>
            <a:noFill/>
          </p:spPr>
          <p:txBody>
            <a:bodyPr wrap="square" rtlCol="0">
              <a:spAutoFit/>
            </a:bodyPr>
            <a:lstStyle/>
            <a:p>
              <a:pPr algn="ctr"/>
              <a:r>
                <a:rPr lang="en-US" dirty="0">
                  <a:latin typeface="Georgia" panose="02040502050405020303" pitchFamily="18" charset="0"/>
                </a:rPr>
                <a:t>Swap SSDs </a:t>
              </a:r>
              <a:r>
                <a:rPr lang="en-US" b="1" dirty="0">
                  <a:latin typeface="Georgia" panose="02040502050405020303" pitchFamily="18" charset="0"/>
                </a:rPr>
                <a:t>across</a:t>
              </a:r>
              <a:r>
                <a:rPr lang="en-US" dirty="0">
                  <a:latin typeface="Georgia" panose="02040502050405020303" pitchFamily="18" charset="0"/>
                </a:rPr>
                <a:t> servers </a:t>
              </a:r>
              <a:r>
                <a:rPr lang="en-US" b="1" dirty="0">
                  <a:latin typeface="Georgia" panose="02040502050405020303" pitchFamily="18" charset="0"/>
                </a:rPr>
                <a:t>every 8 weeks </a:t>
              </a:r>
            </a:p>
          </p:txBody>
        </p:sp>
      </p:grpSp>
      <p:sp>
        <p:nvSpPr>
          <p:cNvPr id="15" name="Rectangle 14">
            <a:extLst>
              <a:ext uri="{FF2B5EF4-FFF2-40B4-BE49-F238E27FC236}">
                <a16:creationId xmlns:a16="http://schemas.microsoft.com/office/drawing/2014/main" id="{754DC51C-D30A-8BC1-67F5-ADBAE31CF89C}"/>
              </a:ext>
            </a:extLst>
          </p:cNvPr>
          <p:cNvSpPr/>
          <p:nvPr/>
        </p:nvSpPr>
        <p:spPr>
          <a:xfrm>
            <a:off x="4654455" y="3611036"/>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sp>
        <p:nvSpPr>
          <p:cNvPr id="24" name="Rectangle 23">
            <a:extLst>
              <a:ext uri="{FF2B5EF4-FFF2-40B4-BE49-F238E27FC236}">
                <a16:creationId xmlns:a16="http://schemas.microsoft.com/office/drawing/2014/main" id="{1027F5EE-BCA3-558C-C372-3E0423C576EF}"/>
              </a:ext>
            </a:extLst>
          </p:cNvPr>
          <p:cNvSpPr/>
          <p:nvPr/>
        </p:nvSpPr>
        <p:spPr>
          <a:xfrm>
            <a:off x="4990229" y="3643694"/>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sp>
        <p:nvSpPr>
          <p:cNvPr id="31" name="Rectangle 30">
            <a:extLst>
              <a:ext uri="{FF2B5EF4-FFF2-40B4-BE49-F238E27FC236}">
                <a16:creationId xmlns:a16="http://schemas.microsoft.com/office/drawing/2014/main" id="{979B951D-008F-7BCB-5AC2-34AA01CFF5C5}"/>
              </a:ext>
            </a:extLst>
          </p:cNvPr>
          <p:cNvSpPr/>
          <p:nvPr/>
        </p:nvSpPr>
        <p:spPr>
          <a:xfrm>
            <a:off x="5319367" y="3676352"/>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sp>
        <p:nvSpPr>
          <p:cNvPr id="35" name="Rectangle 34">
            <a:extLst>
              <a:ext uri="{FF2B5EF4-FFF2-40B4-BE49-F238E27FC236}">
                <a16:creationId xmlns:a16="http://schemas.microsoft.com/office/drawing/2014/main" id="{6161D2F9-05C2-245B-979C-88F7A81D199B}"/>
              </a:ext>
            </a:extLst>
          </p:cNvPr>
          <p:cNvSpPr/>
          <p:nvPr/>
        </p:nvSpPr>
        <p:spPr>
          <a:xfrm>
            <a:off x="5667569" y="3709010"/>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cxnSp>
        <p:nvCxnSpPr>
          <p:cNvPr id="43" name="Straight Arrow Connector 42">
            <a:extLst>
              <a:ext uri="{FF2B5EF4-FFF2-40B4-BE49-F238E27FC236}">
                <a16:creationId xmlns:a16="http://schemas.microsoft.com/office/drawing/2014/main" id="{96687286-F0E6-750D-9125-D7B069A5B642}"/>
              </a:ext>
            </a:extLst>
          </p:cNvPr>
          <p:cNvCxnSpPr>
            <a:cxnSpLocks/>
          </p:cNvCxnSpPr>
          <p:nvPr/>
        </p:nvCxnSpPr>
        <p:spPr>
          <a:xfrm flipV="1">
            <a:off x="5078720" y="4182912"/>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DE95479-680A-4F94-2A14-C0BAD5D87BC4}"/>
              </a:ext>
            </a:extLst>
          </p:cNvPr>
          <p:cNvCxnSpPr>
            <a:cxnSpLocks/>
          </p:cNvCxnSpPr>
          <p:nvPr/>
        </p:nvCxnSpPr>
        <p:spPr>
          <a:xfrm flipV="1">
            <a:off x="5483309" y="4182912"/>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ED3EA94-87C7-CA85-342E-EF3D91593C5E}"/>
              </a:ext>
            </a:extLst>
          </p:cNvPr>
          <p:cNvCxnSpPr>
            <a:cxnSpLocks/>
          </p:cNvCxnSpPr>
          <p:nvPr/>
        </p:nvCxnSpPr>
        <p:spPr>
          <a:xfrm flipV="1">
            <a:off x="5887898" y="4182912"/>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E8FF6EA-B1E2-A734-4C33-C681DFBF4C10}"/>
              </a:ext>
            </a:extLst>
          </p:cNvPr>
          <p:cNvCxnSpPr>
            <a:cxnSpLocks/>
          </p:cNvCxnSpPr>
          <p:nvPr/>
        </p:nvCxnSpPr>
        <p:spPr>
          <a:xfrm flipV="1">
            <a:off x="6292486" y="4182912"/>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240" name="Rectangle 9239">
            <a:extLst>
              <a:ext uri="{FF2B5EF4-FFF2-40B4-BE49-F238E27FC236}">
                <a16:creationId xmlns:a16="http://schemas.microsoft.com/office/drawing/2014/main" id="{B0920743-450F-6751-8447-09FC6B5BE109}"/>
              </a:ext>
            </a:extLst>
          </p:cNvPr>
          <p:cNvSpPr/>
          <p:nvPr/>
        </p:nvSpPr>
        <p:spPr>
          <a:xfrm>
            <a:off x="8265212" y="2605242"/>
            <a:ext cx="2397170" cy="2927210"/>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41" name="Picture 9240">
            <a:extLst>
              <a:ext uri="{FF2B5EF4-FFF2-40B4-BE49-F238E27FC236}">
                <a16:creationId xmlns:a16="http://schemas.microsoft.com/office/drawing/2014/main" id="{523824AE-3996-9D56-4756-3E8508CE6F1D}"/>
              </a:ext>
            </a:extLst>
          </p:cNvPr>
          <p:cNvPicPr>
            <a:picLocks noChangeAspect="1" noChangeArrowheads="1"/>
          </p:cNvPicPr>
          <p:nvPr/>
        </p:nvPicPr>
        <p:blipFill>
          <a:blip r:embed="rId3"/>
          <a:srcRect/>
          <a:stretch/>
        </p:blipFill>
        <p:spPr bwMode="auto">
          <a:xfrm>
            <a:off x="9736766" y="4558477"/>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12">
            <a:extLst>
              <a:ext uri="{FF2B5EF4-FFF2-40B4-BE49-F238E27FC236}">
                <a16:creationId xmlns:a16="http://schemas.microsoft.com/office/drawing/2014/main" id="{E64120C5-CBF0-1003-D583-630265F78043}"/>
              </a:ext>
            </a:extLst>
          </p:cNvPr>
          <p:cNvPicPr>
            <a:picLocks noChangeAspect="1" noChangeArrowheads="1"/>
          </p:cNvPicPr>
          <p:nvPr/>
        </p:nvPicPr>
        <p:blipFill>
          <a:blip r:embed="rId3"/>
          <a:srcRect/>
          <a:stretch/>
        </p:blipFill>
        <p:spPr bwMode="auto">
          <a:xfrm>
            <a:off x="8518593" y="4574410"/>
            <a:ext cx="792773" cy="792773"/>
          </a:xfrm>
          <a:prstGeom prst="rect">
            <a:avLst/>
          </a:prstGeom>
          <a:noFill/>
          <a:extLst>
            <a:ext uri="{909E8E84-426E-40DD-AFC4-6F175D3DCCD1}">
              <a14:hiddenFill xmlns:a14="http://schemas.microsoft.com/office/drawing/2010/main">
                <a:solidFill>
                  <a:srgbClr val="FFFFFF"/>
                </a:solidFill>
              </a14:hiddenFill>
            </a:ext>
          </a:extLst>
        </p:spPr>
      </p:pic>
      <p:sp>
        <p:nvSpPr>
          <p:cNvPr id="9243" name="TextBox 9242">
            <a:extLst>
              <a:ext uri="{FF2B5EF4-FFF2-40B4-BE49-F238E27FC236}">
                <a16:creationId xmlns:a16="http://schemas.microsoft.com/office/drawing/2014/main" id="{00D19515-5B02-D23B-43E1-3AEFEA92E7DA}"/>
              </a:ext>
            </a:extLst>
          </p:cNvPr>
          <p:cNvSpPr txBox="1"/>
          <p:nvPr/>
        </p:nvSpPr>
        <p:spPr>
          <a:xfrm>
            <a:off x="9234544" y="4578588"/>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9244" name="Rectangle 9243">
            <a:extLst>
              <a:ext uri="{FF2B5EF4-FFF2-40B4-BE49-F238E27FC236}">
                <a16:creationId xmlns:a16="http://schemas.microsoft.com/office/drawing/2014/main" id="{6863959F-A9BC-FF28-526E-6AB3C9CF533B}"/>
              </a:ext>
            </a:extLst>
          </p:cNvPr>
          <p:cNvSpPr/>
          <p:nvPr/>
        </p:nvSpPr>
        <p:spPr>
          <a:xfrm>
            <a:off x="8615033" y="2820308"/>
            <a:ext cx="1739287" cy="603504"/>
          </a:xfrm>
          <a:prstGeom prst="rect">
            <a:avLst/>
          </a:prstGeom>
          <a:solidFill>
            <a:srgbClr val="929000"/>
          </a:solidFill>
          <a:ln>
            <a:solidFill>
              <a:schemeClr val="tx1"/>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solidFill>
                  <a:schemeClr val="bg1"/>
                </a:solidFill>
                <a:latin typeface="Georgia" panose="02040502050405020303" pitchFamily="18" charset="0"/>
              </a:rPr>
              <a:t>Local Wear Leveling</a:t>
            </a:r>
            <a:endParaRPr lang="en-US" dirty="0">
              <a:solidFill>
                <a:schemeClr val="bg1"/>
              </a:solidFill>
              <a:latin typeface="Georgia" panose="02040502050405020303" pitchFamily="18" charset="0"/>
            </a:endParaRPr>
          </a:p>
        </p:txBody>
      </p:sp>
      <p:cxnSp>
        <p:nvCxnSpPr>
          <p:cNvPr id="9245" name="Curved Connector 9244">
            <a:extLst>
              <a:ext uri="{FF2B5EF4-FFF2-40B4-BE49-F238E27FC236}">
                <a16:creationId xmlns:a16="http://schemas.microsoft.com/office/drawing/2014/main" id="{E66DB03C-6532-BF8A-5133-36DCF1DA1DCD}"/>
              </a:ext>
            </a:extLst>
          </p:cNvPr>
          <p:cNvCxnSpPr>
            <a:cxnSpLocks/>
          </p:cNvCxnSpPr>
          <p:nvPr/>
        </p:nvCxnSpPr>
        <p:spPr>
          <a:xfrm rot="5400000" flipH="1" flipV="1">
            <a:off x="9527313" y="4826316"/>
            <a:ext cx="12700" cy="1074643"/>
          </a:xfrm>
          <a:prstGeom prst="curvedConnector3">
            <a:avLst>
              <a:gd name="adj1" fmla="val -884780"/>
            </a:avLst>
          </a:prstGeom>
          <a:ln w="50800">
            <a:solidFill>
              <a:srgbClr val="929000"/>
            </a:solidFill>
            <a:headEnd type="triangle"/>
            <a:tailEnd type="none"/>
          </a:ln>
        </p:spPr>
        <p:style>
          <a:lnRef idx="2">
            <a:schemeClr val="dk1"/>
          </a:lnRef>
          <a:fillRef idx="0">
            <a:schemeClr val="dk1"/>
          </a:fillRef>
          <a:effectRef idx="1">
            <a:schemeClr val="dk1"/>
          </a:effectRef>
          <a:fontRef idx="minor">
            <a:schemeClr val="tx1"/>
          </a:fontRef>
        </p:style>
      </p:cxnSp>
      <p:cxnSp>
        <p:nvCxnSpPr>
          <p:cNvPr id="9246" name="Curved Connector 9245">
            <a:extLst>
              <a:ext uri="{FF2B5EF4-FFF2-40B4-BE49-F238E27FC236}">
                <a16:creationId xmlns:a16="http://schemas.microsoft.com/office/drawing/2014/main" id="{26D6C028-AFD4-1D16-677F-A90CD0EA8C79}"/>
              </a:ext>
            </a:extLst>
          </p:cNvPr>
          <p:cNvCxnSpPr>
            <a:cxnSpLocks/>
          </p:cNvCxnSpPr>
          <p:nvPr/>
        </p:nvCxnSpPr>
        <p:spPr>
          <a:xfrm rot="5400000" flipH="1" flipV="1">
            <a:off x="9494503" y="4018560"/>
            <a:ext cx="12700" cy="1074643"/>
          </a:xfrm>
          <a:prstGeom prst="curvedConnector3">
            <a:avLst>
              <a:gd name="adj1" fmla="val 1723913"/>
            </a:avLst>
          </a:prstGeom>
          <a:ln w="50800">
            <a:solidFill>
              <a:srgbClr val="929000"/>
            </a:solidFill>
            <a:headEnd type="none"/>
            <a:tailEnd type="triangle"/>
          </a:ln>
        </p:spPr>
        <p:style>
          <a:lnRef idx="2">
            <a:schemeClr val="dk1"/>
          </a:lnRef>
          <a:fillRef idx="0">
            <a:schemeClr val="dk1"/>
          </a:fillRef>
          <a:effectRef idx="1">
            <a:schemeClr val="dk1"/>
          </a:effectRef>
          <a:fontRef idx="minor">
            <a:schemeClr val="tx1"/>
          </a:fontRef>
        </p:style>
      </p:cxnSp>
      <p:sp>
        <p:nvSpPr>
          <p:cNvPr id="9247" name="Rectangle 9246">
            <a:extLst>
              <a:ext uri="{FF2B5EF4-FFF2-40B4-BE49-F238E27FC236}">
                <a16:creationId xmlns:a16="http://schemas.microsoft.com/office/drawing/2014/main" id="{B7B22D55-54AA-F983-38EE-3E0AD56F70C6}"/>
              </a:ext>
            </a:extLst>
          </p:cNvPr>
          <p:cNvSpPr/>
          <p:nvPr/>
        </p:nvSpPr>
        <p:spPr>
          <a:xfrm>
            <a:off x="8432954" y="3620074"/>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sp>
        <p:nvSpPr>
          <p:cNvPr id="9248" name="Rectangle 9247">
            <a:extLst>
              <a:ext uri="{FF2B5EF4-FFF2-40B4-BE49-F238E27FC236}">
                <a16:creationId xmlns:a16="http://schemas.microsoft.com/office/drawing/2014/main" id="{DCE35A85-E181-5202-2A4E-19D428F3A7DA}"/>
              </a:ext>
            </a:extLst>
          </p:cNvPr>
          <p:cNvSpPr/>
          <p:nvPr/>
        </p:nvSpPr>
        <p:spPr>
          <a:xfrm>
            <a:off x="8768728" y="3652732"/>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sp>
        <p:nvSpPr>
          <p:cNvPr id="9249" name="Rectangle 9248">
            <a:extLst>
              <a:ext uri="{FF2B5EF4-FFF2-40B4-BE49-F238E27FC236}">
                <a16:creationId xmlns:a16="http://schemas.microsoft.com/office/drawing/2014/main" id="{AB519753-58C9-E888-684F-2E33E6C9180D}"/>
              </a:ext>
            </a:extLst>
          </p:cNvPr>
          <p:cNvSpPr/>
          <p:nvPr/>
        </p:nvSpPr>
        <p:spPr>
          <a:xfrm>
            <a:off x="9097866" y="3685390"/>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sp>
        <p:nvSpPr>
          <p:cNvPr id="9250" name="Rectangle 9249">
            <a:extLst>
              <a:ext uri="{FF2B5EF4-FFF2-40B4-BE49-F238E27FC236}">
                <a16:creationId xmlns:a16="http://schemas.microsoft.com/office/drawing/2014/main" id="{2B39AFEC-22A7-73F6-7012-A634A5811E91}"/>
              </a:ext>
            </a:extLst>
          </p:cNvPr>
          <p:cNvSpPr/>
          <p:nvPr/>
        </p:nvSpPr>
        <p:spPr>
          <a:xfrm>
            <a:off x="9446068" y="3718048"/>
            <a:ext cx="1154048" cy="43812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Georgia" panose="02040502050405020303" pitchFamily="18" charset="0"/>
              </a:rPr>
              <a:t>vSSD</a:t>
            </a:r>
            <a:endParaRPr lang="en-US" dirty="0">
              <a:solidFill>
                <a:schemeClr val="tx1"/>
              </a:solidFill>
              <a:latin typeface="Georgia" panose="02040502050405020303" pitchFamily="18" charset="0"/>
            </a:endParaRPr>
          </a:p>
        </p:txBody>
      </p:sp>
      <p:cxnSp>
        <p:nvCxnSpPr>
          <p:cNvPr id="9251" name="Straight Arrow Connector 9250">
            <a:extLst>
              <a:ext uri="{FF2B5EF4-FFF2-40B4-BE49-F238E27FC236}">
                <a16:creationId xmlns:a16="http://schemas.microsoft.com/office/drawing/2014/main" id="{AD7672FE-046B-31B2-521A-B0B4015A731C}"/>
              </a:ext>
            </a:extLst>
          </p:cNvPr>
          <p:cNvCxnSpPr>
            <a:cxnSpLocks/>
          </p:cNvCxnSpPr>
          <p:nvPr/>
        </p:nvCxnSpPr>
        <p:spPr>
          <a:xfrm flipV="1">
            <a:off x="8857219" y="4191950"/>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52" name="Straight Arrow Connector 9251">
            <a:extLst>
              <a:ext uri="{FF2B5EF4-FFF2-40B4-BE49-F238E27FC236}">
                <a16:creationId xmlns:a16="http://schemas.microsoft.com/office/drawing/2014/main" id="{3B303011-5A87-C1C0-5DC8-C0702C974D42}"/>
              </a:ext>
            </a:extLst>
          </p:cNvPr>
          <p:cNvCxnSpPr>
            <a:cxnSpLocks/>
          </p:cNvCxnSpPr>
          <p:nvPr/>
        </p:nvCxnSpPr>
        <p:spPr>
          <a:xfrm flipV="1">
            <a:off x="9261808" y="4191950"/>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53" name="Straight Arrow Connector 9252">
            <a:extLst>
              <a:ext uri="{FF2B5EF4-FFF2-40B4-BE49-F238E27FC236}">
                <a16:creationId xmlns:a16="http://schemas.microsoft.com/office/drawing/2014/main" id="{F877F10E-223A-DA99-0D8A-37BADF512B4A}"/>
              </a:ext>
            </a:extLst>
          </p:cNvPr>
          <p:cNvCxnSpPr>
            <a:cxnSpLocks/>
          </p:cNvCxnSpPr>
          <p:nvPr/>
        </p:nvCxnSpPr>
        <p:spPr>
          <a:xfrm flipV="1">
            <a:off x="9666397" y="4191950"/>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54" name="Straight Arrow Connector 9253">
            <a:extLst>
              <a:ext uri="{FF2B5EF4-FFF2-40B4-BE49-F238E27FC236}">
                <a16:creationId xmlns:a16="http://schemas.microsoft.com/office/drawing/2014/main" id="{80C03528-9647-B31C-5B40-FE222DD60F6C}"/>
              </a:ext>
            </a:extLst>
          </p:cNvPr>
          <p:cNvCxnSpPr>
            <a:cxnSpLocks/>
          </p:cNvCxnSpPr>
          <p:nvPr/>
        </p:nvCxnSpPr>
        <p:spPr>
          <a:xfrm flipV="1">
            <a:off x="10070985" y="4191950"/>
            <a:ext cx="0" cy="32556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19" name="Curved Connector 9218">
            <a:extLst>
              <a:ext uri="{FF2B5EF4-FFF2-40B4-BE49-F238E27FC236}">
                <a16:creationId xmlns:a16="http://schemas.microsoft.com/office/drawing/2014/main" id="{12EAE6BA-3523-7432-CE6A-F53E5D2FC499}"/>
              </a:ext>
            </a:extLst>
          </p:cNvPr>
          <p:cNvCxnSpPr>
            <a:cxnSpLocks/>
          </p:cNvCxnSpPr>
          <p:nvPr/>
        </p:nvCxnSpPr>
        <p:spPr>
          <a:xfrm rot="5400000" flipH="1" flipV="1">
            <a:off x="8214607" y="3396146"/>
            <a:ext cx="12700" cy="3876261"/>
          </a:xfrm>
          <a:prstGeom prst="curvedConnector3">
            <a:avLst>
              <a:gd name="adj1" fmla="val -2373929"/>
            </a:avLst>
          </a:prstGeom>
          <a:ln w="66675">
            <a:solidFill>
              <a:schemeClr val="accent1">
                <a:lumMod val="75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62" name="Curved Connector 61">
            <a:extLst>
              <a:ext uri="{FF2B5EF4-FFF2-40B4-BE49-F238E27FC236}">
                <a16:creationId xmlns:a16="http://schemas.microsoft.com/office/drawing/2014/main" id="{7458E5F1-25B3-6F66-07AD-23EC1ADA4903}"/>
              </a:ext>
            </a:extLst>
          </p:cNvPr>
          <p:cNvCxnSpPr>
            <a:cxnSpLocks/>
          </p:cNvCxnSpPr>
          <p:nvPr/>
        </p:nvCxnSpPr>
        <p:spPr>
          <a:xfrm rot="5400000" flipH="1" flipV="1">
            <a:off x="8216527" y="2600129"/>
            <a:ext cx="27920" cy="3925248"/>
          </a:xfrm>
          <a:prstGeom prst="curvedConnector3">
            <a:avLst>
              <a:gd name="adj1" fmla="val 918768"/>
            </a:avLst>
          </a:prstGeom>
          <a:ln w="66675">
            <a:solidFill>
              <a:schemeClr val="accent1">
                <a:lumMod val="75000"/>
              </a:schemeClr>
            </a:solidFill>
            <a:headEnd type="none"/>
            <a:tailEnd type="triangle"/>
          </a:ln>
        </p:spPr>
        <p:style>
          <a:lnRef idx="2">
            <a:schemeClr val="dk1"/>
          </a:lnRef>
          <a:fillRef idx="0">
            <a:schemeClr val="dk1"/>
          </a:fillRef>
          <a:effectRef idx="1">
            <a:schemeClr val="dk1"/>
          </a:effectRef>
          <a:fontRef idx="minor">
            <a:schemeClr val="tx1"/>
          </a:fontRef>
        </p:style>
      </p:cxnSp>
      <p:grpSp>
        <p:nvGrpSpPr>
          <p:cNvPr id="7" name="Group 6">
            <a:extLst>
              <a:ext uri="{FF2B5EF4-FFF2-40B4-BE49-F238E27FC236}">
                <a16:creationId xmlns:a16="http://schemas.microsoft.com/office/drawing/2014/main" id="{EF8BCB7B-4116-D520-C6F7-8B97ED228F4B}"/>
              </a:ext>
            </a:extLst>
          </p:cNvPr>
          <p:cNvGrpSpPr/>
          <p:nvPr/>
        </p:nvGrpSpPr>
        <p:grpSpPr>
          <a:xfrm>
            <a:off x="4740380" y="4548182"/>
            <a:ext cx="5789159" cy="819001"/>
            <a:chOff x="4740380" y="4548182"/>
            <a:chExt cx="5789159" cy="819001"/>
          </a:xfrm>
        </p:grpSpPr>
        <p:pic>
          <p:nvPicPr>
            <p:cNvPr id="2" name="Picture 12">
              <a:extLst>
                <a:ext uri="{FF2B5EF4-FFF2-40B4-BE49-F238E27FC236}">
                  <a16:creationId xmlns:a16="http://schemas.microsoft.com/office/drawing/2014/main" id="{BD89E636-7054-DD22-ED35-59FC729A8F35}"/>
                </a:ext>
              </a:extLst>
            </p:cNvPr>
            <p:cNvPicPr>
              <a:picLocks noChangeAspect="1" noChangeArrowheads="1"/>
            </p:cNvPicPr>
            <p:nvPr/>
          </p:nvPicPr>
          <p:blipFill>
            <a:blip r:embed="rId3">
              <a:duotone>
                <a:schemeClr val="accent6">
                  <a:shade val="45000"/>
                  <a:satMod val="135000"/>
                </a:schemeClr>
                <a:prstClr val="white"/>
              </a:duotone>
            </a:blip>
            <a:srcRect/>
            <a:stretch/>
          </p:blipFill>
          <p:spPr bwMode="auto">
            <a:xfrm>
              <a:off x="4740380" y="4569220"/>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a:extLst>
                <a:ext uri="{FF2B5EF4-FFF2-40B4-BE49-F238E27FC236}">
                  <a16:creationId xmlns:a16="http://schemas.microsoft.com/office/drawing/2014/main" id="{BB287885-F404-58AE-362E-86EE36F8A82F}"/>
                </a:ext>
              </a:extLst>
            </p:cNvPr>
            <p:cNvPicPr>
              <a:picLocks noChangeAspect="1" noChangeArrowheads="1"/>
            </p:cNvPicPr>
            <p:nvPr/>
          </p:nvPicPr>
          <p:blipFill>
            <a:blip r:embed="rId3">
              <a:duotone>
                <a:schemeClr val="accent2">
                  <a:shade val="45000"/>
                  <a:satMod val="135000"/>
                </a:schemeClr>
                <a:prstClr val="white"/>
              </a:duotone>
            </a:blip>
            <a:srcRect/>
            <a:stretch/>
          </p:blipFill>
          <p:spPr bwMode="auto">
            <a:xfrm>
              <a:off x="5956006" y="4548182"/>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a:extLst>
                <a:ext uri="{FF2B5EF4-FFF2-40B4-BE49-F238E27FC236}">
                  <a16:creationId xmlns:a16="http://schemas.microsoft.com/office/drawing/2014/main" id="{836CB0C0-502D-6985-C686-8445B4A7A618}"/>
                </a:ext>
              </a:extLst>
            </p:cNvPr>
            <p:cNvPicPr>
              <a:picLocks noChangeAspect="1" noChangeArrowheads="1"/>
            </p:cNvPicPr>
            <p:nvPr/>
          </p:nvPicPr>
          <p:blipFill>
            <a:blip r:embed="rId3">
              <a:duotone>
                <a:schemeClr val="accent4">
                  <a:shade val="45000"/>
                  <a:satMod val="135000"/>
                </a:schemeClr>
                <a:prstClr val="white"/>
              </a:duotone>
            </a:blip>
            <a:srcRect/>
            <a:stretch/>
          </p:blipFill>
          <p:spPr bwMode="auto">
            <a:xfrm>
              <a:off x="8518593" y="4574410"/>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39F72798-6997-2F53-E891-D422F01C2B5B}"/>
                </a:ext>
              </a:extLst>
            </p:cNvPr>
            <p:cNvPicPr>
              <a:picLocks noChangeAspect="1" noChangeArrowheads="1"/>
            </p:cNvPicPr>
            <p:nvPr/>
          </p:nvPicPr>
          <p:blipFill>
            <a:blip r:embed="rId3">
              <a:duotone>
                <a:schemeClr val="accent6">
                  <a:shade val="45000"/>
                  <a:satMod val="135000"/>
                </a:schemeClr>
                <a:prstClr val="white"/>
              </a:duotone>
            </a:blip>
            <a:srcRect/>
            <a:stretch/>
          </p:blipFill>
          <p:spPr bwMode="auto">
            <a:xfrm>
              <a:off x="9736766" y="4558477"/>
              <a:ext cx="792773" cy="7927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55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2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3"/>
                                        </p:tgtEl>
                                        <p:attrNameLst>
                                          <p:attrName>style.visibility</p:attrName>
                                        </p:attrNameLst>
                                      </p:cBhvr>
                                      <p:to>
                                        <p:strVal val="visible"/>
                                      </p:to>
                                    </p:set>
                                  </p:childTnLst>
                                </p:cTn>
                              </p:par>
                              <p:par>
                                <p:cTn id="37" presetID="9" presetClass="emph" presetSubtype="0" nodeType="withEffect">
                                  <p:stCondLst>
                                    <p:cond delay="0"/>
                                  </p:stCondLst>
                                  <p:childTnLst>
                                    <p:set>
                                      <p:cBhvr>
                                        <p:cTn id="38" dur="indefinite"/>
                                        <p:tgtEl>
                                          <p:spTgt spid="56"/>
                                        </p:tgtEl>
                                        <p:attrNameLst>
                                          <p:attrName>style.opacity</p:attrName>
                                        </p:attrNameLst>
                                      </p:cBhvr>
                                      <p:to>
                                        <p:strVal val="0.25"/>
                                      </p:to>
                                    </p:set>
                                    <p:animEffect filter="image" prLst="opacity: 0.25">
                                      <p:cBhvr rctx="IE">
                                        <p:cTn id="39" dur="indefinite"/>
                                        <p:tgtEl>
                                          <p:spTgt spid="56"/>
                                        </p:tgtEl>
                                      </p:cBhvr>
                                    </p:animEffect>
                                  </p:childTnLst>
                                </p:cTn>
                              </p:par>
                              <p:par>
                                <p:cTn id="40" presetID="9" presetClass="emph" presetSubtype="0" nodeType="withEffect">
                                  <p:stCondLst>
                                    <p:cond delay="0"/>
                                  </p:stCondLst>
                                  <p:childTnLst>
                                    <p:set>
                                      <p:cBhvr>
                                        <p:cTn id="41" dur="indefinite"/>
                                        <p:tgtEl>
                                          <p:spTgt spid="51"/>
                                        </p:tgtEl>
                                        <p:attrNameLst>
                                          <p:attrName>style.opacity</p:attrName>
                                        </p:attrNameLst>
                                      </p:cBhvr>
                                      <p:to>
                                        <p:strVal val="0.25"/>
                                      </p:to>
                                    </p:set>
                                    <p:animEffect filter="image" prLst="opacity: 0.25">
                                      <p:cBhvr rctx="IE">
                                        <p:cTn id="42" dur="indefinite"/>
                                        <p:tgtEl>
                                          <p:spTgt spid="51"/>
                                        </p:tgtEl>
                                      </p:cBhvr>
                                    </p:animEffect>
                                  </p:childTnLst>
                                </p:cTn>
                              </p:par>
                              <p:par>
                                <p:cTn id="43" presetID="9" presetClass="emph" presetSubtype="0" nodeType="withEffect">
                                  <p:stCondLst>
                                    <p:cond delay="0"/>
                                  </p:stCondLst>
                                  <p:childTnLst>
                                    <p:set>
                                      <p:cBhvr>
                                        <p:cTn id="44" dur="indefinite"/>
                                        <p:tgtEl>
                                          <p:spTgt spid="9253"/>
                                        </p:tgtEl>
                                        <p:attrNameLst>
                                          <p:attrName>style.opacity</p:attrName>
                                        </p:attrNameLst>
                                      </p:cBhvr>
                                      <p:to>
                                        <p:strVal val="0.25"/>
                                      </p:to>
                                    </p:set>
                                    <p:animEffect filter="image" prLst="opacity: 0.25">
                                      <p:cBhvr rctx="IE">
                                        <p:cTn id="45" dur="indefinite"/>
                                        <p:tgtEl>
                                          <p:spTgt spid="9253"/>
                                        </p:tgtEl>
                                      </p:cBhvr>
                                    </p:animEffect>
                                  </p:childTnLst>
                                </p:cTn>
                              </p:par>
                              <p:par>
                                <p:cTn id="46" presetID="1" presetClass="entr" presetSubtype="0" fill="hold" nodeType="withEffect">
                                  <p:stCondLst>
                                    <p:cond delay="0"/>
                                  </p:stCondLst>
                                  <p:childTnLst>
                                    <p:set>
                                      <p:cBhvr>
                                        <p:cTn id="47" dur="1" fill="hold">
                                          <p:stCondLst>
                                            <p:cond delay="0"/>
                                          </p:stCondLst>
                                        </p:cTn>
                                        <p:tgtEl>
                                          <p:spTgt spid="924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246"/>
                                        </p:tgtEl>
                                        <p:attrNameLst>
                                          <p:attrName>style.visibility</p:attrName>
                                        </p:attrNameLst>
                                      </p:cBhvr>
                                      <p:to>
                                        <p:strVal val="visible"/>
                                      </p:to>
                                    </p:set>
                                  </p:childTnLst>
                                </p:cTn>
                              </p:par>
                              <p:par>
                                <p:cTn id="50" presetID="9" presetClass="emph" presetSubtype="0" nodeType="withEffect">
                                  <p:stCondLst>
                                    <p:cond delay="0"/>
                                  </p:stCondLst>
                                  <p:childTnLst>
                                    <p:set>
                                      <p:cBhvr>
                                        <p:cTn id="51" dur="indefinite"/>
                                        <p:tgtEl>
                                          <p:spTgt spid="9252"/>
                                        </p:tgtEl>
                                        <p:attrNameLst>
                                          <p:attrName>style.opacity</p:attrName>
                                        </p:attrNameLst>
                                      </p:cBhvr>
                                      <p:to>
                                        <p:strVal val="0.25"/>
                                      </p:to>
                                    </p:set>
                                    <p:animEffect filter="image" prLst="opacity: 0.25">
                                      <p:cBhvr rctx="IE">
                                        <p:cTn id="52" dur="indefinite"/>
                                        <p:tgtEl>
                                          <p:spTgt spid="925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24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2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9" presetClass="emph" presetSubtype="0" nodeType="withEffect">
                                  <p:stCondLst>
                                    <p:cond delay="0"/>
                                  </p:stCondLst>
                                  <p:childTnLst>
                                    <p:set>
                                      <p:cBhvr>
                                        <p:cTn id="76" dur="indefinite"/>
                                        <p:tgtEl>
                                          <p:spTgt spid="51"/>
                                        </p:tgtEl>
                                        <p:attrNameLst>
                                          <p:attrName>style.opacity</p:attrName>
                                        </p:attrNameLst>
                                      </p:cBhvr>
                                      <p:to>
                                        <p:strVal val="1"/>
                                      </p:to>
                                    </p:set>
                                    <p:animEffect filter="image" prLst="opacity: 1">
                                      <p:cBhvr rctx="IE">
                                        <p:cTn id="77" dur="indefinite"/>
                                        <p:tgtEl>
                                          <p:spTgt spid="51"/>
                                        </p:tgtEl>
                                      </p:cBhvr>
                                    </p:animEffect>
                                  </p:childTnLst>
                                </p:cTn>
                              </p:par>
                              <p:par>
                                <p:cTn id="78" presetID="9" presetClass="emph" presetSubtype="0" nodeType="withEffect">
                                  <p:stCondLst>
                                    <p:cond delay="0"/>
                                  </p:stCondLst>
                                  <p:childTnLst>
                                    <p:set>
                                      <p:cBhvr>
                                        <p:cTn id="79" dur="indefinite"/>
                                        <p:tgtEl>
                                          <p:spTgt spid="9253"/>
                                        </p:tgtEl>
                                        <p:attrNameLst>
                                          <p:attrName>style.opacity</p:attrName>
                                        </p:attrNameLst>
                                      </p:cBhvr>
                                      <p:to>
                                        <p:strVal val="1"/>
                                      </p:to>
                                    </p:set>
                                    <p:animEffect filter="image" prLst="opacity: 1">
                                      <p:cBhvr rctx="IE">
                                        <p:cTn id="80" dur="indefinite"/>
                                        <p:tgtEl>
                                          <p:spTgt spid="9253"/>
                                        </p:tgtEl>
                                      </p:cBhvr>
                                    </p:animEffect>
                                  </p:childTnLst>
                                </p:cTn>
                              </p:par>
                              <p:par>
                                <p:cTn id="81" presetID="9" presetClass="emph" presetSubtype="0" nodeType="withEffect">
                                  <p:stCondLst>
                                    <p:cond delay="0"/>
                                  </p:stCondLst>
                                  <p:childTnLst>
                                    <p:set>
                                      <p:cBhvr>
                                        <p:cTn id="82" dur="indefinite"/>
                                        <p:tgtEl>
                                          <p:spTgt spid="9252"/>
                                        </p:tgtEl>
                                        <p:attrNameLst>
                                          <p:attrName>style.opacity</p:attrName>
                                        </p:attrNameLst>
                                      </p:cBhvr>
                                      <p:to>
                                        <p:strVal val="1"/>
                                      </p:to>
                                    </p:set>
                                    <p:animEffect filter="image" prLst="opacity: 1">
                                      <p:cBhvr rctx="IE">
                                        <p:cTn id="83" dur="indefinite"/>
                                        <p:tgtEl>
                                          <p:spTgt spid="9252"/>
                                        </p:tgtEl>
                                      </p:cBhvr>
                                    </p:animEffect>
                                  </p:childTnLst>
                                </p:cTn>
                              </p:par>
                              <p:par>
                                <p:cTn id="84" presetID="9" presetClass="emph" presetSubtype="0" nodeType="withEffect">
                                  <p:stCondLst>
                                    <p:cond delay="0"/>
                                  </p:stCondLst>
                                  <p:childTnLst>
                                    <p:set>
                                      <p:cBhvr>
                                        <p:cTn id="85" dur="indefinite"/>
                                        <p:tgtEl>
                                          <p:spTgt spid="56"/>
                                        </p:tgtEl>
                                        <p:attrNameLst>
                                          <p:attrName>style.opacity</p:attrName>
                                        </p:attrNameLst>
                                      </p:cBhvr>
                                      <p:to>
                                        <p:strVal val="1"/>
                                      </p:to>
                                    </p:set>
                                    <p:animEffect filter="image" prLst="opacity: 1">
                                      <p:cBhvr rctx="IE">
                                        <p:cTn id="86" dur="indefinite"/>
                                        <p:tgtEl>
                                          <p:spTgt spid="5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21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227"/>
                                        </p:tgtEl>
                                        <p:attrNameLst>
                                          <p:attrName>style.visibility</p:attrName>
                                        </p:attrNameLst>
                                      </p:cBhvr>
                                      <p:to>
                                        <p:strVal val="visible"/>
                                      </p:to>
                                    </p:set>
                                  </p:childTnLst>
                                </p:cTn>
                              </p:par>
                              <p:par>
                                <p:cTn id="97" presetID="9" presetClass="emph" presetSubtype="0" nodeType="withEffect">
                                  <p:stCondLst>
                                    <p:cond delay="0"/>
                                  </p:stCondLst>
                                  <p:childTnLst>
                                    <p:set>
                                      <p:cBhvr>
                                        <p:cTn id="98" dur="indefinite"/>
                                        <p:tgtEl>
                                          <p:spTgt spid="9253"/>
                                        </p:tgtEl>
                                        <p:attrNameLst>
                                          <p:attrName>style.opacity</p:attrName>
                                        </p:attrNameLst>
                                      </p:cBhvr>
                                      <p:to>
                                        <p:strVal val="0.25"/>
                                      </p:to>
                                    </p:set>
                                    <p:animEffect filter="image" prLst="opacity: 0.25">
                                      <p:cBhvr rctx="IE">
                                        <p:cTn id="99" dur="indefinite"/>
                                        <p:tgtEl>
                                          <p:spTgt spid="9253"/>
                                        </p:tgtEl>
                                      </p:cBhvr>
                                    </p:animEffect>
                                  </p:childTnLst>
                                </p:cTn>
                              </p:par>
                              <p:par>
                                <p:cTn id="100" presetID="9" presetClass="emph" presetSubtype="0" nodeType="withEffect">
                                  <p:stCondLst>
                                    <p:cond delay="0"/>
                                  </p:stCondLst>
                                  <p:childTnLst>
                                    <p:set>
                                      <p:cBhvr>
                                        <p:cTn id="101" dur="indefinite"/>
                                        <p:tgtEl>
                                          <p:spTgt spid="9252"/>
                                        </p:tgtEl>
                                        <p:attrNameLst>
                                          <p:attrName>style.opacity</p:attrName>
                                        </p:attrNameLst>
                                      </p:cBhvr>
                                      <p:to>
                                        <p:strVal val="0.25"/>
                                      </p:to>
                                    </p:set>
                                    <p:animEffect filter="image" prLst="opacity: 0.25">
                                      <p:cBhvr rctx="IE">
                                        <p:cTn id="102" dur="indefinite"/>
                                        <p:tgtEl>
                                          <p:spTgt spid="9252"/>
                                        </p:tgtEl>
                                      </p:cBhvr>
                                    </p:animEffect>
                                  </p:childTnLst>
                                </p:cTn>
                              </p:par>
                              <p:par>
                                <p:cTn id="103" presetID="9" presetClass="emph" presetSubtype="0" nodeType="withEffect">
                                  <p:stCondLst>
                                    <p:cond delay="0"/>
                                  </p:stCondLst>
                                  <p:childTnLst>
                                    <p:set>
                                      <p:cBhvr>
                                        <p:cTn id="104" dur="indefinite"/>
                                        <p:tgtEl>
                                          <p:spTgt spid="9251"/>
                                        </p:tgtEl>
                                        <p:attrNameLst>
                                          <p:attrName>style.opacity</p:attrName>
                                        </p:attrNameLst>
                                      </p:cBhvr>
                                      <p:to>
                                        <p:strVal val="0.25"/>
                                      </p:to>
                                    </p:set>
                                    <p:animEffect filter="image" prLst="opacity: 0.25">
                                      <p:cBhvr rctx="IE">
                                        <p:cTn id="105" dur="indefinite"/>
                                        <p:tgtEl>
                                          <p:spTgt spid="9251"/>
                                        </p:tgtEl>
                                      </p:cBhvr>
                                    </p:animEffect>
                                  </p:childTnLst>
                                </p:cTn>
                              </p:par>
                              <p:par>
                                <p:cTn id="106" presetID="9" presetClass="emph" presetSubtype="0" nodeType="withEffect">
                                  <p:stCondLst>
                                    <p:cond delay="0"/>
                                  </p:stCondLst>
                                  <p:childTnLst>
                                    <p:set>
                                      <p:cBhvr>
                                        <p:cTn id="107" dur="indefinite"/>
                                        <p:tgtEl>
                                          <p:spTgt spid="9254"/>
                                        </p:tgtEl>
                                        <p:attrNameLst>
                                          <p:attrName>style.opacity</p:attrName>
                                        </p:attrNameLst>
                                      </p:cBhvr>
                                      <p:to>
                                        <p:strVal val="0.25"/>
                                      </p:to>
                                    </p:set>
                                    <p:animEffect filter="image" prLst="opacity: 0.25">
                                      <p:cBhvr rctx="IE">
                                        <p:cTn id="108" dur="indefinite"/>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44" grpId="0" animBg="1"/>
      <p:bldP spid="9225" grpId="0" animBg="1"/>
      <p:bldP spid="9225" grpId="1" animBg="1"/>
      <p:bldP spid="92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ounded Rectangle 103">
            <a:extLst>
              <a:ext uri="{FF2B5EF4-FFF2-40B4-BE49-F238E27FC236}">
                <a16:creationId xmlns:a16="http://schemas.microsoft.com/office/drawing/2014/main" id="{C619AB5E-987E-6AA2-19C2-504C6C74C6EA}"/>
              </a:ext>
            </a:extLst>
          </p:cNvPr>
          <p:cNvSpPr/>
          <p:nvPr/>
        </p:nvSpPr>
        <p:spPr>
          <a:xfrm>
            <a:off x="8451724" y="1006966"/>
            <a:ext cx="3353600" cy="2534972"/>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4296" y="125707"/>
            <a:ext cx="11967793" cy="661679"/>
          </a:xfrm>
          <a:prstGeom prst="rect">
            <a:avLst/>
          </a:prstGeom>
          <a:noFill/>
          <a:ln>
            <a:noFill/>
          </a:ln>
        </p:spPr>
        <p:txBody>
          <a:bodyPr spcFirstLastPara="1" wrap="square" lIns="91425" tIns="45700" rIns="91425" bIns="45700" anchor="t" anchorCtr="0">
            <a:spAutoFit/>
          </a:bodyPr>
          <a:lstStyle/>
          <a:p>
            <a:r>
              <a:rPr lang="en-US" altLang="zh-CN" sz="3700" dirty="0">
                <a:solidFill>
                  <a:schemeClr val="lt1"/>
                </a:solidFill>
                <a:latin typeface="Georgia" panose="02040502050405020303" pitchFamily="18" charset="0"/>
                <a:ea typeface="Helvetica Neue Light"/>
                <a:sym typeface="Helvetica Neue Light"/>
              </a:rPr>
              <a:t>Software-Defined Infrastructure is Increasingly Popular</a:t>
            </a:r>
            <a:endParaRPr lang="en-US" sz="37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2</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10" name="Group 9">
            <a:extLst>
              <a:ext uri="{FF2B5EF4-FFF2-40B4-BE49-F238E27FC236}">
                <a16:creationId xmlns:a16="http://schemas.microsoft.com/office/drawing/2014/main" id="{865790E5-EC93-AED5-2F84-6CB040CDD59B}"/>
              </a:ext>
            </a:extLst>
          </p:cNvPr>
          <p:cNvGrpSpPr/>
          <p:nvPr/>
        </p:nvGrpSpPr>
        <p:grpSpPr>
          <a:xfrm>
            <a:off x="3409338" y="1254172"/>
            <a:ext cx="1829336" cy="922443"/>
            <a:chOff x="4266648" y="1258280"/>
            <a:chExt cx="2406373" cy="1154042"/>
          </a:xfrm>
        </p:grpSpPr>
        <p:pic>
          <p:nvPicPr>
            <p:cNvPr id="2054" name="Picture 6" descr="male female icon">
              <a:extLst>
                <a:ext uri="{FF2B5EF4-FFF2-40B4-BE49-F238E27FC236}">
                  <a16:creationId xmlns:a16="http://schemas.microsoft.com/office/drawing/2014/main" id="{44CE318A-C8B5-8785-69BD-134524DA1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648" y="1258280"/>
              <a:ext cx="1154042" cy="1154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ale female icon">
              <a:extLst>
                <a:ext uri="{FF2B5EF4-FFF2-40B4-BE49-F238E27FC236}">
                  <a16:creationId xmlns:a16="http://schemas.microsoft.com/office/drawing/2014/main" id="{C3127C11-F380-8A38-7302-30F4391CC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79" y="1258280"/>
              <a:ext cx="1154042" cy="11540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0C188CB2-A0CF-1895-4CAC-82EBB30E6947}"/>
              </a:ext>
            </a:extLst>
          </p:cNvPr>
          <p:cNvSpPr txBox="1"/>
          <p:nvPr/>
        </p:nvSpPr>
        <p:spPr>
          <a:xfrm>
            <a:off x="2732874" y="3425086"/>
            <a:ext cx="3207929" cy="369332"/>
          </a:xfrm>
          <a:prstGeom prst="rect">
            <a:avLst/>
          </a:prstGeom>
          <a:noFill/>
        </p:spPr>
        <p:txBody>
          <a:bodyPr wrap="none" rtlCol="0">
            <a:spAutoFit/>
          </a:bodyPr>
          <a:lstStyle/>
          <a:p>
            <a:r>
              <a:rPr lang="en-US" b="1" dirty="0">
                <a:latin typeface="Georgia" panose="02040502050405020303" pitchFamily="18" charset="0"/>
              </a:rPr>
              <a:t>Top of Rack (</a:t>
            </a:r>
            <a:r>
              <a:rPr lang="en-US" b="1" dirty="0" err="1">
                <a:latin typeface="Georgia" panose="02040502050405020303" pitchFamily="18" charset="0"/>
              </a:rPr>
              <a:t>ToR</a:t>
            </a:r>
            <a:r>
              <a:rPr lang="en-US" b="1" dirty="0">
                <a:latin typeface="Georgia" panose="02040502050405020303" pitchFamily="18" charset="0"/>
              </a:rPr>
              <a:t>) Switch</a:t>
            </a:r>
          </a:p>
        </p:txBody>
      </p:sp>
      <p:cxnSp>
        <p:nvCxnSpPr>
          <p:cNvPr id="20" name="Straight Arrow Connector 19">
            <a:extLst>
              <a:ext uri="{FF2B5EF4-FFF2-40B4-BE49-F238E27FC236}">
                <a16:creationId xmlns:a16="http://schemas.microsoft.com/office/drawing/2014/main" id="{2DF16063-0AEC-BEBB-CC3C-5A758F162E2B}"/>
              </a:ext>
            </a:extLst>
          </p:cNvPr>
          <p:cNvCxnSpPr>
            <a:cxnSpLocks/>
          </p:cNvCxnSpPr>
          <p:nvPr/>
        </p:nvCxnSpPr>
        <p:spPr>
          <a:xfrm>
            <a:off x="3678037" y="2143123"/>
            <a:ext cx="0" cy="54167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0549C3-1D21-AAC9-84CA-6211EA1050B2}"/>
              </a:ext>
            </a:extLst>
          </p:cNvPr>
          <p:cNvCxnSpPr>
            <a:cxnSpLocks/>
          </p:cNvCxnSpPr>
          <p:nvPr/>
        </p:nvCxnSpPr>
        <p:spPr>
          <a:xfrm>
            <a:off x="4103004" y="2114548"/>
            <a:ext cx="0" cy="57025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BD4FC2C-C1B1-0EC4-1A6D-DF1B41BF06D3}"/>
              </a:ext>
            </a:extLst>
          </p:cNvPr>
          <p:cNvCxnSpPr>
            <a:cxnSpLocks/>
          </p:cNvCxnSpPr>
          <p:nvPr/>
        </p:nvCxnSpPr>
        <p:spPr>
          <a:xfrm>
            <a:off x="4527971" y="2128836"/>
            <a:ext cx="0" cy="55596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902D535-8A74-D460-7397-D24B7560F9F7}"/>
              </a:ext>
            </a:extLst>
          </p:cNvPr>
          <p:cNvCxnSpPr>
            <a:cxnSpLocks/>
          </p:cNvCxnSpPr>
          <p:nvPr/>
        </p:nvCxnSpPr>
        <p:spPr>
          <a:xfrm>
            <a:off x="4952939" y="2128836"/>
            <a:ext cx="0" cy="55596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31BE09A-2DAA-6970-8E22-B3A1DB45A6C7}"/>
              </a:ext>
            </a:extLst>
          </p:cNvPr>
          <p:cNvSpPr txBox="1"/>
          <p:nvPr/>
        </p:nvSpPr>
        <p:spPr>
          <a:xfrm>
            <a:off x="3822344" y="939033"/>
            <a:ext cx="1011815" cy="369332"/>
          </a:xfrm>
          <a:prstGeom prst="rect">
            <a:avLst/>
          </a:prstGeom>
          <a:noFill/>
        </p:spPr>
        <p:txBody>
          <a:bodyPr wrap="none" rtlCol="0">
            <a:spAutoFit/>
          </a:bodyPr>
          <a:lstStyle/>
          <a:p>
            <a:r>
              <a:rPr lang="en-US" b="1" dirty="0">
                <a:latin typeface="Georgia" panose="02040502050405020303" pitchFamily="18" charset="0"/>
              </a:rPr>
              <a:t>Clients</a:t>
            </a:r>
          </a:p>
        </p:txBody>
      </p:sp>
      <p:cxnSp>
        <p:nvCxnSpPr>
          <p:cNvPr id="81" name="Elbow Connector 80">
            <a:extLst>
              <a:ext uri="{FF2B5EF4-FFF2-40B4-BE49-F238E27FC236}">
                <a16:creationId xmlns:a16="http://schemas.microsoft.com/office/drawing/2014/main" id="{60A4CF59-716D-724F-2A69-708753CE5972}"/>
              </a:ext>
            </a:extLst>
          </p:cNvPr>
          <p:cNvCxnSpPr>
            <a:endCxn id="31" idx="0"/>
          </p:cNvCxnSpPr>
          <p:nvPr/>
        </p:nvCxnSpPr>
        <p:spPr>
          <a:xfrm rot="10800000" flipV="1">
            <a:off x="2048579" y="3033292"/>
            <a:ext cx="1107709" cy="920338"/>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47A63A91-C6C8-1C47-BD25-76A4A2AC1B5E}"/>
              </a:ext>
            </a:extLst>
          </p:cNvPr>
          <p:cNvCxnSpPr>
            <a:cxnSpLocks/>
            <a:stCxn id="76" idx="0"/>
          </p:cNvCxnSpPr>
          <p:nvPr/>
        </p:nvCxnSpPr>
        <p:spPr>
          <a:xfrm rot="16200000" flipV="1">
            <a:off x="5647724" y="2885786"/>
            <a:ext cx="929096" cy="1224107"/>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FD7357E-BDA9-3137-6268-FD57C12F2474}"/>
              </a:ext>
            </a:extLst>
          </p:cNvPr>
          <p:cNvSpPr txBox="1"/>
          <p:nvPr/>
        </p:nvSpPr>
        <p:spPr>
          <a:xfrm>
            <a:off x="3987525" y="4582029"/>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grpSp>
        <p:nvGrpSpPr>
          <p:cNvPr id="125" name="Group 124">
            <a:extLst>
              <a:ext uri="{FF2B5EF4-FFF2-40B4-BE49-F238E27FC236}">
                <a16:creationId xmlns:a16="http://schemas.microsoft.com/office/drawing/2014/main" id="{8A3C60AC-3A10-2A3D-D701-7ABBA5BC81A9}"/>
              </a:ext>
            </a:extLst>
          </p:cNvPr>
          <p:cNvGrpSpPr/>
          <p:nvPr/>
        </p:nvGrpSpPr>
        <p:grpSpPr>
          <a:xfrm>
            <a:off x="5584692" y="3962388"/>
            <a:ext cx="2279266" cy="1980775"/>
            <a:chOff x="5584692" y="3962388"/>
            <a:chExt cx="2279266" cy="1980775"/>
          </a:xfrm>
        </p:grpSpPr>
        <p:pic>
          <p:nvPicPr>
            <p:cNvPr id="67" name="Picture 10">
              <a:extLst>
                <a:ext uri="{FF2B5EF4-FFF2-40B4-BE49-F238E27FC236}">
                  <a16:creationId xmlns:a16="http://schemas.microsoft.com/office/drawing/2014/main" id="{6B1CF77A-8193-8612-9F85-DE5ABC07698F}"/>
                </a:ext>
              </a:extLst>
            </p:cNvPr>
            <p:cNvPicPr>
              <a:picLocks noChangeAspect="1" noChangeArrowheads="1"/>
            </p:cNvPicPr>
            <p:nvPr/>
          </p:nvPicPr>
          <p:blipFill>
            <a:blip r:embed="rId4"/>
            <a:srcRect/>
            <a:stretch/>
          </p:blipFill>
          <p:spPr bwMode="auto">
            <a:xfrm>
              <a:off x="6035508"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a:extLst>
                <a:ext uri="{FF2B5EF4-FFF2-40B4-BE49-F238E27FC236}">
                  <a16:creationId xmlns:a16="http://schemas.microsoft.com/office/drawing/2014/main" id="{25522685-6263-8BF3-20BE-63ABDFDDC9D1}"/>
                </a:ext>
              </a:extLst>
            </p:cNvPr>
            <p:cNvPicPr>
              <a:picLocks noChangeAspect="1" noChangeArrowheads="1"/>
            </p:cNvPicPr>
            <p:nvPr/>
          </p:nvPicPr>
          <p:blipFill>
            <a:blip r:embed="rId4"/>
            <a:srcRect/>
            <a:stretch/>
          </p:blipFill>
          <p:spPr bwMode="auto">
            <a:xfrm>
              <a:off x="6930858"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a:extLst>
                <a:ext uri="{FF2B5EF4-FFF2-40B4-BE49-F238E27FC236}">
                  <a16:creationId xmlns:a16="http://schemas.microsoft.com/office/drawing/2014/main" id="{DF894699-DAB3-CDC7-66E8-B16BD3675C9B}"/>
                </a:ext>
              </a:extLst>
            </p:cNvPr>
            <p:cNvPicPr>
              <a:picLocks noChangeAspect="1" noChangeArrowheads="1"/>
            </p:cNvPicPr>
            <p:nvPr/>
          </p:nvPicPr>
          <p:blipFill>
            <a:blip r:embed="rId5"/>
            <a:srcRect/>
            <a:stretch/>
          </p:blipFill>
          <p:spPr bwMode="auto">
            <a:xfrm>
              <a:off x="7145287"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4">
              <a:extLst>
                <a:ext uri="{FF2B5EF4-FFF2-40B4-BE49-F238E27FC236}">
                  <a16:creationId xmlns:a16="http://schemas.microsoft.com/office/drawing/2014/main" id="{4B551C22-09E3-0A57-4C1D-27663822A3C1}"/>
                </a:ext>
              </a:extLst>
            </p:cNvPr>
            <p:cNvPicPr>
              <a:picLocks noChangeAspect="1" noChangeArrowheads="1"/>
            </p:cNvPicPr>
            <p:nvPr/>
          </p:nvPicPr>
          <p:blipFill>
            <a:blip r:embed="rId6"/>
            <a:srcRect/>
            <a:stretch/>
          </p:blipFill>
          <p:spPr bwMode="auto">
            <a:xfrm>
              <a:off x="604645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a:extLst>
                <a:ext uri="{FF2B5EF4-FFF2-40B4-BE49-F238E27FC236}">
                  <a16:creationId xmlns:a16="http://schemas.microsoft.com/office/drawing/2014/main" id="{4A882E5C-0CAB-6D73-05C6-9820DAF4EBA7}"/>
                </a:ext>
              </a:extLst>
            </p:cNvPr>
            <p:cNvPicPr>
              <a:picLocks noChangeAspect="1" noChangeArrowheads="1"/>
            </p:cNvPicPr>
            <p:nvPr/>
          </p:nvPicPr>
          <p:blipFill>
            <a:blip r:embed="rId6"/>
            <a:srcRect/>
            <a:stretch/>
          </p:blipFill>
          <p:spPr bwMode="auto">
            <a:xfrm>
              <a:off x="694180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7A15CFAA-6D2F-B5E5-F6CC-0ED945E2C9F6}"/>
                </a:ext>
              </a:extLst>
            </p:cNvPr>
            <p:cNvSpPr/>
            <p:nvPr/>
          </p:nvSpPr>
          <p:spPr>
            <a:xfrm>
              <a:off x="5584692"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29D4C5ED-D9D1-8847-2302-DE1E854CB692}"/>
                </a:ext>
              </a:extLst>
            </p:cNvPr>
            <p:cNvSpPr txBox="1"/>
            <p:nvPr/>
          </p:nvSpPr>
          <p:spPr>
            <a:xfrm>
              <a:off x="5782273" y="5573831"/>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89" name="Picture 12">
              <a:extLst>
                <a:ext uri="{FF2B5EF4-FFF2-40B4-BE49-F238E27FC236}">
                  <a16:creationId xmlns:a16="http://schemas.microsoft.com/office/drawing/2014/main" id="{7201C856-3FC4-71CA-BE0F-EA62ABE2D985}"/>
                </a:ext>
              </a:extLst>
            </p:cNvPr>
            <p:cNvPicPr>
              <a:picLocks noChangeAspect="1" noChangeArrowheads="1"/>
            </p:cNvPicPr>
            <p:nvPr/>
          </p:nvPicPr>
          <p:blipFill>
            <a:blip r:embed="rId5"/>
            <a:srcRect/>
            <a:stretch/>
          </p:blipFill>
          <p:spPr bwMode="auto">
            <a:xfrm>
              <a:off x="666713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a:extLst>
                <a:ext uri="{FF2B5EF4-FFF2-40B4-BE49-F238E27FC236}">
                  <a16:creationId xmlns:a16="http://schemas.microsoft.com/office/drawing/2014/main" id="{8B23EC6B-7737-85F4-E28F-9484BAB4166A}"/>
                </a:ext>
              </a:extLst>
            </p:cNvPr>
            <p:cNvPicPr>
              <a:picLocks noChangeAspect="1" noChangeArrowheads="1"/>
            </p:cNvPicPr>
            <p:nvPr/>
          </p:nvPicPr>
          <p:blipFill>
            <a:blip r:embed="rId5"/>
            <a:srcRect/>
            <a:stretch/>
          </p:blipFill>
          <p:spPr bwMode="auto">
            <a:xfrm>
              <a:off x="6188984"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2">
              <a:extLst>
                <a:ext uri="{FF2B5EF4-FFF2-40B4-BE49-F238E27FC236}">
                  <a16:creationId xmlns:a16="http://schemas.microsoft.com/office/drawing/2014/main" id="{BC443FF6-3B8C-BBAB-3516-01CD8719AB55}"/>
                </a:ext>
              </a:extLst>
            </p:cNvPr>
            <p:cNvPicPr>
              <a:picLocks noChangeAspect="1" noChangeArrowheads="1"/>
            </p:cNvPicPr>
            <p:nvPr/>
          </p:nvPicPr>
          <p:blipFill>
            <a:blip r:embed="rId5"/>
            <a:srcRect/>
            <a:stretch/>
          </p:blipFill>
          <p:spPr bwMode="auto">
            <a:xfrm>
              <a:off x="571083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Group 123">
            <a:extLst>
              <a:ext uri="{FF2B5EF4-FFF2-40B4-BE49-F238E27FC236}">
                <a16:creationId xmlns:a16="http://schemas.microsoft.com/office/drawing/2014/main" id="{19214806-0944-1341-5277-4ECC51A0C246}"/>
              </a:ext>
            </a:extLst>
          </p:cNvPr>
          <p:cNvGrpSpPr/>
          <p:nvPr/>
        </p:nvGrpSpPr>
        <p:grpSpPr>
          <a:xfrm>
            <a:off x="908945" y="3953630"/>
            <a:ext cx="2279266" cy="1996445"/>
            <a:chOff x="908945" y="3953630"/>
            <a:chExt cx="2279266" cy="1996445"/>
          </a:xfrm>
        </p:grpSpPr>
        <p:pic>
          <p:nvPicPr>
            <p:cNvPr id="2058" name="Picture 10">
              <a:extLst>
                <a:ext uri="{FF2B5EF4-FFF2-40B4-BE49-F238E27FC236}">
                  <a16:creationId xmlns:a16="http://schemas.microsoft.com/office/drawing/2014/main" id="{EA02D67E-63ED-558F-58F8-2C109B9BE9A8}"/>
                </a:ext>
              </a:extLst>
            </p:cNvPr>
            <p:cNvPicPr>
              <a:picLocks noChangeAspect="1" noChangeArrowheads="1"/>
            </p:cNvPicPr>
            <p:nvPr/>
          </p:nvPicPr>
          <p:blipFill>
            <a:blip r:embed="rId4"/>
            <a:src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a:extLst>
                <a:ext uri="{FF2B5EF4-FFF2-40B4-BE49-F238E27FC236}">
                  <a16:creationId xmlns:a16="http://schemas.microsoft.com/office/drawing/2014/main" id="{3823E67B-1929-C233-0F5B-0BB92C01FB60}"/>
                </a:ext>
              </a:extLst>
            </p:cNvPr>
            <p:cNvPicPr>
              <a:picLocks noChangeAspect="1" noChangeArrowheads="1"/>
            </p:cNvPicPr>
            <p:nvPr/>
          </p:nvPicPr>
          <p:blipFill>
            <a:blip r:embed="rId4"/>
            <a:src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2C2B1DA2-B5BC-63F2-B051-E0186D848E2D}"/>
                </a:ext>
              </a:extLst>
            </p:cNvPr>
            <p:cNvPicPr>
              <a:picLocks noChangeAspect="1" noChangeArrowheads="1"/>
            </p:cNvPicPr>
            <p:nvPr/>
          </p:nvPicPr>
          <p:blipFill>
            <a:blip r:embed="rId6"/>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99C5C9A2-538B-5BED-888E-897ACD31A1B1}"/>
                </a:ext>
              </a:extLst>
            </p:cNvPr>
            <p:cNvPicPr>
              <a:picLocks noChangeAspect="1" noChangeArrowheads="1"/>
            </p:cNvPicPr>
            <p:nvPr/>
          </p:nvPicPr>
          <p:blipFill>
            <a:blip r:embed="rId6"/>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A1CFD4D-6121-BAB0-EC6B-B903D682B19F}"/>
                </a:ext>
              </a:extLst>
            </p:cNvPr>
            <p:cNvSpPr/>
            <p:nvPr/>
          </p:nvSpPr>
          <p:spPr>
            <a:xfrm>
              <a:off x="908945" y="3953630"/>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BB1F11C-6B45-A333-812A-1F6E7E733036}"/>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93" name="Picture 12">
              <a:extLst>
                <a:ext uri="{FF2B5EF4-FFF2-40B4-BE49-F238E27FC236}">
                  <a16:creationId xmlns:a16="http://schemas.microsoft.com/office/drawing/2014/main" id="{D6287E9A-26E8-E44A-8FF8-8219442CCE56}"/>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2">
              <a:extLst>
                <a:ext uri="{FF2B5EF4-FFF2-40B4-BE49-F238E27FC236}">
                  <a16:creationId xmlns:a16="http://schemas.microsoft.com/office/drawing/2014/main" id="{0BDA5F44-1DDE-4E89-72D5-69E82C1728E5}"/>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a:extLst>
                <a:ext uri="{FF2B5EF4-FFF2-40B4-BE49-F238E27FC236}">
                  <a16:creationId xmlns:a16="http://schemas.microsoft.com/office/drawing/2014/main" id="{7A4979F7-1527-7BD5-62A2-93F5B4205EFE}"/>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2">
              <a:extLst>
                <a:ext uri="{FF2B5EF4-FFF2-40B4-BE49-F238E27FC236}">
                  <a16:creationId xmlns:a16="http://schemas.microsoft.com/office/drawing/2014/main" id="{DA334F95-0290-F893-2B02-18190FDDC144}"/>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a:extLst>
              <a:ext uri="{FF2B5EF4-FFF2-40B4-BE49-F238E27FC236}">
                <a16:creationId xmlns:a16="http://schemas.microsoft.com/office/drawing/2014/main" id="{B518CF9C-A5CA-85A9-C7B0-B269C7D63151}"/>
              </a:ext>
            </a:extLst>
          </p:cNvPr>
          <p:cNvSpPr txBox="1"/>
          <p:nvPr/>
        </p:nvSpPr>
        <p:spPr>
          <a:xfrm>
            <a:off x="94016" y="2646607"/>
            <a:ext cx="2339102" cy="646331"/>
          </a:xfrm>
          <a:prstGeom prst="rect">
            <a:avLst/>
          </a:prstGeom>
          <a:noFill/>
        </p:spPr>
        <p:txBody>
          <a:bodyPr wrap="none" rtlCol="0">
            <a:spAutoFit/>
          </a:bodyPr>
          <a:lstStyle/>
          <a:p>
            <a:pPr algn="ctr"/>
            <a:r>
              <a:rPr lang="en-US" b="1" dirty="0">
                <a:latin typeface="Georgia" panose="02040502050405020303" pitchFamily="18" charset="0"/>
              </a:rPr>
              <a:t>Software-Defined </a:t>
            </a:r>
          </a:p>
          <a:p>
            <a:pPr algn="ctr"/>
            <a:r>
              <a:rPr lang="en-US" b="1" dirty="0">
                <a:latin typeface="Georgia" panose="02040502050405020303" pitchFamily="18" charset="0"/>
              </a:rPr>
              <a:t>Networking</a:t>
            </a:r>
          </a:p>
        </p:txBody>
      </p:sp>
      <p:sp>
        <p:nvSpPr>
          <p:cNvPr id="100" name="TextBox 99">
            <a:extLst>
              <a:ext uri="{FF2B5EF4-FFF2-40B4-BE49-F238E27FC236}">
                <a16:creationId xmlns:a16="http://schemas.microsoft.com/office/drawing/2014/main" id="{D27A64E4-53CF-6753-DFE0-7B71567FA003}"/>
              </a:ext>
            </a:extLst>
          </p:cNvPr>
          <p:cNvSpPr txBox="1"/>
          <p:nvPr/>
        </p:nvSpPr>
        <p:spPr>
          <a:xfrm>
            <a:off x="432121" y="5926137"/>
            <a:ext cx="3249608" cy="369332"/>
          </a:xfrm>
          <a:prstGeom prst="rect">
            <a:avLst/>
          </a:prstGeom>
          <a:noFill/>
        </p:spPr>
        <p:txBody>
          <a:bodyPr wrap="none" rtlCol="0">
            <a:spAutoFit/>
          </a:bodyPr>
          <a:lstStyle/>
          <a:p>
            <a:pPr algn="l"/>
            <a:r>
              <a:rPr lang="en-US" b="1" dirty="0">
                <a:latin typeface="Georgia" panose="02040502050405020303" pitchFamily="18" charset="0"/>
              </a:rPr>
              <a:t>Software-Defined Storage</a:t>
            </a:r>
          </a:p>
        </p:txBody>
      </p:sp>
      <p:grpSp>
        <p:nvGrpSpPr>
          <p:cNvPr id="110" name="Group 109">
            <a:extLst>
              <a:ext uri="{FF2B5EF4-FFF2-40B4-BE49-F238E27FC236}">
                <a16:creationId xmlns:a16="http://schemas.microsoft.com/office/drawing/2014/main" id="{D1170FBB-5B3C-CA1B-624A-1205D2CBB79E}"/>
              </a:ext>
            </a:extLst>
          </p:cNvPr>
          <p:cNvGrpSpPr/>
          <p:nvPr/>
        </p:nvGrpSpPr>
        <p:grpSpPr>
          <a:xfrm>
            <a:off x="8457293" y="1218802"/>
            <a:ext cx="3353600" cy="2182363"/>
            <a:chOff x="8478516" y="1432575"/>
            <a:chExt cx="3353600" cy="2182363"/>
          </a:xfrm>
        </p:grpSpPr>
        <p:sp>
          <p:nvSpPr>
            <p:cNvPr id="101" name="TextBox 100">
              <a:extLst>
                <a:ext uri="{FF2B5EF4-FFF2-40B4-BE49-F238E27FC236}">
                  <a16:creationId xmlns:a16="http://schemas.microsoft.com/office/drawing/2014/main" id="{710BDCCF-DA92-D81D-6494-C377B2546091}"/>
                </a:ext>
              </a:extLst>
            </p:cNvPr>
            <p:cNvSpPr txBox="1"/>
            <p:nvPr/>
          </p:nvSpPr>
          <p:spPr>
            <a:xfrm>
              <a:off x="8478516" y="2783941"/>
              <a:ext cx="3353600" cy="830997"/>
            </a:xfrm>
            <a:prstGeom prst="rect">
              <a:avLst/>
            </a:prstGeom>
            <a:noFill/>
          </p:spPr>
          <p:txBody>
            <a:bodyPr wrap="square" rtlCol="0">
              <a:spAutoFit/>
            </a:bodyPr>
            <a:lstStyle/>
            <a:p>
              <a:pPr algn="ctr"/>
              <a:r>
                <a:rPr lang="en-US" sz="2400" b="1" dirty="0">
                  <a:latin typeface="Georgia" panose="02040502050405020303" pitchFamily="18" charset="0"/>
                </a:rPr>
                <a:t>Redefine</a:t>
              </a:r>
              <a:r>
                <a:rPr lang="en-US" sz="2400" dirty="0">
                  <a:latin typeface="Georgia" panose="02040502050405020303" pitchFamily="18" charset="0"/>
                </a:rPr>
                <a:t> </a:t>
              </a:r>
            </a:p>
            <a:p>
              <a:pPr algn="ctr"/>
              <a:r>
                <a:rPr lang="en-US" sz="2400" dirty="0">
                  <a:latin typeface="Georgia" panose="02040502050405020303" pitchFamily="18" charset="0"/>
                </a:rPr>
                <a:t>management policies</a:t>
              </a:r>
            </a:p>
          </p:txBody>
        </p:sp>
        <p:pic>
          <p:nvPicPr>
            <p:cNvPr id="2068" name="Picture 20">
              <a:extLst>
                <a:ext uri="{FF2B5EF4-FFF2-40B4-BE49-F238E27FC236}">
                  <a16:creationId xmlns:a16="http://schemas.microsoft.com/office/drawing/2014/main" id="{F0C8B8B5-1759-9DB6-8B7D-9A6502BC12F6}"/>
                </a:ext>
              </a:extLst>
            </p:cNvPr>
            <p:cNvPicPr>
              <a:picLocks noChangeAspect="1" noChangeArrowheads="1"/>
            </p:cNvPicPr>
            <p:nvPr/>
          </p:nvPicPr>
          <p:blipFill>
            <a:blip r:embed="rId7">
              <a:duotone>
                <a:schemeClr val="accent1">
                  <a:shade val="45000"/>
                  <a:satMod val="135000"/>
                </a:schemeClr>
                <a:prstClr val="white"/>
              </a:duotone>
            </a:blip>
            <a:srcRect/>
            <a:stretch/>
          </p:blipFill>
          <p:spPr bwMode="auto">
            <a:xfrm>
              <a:off x="9345787" y="1432575"/>
              <a:ext cx="1530365" cy="1273312"/>
            </a:xfrm>
            <a:prstGeom prst="rect">
              <a:avLst/>
            </a:prstGeom>
            <a:noFill/>
            <a:extLst>
              <a:ext uri="{909E8E84-426E-40DD-AFC4-6F175D3DCCD1}">
                <a14:hiddenFill xmlns:a14="http://schemas.microsoft.com/office/drawing/2010/main">
                  <a:solidFill>
                    <a:srgbClr val="FFFFFF"/>
                  </a:solidFill>
                </a14:hiddenFill>
              </a:ext>
            </a:extLst>
          </p:spPr>
        </p:pic>
      </p:grpSp>
      <p:pic>
        <p:nvPicPr>
          <p:cNvPr id="2070" name="Picture 22">
            <a:extLst>
              <a:ext uri="{FF2B5EF4-FFF2-40B4-BE49-F238E27FC236}">
                <a16:creationId xmlns:a16="http://schemas.microsoft.com/office/drawing/2014/main" id="{AD67D57C-5341-F442-2F2C-FD39F81EF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7012" y="2684802"/>
            <a:ext cx="2279266" cy="7282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41A34B7C-DBDF-2A03-A8F7-2ABAA7C84DE4}"/>
              </a:ext>
            </a:extLst>
          </p:cNvPr>
          <p:cNvSpPr/>
          <p:nvPr/>
        </p:nvSpPr>
        <p:spPr>
          <a:xfrm>
            <a:off x="927762" y="4970804"/>
            <a:ext cx="2248746" cy="927767"/>
          </a:xfrm>
          <a:prstGeom prst="rect">
            <a:avLst/>
          </a:prstGeom>
          <a:solidFill>
            <a:schemeClr val="bg1">
              <a:alpha val="7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3A16595-5464-94CD-FC8B-DBD9263D9738}"/>
              </a:ext>
            </a:extLst>
          </p:cNvPr>
          <p:cNvPicPr>
            <a:picLocks noChangeAspect="1" noChangeArrowheads="1"/>
          </p:cNvPicPr>
          <p:nvPr/>
        </p:nvPicPr>
        <p:blipFill>
          <a:blip r:embed="rId9">
            <a:duotone>
              <a:schemeClr val="accent1">
                <a:shade val="45000"/>
                <a:satMod val="135000"/>
              </a:schemeClr>
              <a:prstClr val="white"/>
            </a:duotone>
          </a:blip>
          <a:srcRect/>
          <a:stretch/>
        </p:blipFill>
        <p:spPr bwMode="auto">
          <a:xfrm>
            <a:off x="1484611" y="4898146"/>
            <a:ext cx="948232" cy="78366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63A19935-BE1B-7210-C11E-4C76569883B6}"/>
              </a:ext>
            </a:extLst>
          </p:cNvPr>
          <p:cNvSpPr/>
          <p:nvPr/>
        </p:nvSpPr>
        <p:spPr>
          <a:xfrm>
            <a:off x="5591091" y="4912020"/>
            <a:ext cx="2191629" cy="1009814"/>
          </a:xfrm>
          <a:prstGeom prst="rect">
            <a:avLst/>
          </a:prstGeom>
          <a:solidFill>
            <a:schemeClr val="bg1">
              <a:alpha val="7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a:extLst>
              <a:ext uri="{FF2B5EF4-FFF2-40B4-BE49-F238E27FC236}">
                <a16:creationId xmlns:a16="http://schemas.microsoft.com/office/drawing/2014/main" id="{55DE0147-A21D-1F7E-B612-81A8843FC2C8}"/>
              </a:ext>
            </a:extLst>
          </p:cNvPr>
          <p:cNvPicPr>
            <a:picLocks noChangeAspect="1" noChangeArrowheads="1"/>
          </p:cNvPicPr>
          <p:nvPr/>
        </p:nvPicPr>
        <p:blipFill>
          <a:blip r:embed="rId9">
            <a:duotone>
              <a:schemeClr val="accent1">
                <a:shade val="45000"/>
                <a:satMod val="135000"/>
              </a:schemeClr>
              <a:prstClr val="white"/>
            </a:duotone>
          </a:blip>
          <a:srcRect/>
          <a:stretch/>
        </p:blipFill>
        <p:spPr bwMode="auto">
          <a:xfrm>
            <a:off x="6233484" y="4918451"/>
            <a:ext cx="949314" cy="7845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D407CB52-6589-25BC-D9BF-660B4691F464}"/>
              </a:ext>
            </a:extLst>
          </p:cNvPr>
          <p:cNvSpPr/>
          <p:nvPr/>
        </p:nvSpPr>
        <p:spPr>
          <a:xfrm>
            <a:off x="3200601" y="2658891"/>
            <a:ext cx="2279266" cy="754111"/>
          </a:xfrm>
          <a:prstGeom prst="rect">
            <a:avLst/>
          </a:prstGeom>
          <a:solidFill>
            <a:schemeClr val="bg1">
              <a:alpha val="7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id="{388998AA-B2A2-F7F1-4A5C-9D37B6B755CC}"/>
              </a:ext>
            </a:extLst>
          </p:cNvPr>
          <p:cNvPicPr>
            <a:picLocks noChangeAspect="1" noChangeArrowheads="1"/>
          </p:cNvPicPr>
          <p:nvPr/>
        </p:nvPicPr>
        <p:blipFill>
          <a:blip r:embed="rId9">
            <a:duotone>
              <a:schemeClr val="accent1">
                <a:shade val="45000"/>
                <a:satMod val="135000"/>
              </a:schemeClr>
              <a:prstClr val="white"/>
            </a:duotone>
          </a:blip>
          <a:srcRect/>
          <a:stretch/>
        </p:blipFill>
        <p:spPr bwMode="auto">
          <a:xfrm>
            <a:off x="3833172" y="2658890"/>
            <a:ext cx="873185" cy="72163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4F252194-F1F8-4DF0-DD47-FF7A82F6BD2C}"/>
              </a:ext>
            </a:extLst>
          </p:cNvPr>
          <p:cNvSpPr/>
          <p:nvPr/>
        </p:nvSpPr>
        <p:spPr>
          <a:xfrm>
            <a:off x="8451724" y="3767583"/>
            <a:ext cx="3353600" cy="2594932"/>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3E9C61A-5295-05E5-DFAC-A28811663D98}"/>
              </a:ext>
            </a:extLst>
          </p:cNvPr>
          <p:cNvGrpSpPr/>
          <p:nvPr/>
        </p:nvGrpSpPr>
        <p:grpSpPr>
          <a:xfrm>
            <a:off x="8457293" y="3966550"/>
            <a:ext cx="3353600" cy="2277002"/>
            <a:chOff x="8489654" y="1223348"/>
            <a:chExt cx="3353600" cy="2277002"/>
          </a:xfrm>
        </p:grpSpPr>
        <p:pic>
          <p:nvPicPr>
            <p:cNvPr id="6" name="Picture 2">
              <a:extLst>
                <a:ext uri="{FF2B5EF4-FFF2-40B4-BE49-F238E27FC236}">
                  <a16:creationId xmlns:a16="http://schemas.microsoft.com/office/drawing/2014/main" id="{684C0166-0FAB-C6FF-E718-FF3BAEC5B307}"/>
                </a:ext>
              </a:extLst>
            </p:cNvPr>
            <p:cNvPicPr>
              <a:picLocks noChangeAspect="1" noChangeArrowheads="1"/>
            </p:cNvPicPr>
            <p:nvPr/>
          </p:nvPicPr>
          <p:blipFill>
            <a:blip r:embed="rId10">
              <a:alphaModFix amt="90000"/>
            </a:blip>
            <a:srcRect/>
            <a:stretch/>
          </p:blipFill>
          <p:spPr bwMode="auto">
            <a:xfrm>
              <a:off x="10403170" y="1743373"/>
              <a:ext cx="1322069" cy="3996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F39105E-6F67-0581-EC6D-A36314EF7F19}"/>
                </a:ext>
              </a:extLst>
            </p:cNvPr>
            <p:cNvPicPr>
              <a:picLocks noChangeAspect="1" noChangeArrowheads="1"/>
            </p:cNvPicPr>
            <p:nvPr/>
          </p:nvPicPr>
          <p:blipFill>
            <a:blip r:embed="rId11"/>
            <a:srcRect/>
            <a:stretch/>
          </p:blipFill>
          <p:spPr bwMode="auto">
            <a:xfrm>
              <a:off x="8592839" y="1722112"/>
              <a:ext cx="1573876" cy="334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s and Media Resources - Alibaba Group">
              <a:extLst>
                <a:ext uri="{FF2B5EF4-FFF2-40B4-BE49-F238E27FC236}">
                  <a16:creationId xmlns:a16="http://schemas.microsoft.com/office/drawing/2014/main" id="{0C631ADC-33AB-1636-CBC1-7EFE792D3C18}"/>
                </a:ext>
              </a:extLst>
            </p:cNvPr>
            <p:cNvPicPr>
              <a:picLocks noChangeAspect="1" noChangeArrowheads="1"/>
            </p:cNvPicPr>
            <p:nvPr/>
          </p:nvPicPr>
          <p:blipFill>
            <a:blip r:embed="rId12">
              <a:alphaModFix amt="90000"/>
              <a:extLst>
                <a:ext uri="{28A0092B-C50C-407E-A947-70E740481C1C}">
                  <a14:useLocalDpi xmlns:a14="http://schemas.microsoft.com/office/drawing/2010/main" val="0"/>
                </a:ext>
              </a:extLst>
            </a:blip>
            <a:srcRect/>
            <a:stretch>
              <a:fillRect/>
            </a:stretch>
          </p:blipFill>
          <p:spPr bwMode="auto">
            <a:xfrm>
              <a:off x="9355311" y="2244770"/>
              <a:ext cx="1776638" cy="2280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6995A5E-FC02-1053-3815-178DC9155DA4}"/>
                </a:ext>
              </a:extLst>
            </p:cNvPr>
            <p:cNvPicPr>
              <a:picLocks noChangeAspect="1" noChangeArrowheads="1"/>
            </p:cNvPicPr>
            <p:nvPr/>
          </p:nvPicPr>
          <p:blipFill>
            <a:blip r:embed="rId13"/>
            <a:srcRect/>
            <a:stretch/>
          </p:blipFill>
          <p:spPr bwMode="auto">
            <a:xfrm>
              <a:off x="9595557" y="1223348"/>
              <a:ext cx="1128042" cy="3812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BE05C6-6518-DBF4-0E1C-09E99776D695}"/>
                </a:ext>
              </a:extLst>
            </p:cNvPr>
            <p:cNvSpPr txBox="1"/>
            <p:nvPr/>
          </p:nvSpPr>
          <p:spPr>
            <a:xfrm>
              <a:off x="8489654" y="2669353"/>
              <a:ext cx="3353600" cy="830997"/>
            </a:xfrm>
            <a:prstGeom prst="rect">
              <a:avLst/>
            </a:prstGeom>
            <a:noFill/>
          </p:spPr>
          <p:txBody>
            <a:bodyPr wrap="square" rtlCol="0">
              <a:spAutoFit/>
            </a:bodyPr>
            <a:lstStyle/>
            <a:p>
              <a:pPr algn="ctr"/>
              <a:r>
                <a:rPr lang="en-US" sz="2400" dirty="0">
                  <a:latin typeface="Georgia" panose="02040502050405020303" pitchFamily="18" charset="0"/>
                </a:rPr>
                <a:t>Adopted</a:t>
              </a:r>
              <a:r>
                <a:rPr lang="en-US" sz="2400" b="1" dirty="0">
                  <a:solidFill>
                    <a:schemeClr val="accent6"/>
                  </a:solidFill>
                  <a:latin typeface="Georgia" panose="02040502050405020303" pitchFamily="18" charset="0"/>
                </a:rPr>
                <a:t> </a:t>
              </a:r>
              <a:r>
                <a:rPr lang="en-US" sz="2400" dirty="0">
                  <a:latin typeface="Georgia" panose="02040502050405020303" pitchFamily="18" charset="0"/>
                </a:rPr>
                <a:t>in </a:t>
              </a:r>
              <a:r>
                <a:rPr lang="en-US" sz="2400" b="1" dirty="0">
                  <a:latin typeface="Georgia" panose="02040502050405020303" pitchFamily="18" charset="0"/>
                </a:rPr>
                <a:t>major data centers</a:t>
              </a:r>
            </a:p>
          </p:txBody>
        </p:sp>
      </p:grpSp>
    </p:spTree>
    <p:extLst>
      <p:ext uri="{BB962C8B-B14F-4D97-AF65-F5344CB8AC3E}">
        <p14:creationId xmlns:p14="http://schemas.microsoft.com/office/powerpoint/2010/main" val="35785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99" grpId="0"/>
      <p:bldP spid="100" grpId="0"/>
      <p:bldP spid="22" grpId="0" animBg="1"/>
      <p:bldP spid="27" grpId="0" animBg="1"/>
      <p:bldP spid="2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5;p7">
            <a:extLst>
              <a:ext uri="{FF2B5EF4-FFF2-40B4-BE49-F238E27FC236}">
                <a16:creationId xmlns:a16="http://schemas.microsoft.com/office/drawing/2014/main" id="{96B7DEB2-623C-1442-B1C8-ADFE7B417404}"/>
              </a:ext>
            </a:extLst>
          </p:cNvPr>
          <p:cNvSpPr/>
          <p:nvPr/>
        </p:nvSpPr>
        <p:spPr>
          <a:xfrm rot="10800000" flipH="1">
            <a:off x="1" y="-38456"/>
            <a:ext cx="5226374" cy="6938334"/>
          </a:xfrm>
          <a:custGeom>
            <a:avLst/>
            <a:gdLst>
              <a:gd name="connsiteX0" fmla="*/ 0 w 2909675"/>
              <a:gd name="connsiteY0" fmla="*/ 0 h 6865695"/>
              <a:gd name="connsiteX1" fmla="*/ 2909675 w 2909675"/>
              <a:gd name="connsiteY1" fmla="*/ 0 h 6865695"/>
              <a:gd name="connsiteX2" fmla="*/ 2909675 w 2909675"/>
              <a:gd name="connsiteY2" fmla="*/ 6865695 h 6865695"/>
              <a:gd name="connsiteX3" fmla="*/ 0 w 2909675"/>
              <a:gd name="connsiteY3" fmla="*/ 6865695 h 6865695"/>
              <a:gd name="connsiteX4" fmla="*/ 0 w 2909675"/>
              <a:gd name="connsiteY4" fmla="*/ 0 h 6865695"/>
              <a:gd name="connsiteX0" fmla="*/ 0 w 4674382"/>
              <a:gd name="connsiteY0" fmla="*/ 34183 h 6899878"/>
              <a:gd name="connsiteX1" fmla="*/ 4674382 w 4674382"/>
              <a:gd name="connsiteY1" fmla="*/ 0 h 6899878"/>
              <a:gd name="connsiteX2" fmla="*/ 2909675 w 4674382"/>
              <a:gd name="connsiteY2" fmla="*/ 6899878 h 6899878"/>
              <a:gd name="connsiteX3" fmla="*/ 0 w 4674382"/>
              <a:gd name="connsiteY3" fmla="*/ 6899878 h 6899878"/>
              <a:gd name="connsiteX4" fmla="*/ 0 w 4674382"/>
              <a:gd name="connsiteY4" fmla="*/ 34183 h 6899878"/>
              <a:gd name="connsiteX0" fmla="*/ 0 w 4674382"/>
              <a:gd name="connsiteY0" fmla="*/ 34183 h 6938334"/>
              <a:gd name="connsiteX1" fmla="*/ 4674382 w 4674382"/>
              <a:gd name="connsiteY1" fmla="*/ 0 h 6938334"/>
              <a:gd name="connsiteX2" fmla="*/ 2892584 w 4674382"/>
              <a:gd name="connsiteY2" fmla="*/ 6938334 h 6938334"/>
              <a:gd name="connsiteX3" fmla="*/ 0 w 4674382"/>
              <a:gd name="connsiteY3" fmla="*/ 6899878 h 6938334"/>
              <a:gd name="connsiteX4" fmla="*/ 0 w 4674382"/>
              <a:gd name="connsiteY4" fmla="*/ 34183 h 6938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382" h="6938334">
                <a:moveTo>
                  <a:pt x="0" y="34183"/>
                </a:moveTo>
                <a:lnTo>
                  <a:pt x="4674382" y="0"/>
                </a:lnTo>
                <a:lnTo>
                  <a:pt x="2892584" y="6938334"/>
                </a:lnTo>
                <a:lnTo>
                  <a:pt x="0" y="6899878"/>
                </a:lnTo>
                <a:lnTo>
                  <a:pt x="0" y="34183"/>
                </a:lnTo>
                <a:close/>
              </a:path>
            </a:pathLst>
          </a:cu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5" name="Google Shape;147;p7">
            <a:extLst>
              <a:ext uri="{FF2B5EF4-FFF2-40B4-BE49-F238E27FC236}">
                <a16:creationId xmlns:a16="http://schemas.microsoft.com/office/drawing/2014/main" id="{B07053BB-993E-2C47-84A5-C60674C56241}"/>
              </a:ext>
            </a:extLst>
          </p:cNvPr>
          <p:cNvSpPr txBox="1">
            <a:spLocks/>
          </p:cNvSpPr>
          <p:nvPr/>
        </p:nvSpPr>
        <p:spPr>
          <a:xfrm>
            <a:off x="189365" y="2927502"/>
            <a:ext cx="3801457" cy="10029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000"/>
            </a:pPr>
            <a:r>
              <a:rPr lang="en-US" sz="3200" b="1" dirty="0" err="1">
                <a:solidFill>
                  <a:schemeClr val="bg1"/>
                </a:solidFill>
                <a:latin typeface="Georgia" panose="02040502050405020303" pitchFamily="18" charset="0"/>
                <a:ea typeface="Helvetica Neue Light"/>
                <a:cs typeface="Arial" panose="020B0604020202020204" pitchFamily="34" charset="0"/>
                <a:sym typeface="Helvetica Neue Light"/>
              </a:rPr>
              <a:t>RackBlox</a:t>
            </a:r>
            <a:r>
              <a:rPr lang="en-US" sz="3200" b="1" dirty="0">
                <a:solidFill>
                  <a:schemeClr val="bg1"/>
                </a:solidFill>
                <a:latin typeface="Georgia" panose="02040502050405020303" pitchFamily="18" charset="0"/>
                <a:ea typeface="Helvetica Neue Light"/>
                <a:cs typeface="Arial" panose="020B0604020202020204" pitchFamily="34" charset="0"/>
                <a:sym typeface="Helvetica Neue Light"/>
              </a:rPr>
              <a:t> Implementation</a:t>
            </a:r>
          </a:p>
        </p:txBody>
      </p:sp>
      <p:sp>
        <p:nvSpPr>
          <p:cNvPr id="14" name="TextBox 13">
            <a:extLst>
              <a:ext uri="{FF2B5EF4-FFF2-40B4-BE49-F238E27FC236}">
                <a16:creationId xmlns:a16="http://schemas.microsoft.com/office/drawing/2014/main" id="{F8F4FACD-9D80-B242-8A47-E5571BEDB590}"/>
              </a:ext>
            </a:extLst>
          </p:cNvPr>
          <p:cNvSpPr txBox="1"/>
          <p:nvPr/>
        </p:nvSpPr>
        <p:spPr>
          <a:xfrm>
            <a:off x="6755772" y="995248"/>
            <a:ext cx="4787462" cy="1446550"/>
          </a:xfrm>
          <a:prstGeom prst="rect">
            <a:avLst/>
          </a:prstGeom>
          <a:noFill/>
        </p:spPr>
        <p:txBody>
          <a:bodyPr wrap="square" rtlCol="0">
            <a:spAutoFit/>
          </a:bodyPr>
          <a:lstStyle/>
          <a:p>
            <a:pPr algn="r"/>
            <a:r>
              <a:rPr lang="en-US" sz="2200" dirty="0">
                <a:latin typeface="Georgia" panose="02040502050405020303" pitchFamily="18" charset="0"/>
                <a:cs typeface="Arial" panose="020B0604020202020204" pitchFamily="34" charset="0"/>
              </a:rPr>
              <a:t>1 TB</a:t>
            </a:r>
          </a:p>
          <a:p>
            <a:pPr algn="r"/>
            <a:r>
              <a:rPr lang="en-US" sz="2200" dirty="0">
                <a:latin typeface="Georgia" panose="02040502050405020303" pitchFamily="18" charset="0"/>
                <a:cs typeface="Arial" panose="020B0604020202020204" pitchFamily="34" charset="0"/>
              </a:rPr>
              <a:t>16 Channels</a:t>
            </a:r>
          </a:p>
          <a:p>
            <a:pPr algn="r"/>
            <a:r>
              <a:rPr lang="en-US" sz="2200" dirty="0">
                <a:latin typeface="Georgia" panose="02040502050405020303" pitchFamily="18" charset="0"/>
                <a:cs typeface="Arial" panose="020B0604020202020204" pitchFamily="34" charset="0"/>
              </a:rPr>
              <a:t>16 KB/page</a:t>
            </a:r>
          </a:p>
          <a:p>
            <a:pPr algn="r"/>
            <a:r>
              <a:rPr lang="en-US" sz="2200" dirty="0">
                <a:latin typeface="Georgia" panose="02040502050405020303" pitchFamily="18" charset="0"/>
                <a:cs typeface="Arial" panose="020B0604020202020204" pitchFamily="34" charset="0"/>
              </a:rPr>
              <a:t>70 MB/s per channel</a:t>
            </a:r>
          </a:p>
        </p:txBody>
      </p:sp>
      <p:sp>
        <p:nvSpPr>
          <p:cNvPr id="19" name="TextBox 18">
            <a:extLst>
              <a:ext uri="{FF2B5EF4-FFF2-40B4-BE49-F238E27FC236}">
                <a16:creationId xmlns:a16="http://schemas.microsoft.com/office/drawing/2014/main" id="{674B0C1E-7D2C-464B-8E34-F2E53A07890B}"/>
              </a:ext>
            </a:extLst>
          </p:cNvPr>
          <p:cNvSpPr txBox="1"/>
          <p:nvPr/>
        </p:nvSpPr>
        <p:spPr>
          <a:xfrm>
            <a:off x="6095999" y="5049190"/>
            <a:ext cx="5447235" cy="1107996"/>
          </a:xfrm>
          <a:prstGeom prst="rect">
            <a:avLst/>
          </a:prstGeom>
          <a:noFill/>
        </p:spPr>
        <p:txBody>
          <a:bodyPr wrap="square" rtlCol="0">
            <a:spAutoFit/>
          </a:bodyPr>
          <a:lstStyle/>
          <a:p>
            <a:pPr algn="r"/>
            <a:r>
              <a:rPr lang="en-US" sz="2200" dirty="0">
                <a:latin typeface="Georgia" panose="02040502050405020303" pitchFamily="18" charset="0"/>
                <a:cs typeface="Arial" panose="020B0604020202020204" pitchFamily="34" charset="0"/>
              </a:rPr>
              <a:t>TPC-H</a:t>
            </a:r>
          </a:p>
          <a:p>
            <a:pPr algn="r"/>
            <a:r>
              <a:rPr lang="en-US" sz="2200" dirty="0">
                <a:latin typeface="Georgia" panose="02040502050405020303" pitchFamily="18" charset="0"/>
                <a:cs typeface="Arial" panose="020B0604020202020204" pitchFamily="34" charset="0"/>
              </a:rPr>
              <a:t>TPC-C</a:t>
            </a:r>
          </a:p>
          <a:p>
            <a:pPr algn="r"/>
            <a:r>
              <a:rPr lang="en-US" sz="2200" dirty="0" err="1">
                <a:latin typeface="Georgia" panose="02040502050405020303" pitchFamily="18" charset="0"/>
                <a:cs typeface="Arial" panose="020B0604020202020204" pitchFamily="34" charset="0"/>
              </a:rPr>
              <a:t>AuctionMark</a:t>
            </a:r>
            <a:endParaRPr lang="en-US" sz="2200" dirty="0">
              <a:latin typeface="Georgia" panose="02040502050405020303" pitchFamily="18" charset="0"/>
              <a:cs typeface="Arial" panose="020B0604020202020204" pitchFamily="34" charset="0"/>
            </a:endParaRPr>
          </a:p>
        </p:txBody>
      </p:sp>
      <p:sp>
        <p:nvSpPr>
          <p:cNvPr id="27" name="TextBox 26">
            <a:extLst>
              <a:ext uri="{FF2B5EF4-FFF2-40B4-BE49-F238E27FC236}">
                <a16:creationId xmlns:a16="http://schemas.microsoft.com/office/drawing/2014/main" id="{91B5F10B-45D5-1A41-8622-099B41EBEDBA}"/>
              </a:ext>
            </a:extLst>
          </p:cNvPr>
          <p:cNvSpPr txBox="1"/>
          <p:nvPr/>
        </p:nvSpPr>
        <p:spPr>
          <a:xfrm>
            <a:off x="6333845" y="4727609"/>
            <a:ext cx="5226376" cy="430887"/>
          </a:xfrm>
          <a:prstGeom prst="rect">
            <a:avLst/>
          </a:prstGeom>
          <a:noFill/>
        </p:spPr>
        <p:txBody>
          <a:bodyPr wrap="square" rtlCol="0">
            <a:spAutoFit/>
          </a:bodyPr>
          <a:lstStyle/>
          <a:p>
            <a:pPr algn="r"/>
            <a:r>
              <a:rPr lang="en-US" sz="2200" dirty="0">
                <a:latin typeface="Georgia" panose="02040502050405020303" pitchFamily="18" charset="0"/>
                <a:cs typeface="Arial" panose="020B0604020202020204" pitchFamily="34" charset="0"/>
              </a:rPr>
              <a:t>YCSB</a:t>
            </a:r>
          </a:p>
        </p:txBody>
      </p:sp>
      <p:sp>
        <p:nvSpPr>
          <p:cNvPr id="28" name="Rounded Rectangle 16">
            <a:extLst>
              <a:ext uri="{FF2B5EF4-FFF2-40B4-BE49-F238E27FC236}">
                <a16:creationId xmlns:a16="http://schemas.microsoft.com/office/drawing/2014/main" id="{0433B88A-D02E-0843-81F5-B6223C2BC79E}"/>
              </a:ext>
            </a:extLst>
          </p:cNvPr>
          <p:cNvSpPr/>
          <p:nvPr/>
        </p:nvSpPr>
        <p:spPr>
          <a:xfrm>
            <a:off x="7536867" y="403148"/>
            <a:ext cx="4023354" cy="6441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dirty="0">
                <a:solidFill>
                  <a:prstClr val="white"/>
                </a:solidFill>
                <a:latin typeface="Georgia" panose="02040502050405020303" pitchFamily="18" charset="0"/>
              </a:rPr>
              <a:t>Programmable</a:t>
            </a:r>
            <a:r>
              <a:rPr kumimoji="0" lang="en-US" sz="3000" b="0" i="0" u="none" strike="noStrike" kern="1200" cap="none" spc="0" normalizeH="0" noProof="0" dirty="0">
                <a:ln>
                  <a:noFill/>
                </a:ln>
                <a:solidFill>
                  <a:prstClr val="white"/>
                </a:solidFill>
                <a:effectLst/>
                <a:uLnTx/>
                <a:uFillTx/>
                <a:latin typeface="Georgia" panose="02040502050405020303" pitchFamily="18" charset="0"/>
              </a:rPr>
              <a:t> SSDs</a:t>
            </a:r>
            <a:endParaRPr kumimoji="0" lang="en-US" sz="3000"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30" name="Rounded Rectangle 16">
            <a:extLst>
              <a:ext uri="{FF2B5EF4-FFF2-40B4-BE49-F238E27FC236}">
                <a16:creationId xmlns:a16="http://schemas.microsoft.com/office/drawing/2014/main" id="{C0270EA1-0DF0-EF4F-8155-6E1D8BB6DF0F}"/>
              </a:ext>
            </a:extLst>
          </p:cNvPr>
          <p:cNvSpPr/>
          <p:nvPr/>
        </p:nvSpPr>
        <p:spPr>
          <a:xfrm>
            <a:off x="7536867" y="4078083"/>
            <a:ext cx="4023354" cy="6441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Georgia" panose="02040502050405020303" pitchFamily="18" charset="0"/>
              </a:rPr>
              <a:t>Workloads</a:t>
            </a:r>
          </a:p>
        </p:txBody>
      </p:sp>
      <p:sp>
        <p:nvSpPr>
          <p:cNvPr id="2" name="TextBox 1">
            <a:extLst>
              <a:ext uri="{FF2B5EF4-FFF2-40B4-BE49-F238E27FC236}">
                <a16:creationId xmlns:a16="http://schemas.microsoft.com/office/drawing/2014/main" id="{E73035F7-067A-A340-8012-376D206E99E9}"/>
              </a:ext>
            </a:extLst>
          </p:cNvPr>
          <p:cNvSpPr txBox="1"/>
          <p:nvPr/>
        </p:nvSpPr>
        <p:spPr>
          <a:xfrm>
            <a:off x="-1085850" y="3500438"/>
            <a:ext cx="184731" cy="369332"/>
          </a:xfrm>
          <a:prstGeom prst="rect">
            <a:avLst/>
          </a:prstGeom>
          <a:noFill/>
        </p:spPr>
        <p:txBody>
          <a:bodyPr wrap="none" rtlCol="0">
            <a:spAutoFit/>
          </a:bodyPr>
          <a:lstStyle/>
          <a:p>
            <a:pPr algn="l"/>
            <a:endParaRPr lang="en-US" dirty="0">
              <a:latin typeface="Georgia" panose="02040502050405020303" pitchFamily="18" charset="0"/>
            </a:endParaRPr>
          </a:p>
        </p:txBody>
      </p:sp>
      <p:sp>
        <p:nvSpPr>
          <p:cNvPr id="3" name="Rounded Rectangle 16">
            <a:extLst>
              <a:ext uri="{FF2B5EF4-FFF2-40B4-BE49-F238E27FC236}">
                <a16:creationId xmlns:a16="http://schemas.microsoft.com/office/drawing/2014/main" id="{C7C743AC-F306-2E4A-0461-B617F3AF1AAD}"/>
              </a:ext>
            </a:extLst>
          </p:cNvPr>
          <p:cNvSpPr/>
          <p:nvPr/>
        </p:nvSpPr>
        <p:spPr>
          <a:xfrm>
            <a:off x="7519880" y="2693464"/>
            <a:ext cx="4023354" cy="6441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dirty="0">
                <a:solidFill>
                  <a:prstClr val="white"/>
                </a:solidFill>
                <a:latin typeface="Georgia" panose="02040502050405020303" pitchFamily="18" charset="0"/>
              </a:rPr>
              <a:t>Programmable</a:t>
            </a:r>
            <a:r>
              <a:rPr kumimoji="0" lang="en-US" sz="3000" b="0" i="0" u="none" strike="noStrike" kern="1200" cap="none" spc="0" normalizeH="0" noProof="0" dirty="0">
                <a:ln>
                  <a:noFill/>
                </a:ln>
                <a:solidFill>
                  <a:prstClr val="white"/>
                </a:solidFill>
                <a:effectLst/>
                <a:uLnTx/>
                <a:uFillTx/>
                <a:latin typeface="Georgia" panose="02040502050405020303" pitchFamily="18" charset="0"/>
              </a:rPr>
              <a:t> Switch</a:t>
            </a:r>
            <a:endParaRPr kumimoji="0" lang="en-US" sz="3000"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4" name="TextBox 3">
            <a:extLst>
              <a:ext uri="{FF2B5EF4-FFF2-40B4-BE49-F238E27FC236}">
                <a16:creationId xmlns:a16="http://schemas.microsoft.com/office/drawing/2014/main" id="{A17561A5-7392-B668-B466-F58DD3C736CB}"/>
              </a:ext>
            </a:extLst>
          </p:cNvPr>
          <p:cNvSpPr txBox="1"/>
          <p:nvPr/>
        </p:nvSpPr>
        <p:spPr>
          <a:xfrm>
            <a:off x="6316858" y="3331369"/>
            <a:ext cx="5226376" cy="430887"/>
          </a:xfrm>
          <a:prstGeom prst="rect">
            <a:avLst/>
          </a:prstGeom>
          <a:noFill/>
        </p:spPr>
        <p:txBody>
          <a:bodyPr wrap="square" rtlCol="0">
            <a:spAutoFit/>
          </a:bodyPr>
          <a:lstStyle/>
          <a:p>
            <a:pPr algn="r"/>
            <a:r>
              <a:rPr lang="en-US" sz="2200" dirty="0">
                <a:latin typeface="Georgia" panose="02040502050405020303" pitchFamily="18" charset="0"/>
                <a:cs typeface="Arial" panose="020B0604020202020204" pitchFamily="34" charset="0"/>
              </a:rPr>
              <a:t>Intel Tofino Switch</a:t>
            </a:r>
          </a:p>
        </p:txBody>
      </p:sp>
    </p:spTree>
    <p:extLst>
      <p:ext uri="{BB962C8B-B14F-4D97-AF65-F5344CB8AC3E}">
        <p14:creationId xmlns:p14="http://schemas.microsoft.com/office/powerpoint/2010/main" val="16996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0" grpId="0" animBg="1"/>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Improving End-To-End I/O Performance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21</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5" name="Rounded Rectangle 16">
            <a:extLst>
              <a:ext uri="{FF2B5EF4-FFF2-40B4-BE49-F238E27FC236}">
                <a16:creationId xmlns:a16="http://schemas.microsoft.com/office/drawing/2014/main" id="{884ACEB5-3165-8816-B537-F51408E10606}"/>
              </a:ext>
            </a:extLst>
          </p:cNvPr>
          <p:cNvSpPr/>
          <p:nvPr/>
        </p:nvSpPr>
        <p:spPr>
          <a:xfrm>
            <a:off x="1016956" y="5372343"/>
            <a:ext cx="10158088" cy="683869"/>
          </a:xfrm>
          <a:prstGeom prst="roundRect">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Georgia" panose="02040502050405020303" pitchFamily="18" charset="0"/>
              </a:rPr>
              <a:t>RackBlox</a:t>
            </a:r>
            <a:r>
              <a:rPr lang="en-US" sz="2800" dirty="0">
                <a:solidFill>
                  <a:schemeClr val="tx1"/>
                </a:solidFill>
                <a:latin typeface="Georgia" panose="02040502050405020303" pitchFamily="18" charset="0"/>
              </a:rPr>
              <a:t> reduces tail latency by up to 4.8x!</a:t>
            </a:r>
            <a:endParaRPr kumimoji="0" lang="en-US" sz="2800" i="0" u="none" strike="noStrike" kern="1200" cap="none" spc="0" normalizeH="0" baseline="0" noProof="0" dirty="0">
              <a:ln>
                <a:noFill/>
              </a:ln>
              <a:solidFill>
                <a:schemeClr val="tx1"/>
              </a:solidFill>
              <a:effectLst/>
              <a:uLnTx/>
              <a:uFillTx/>
              <a:latin typeface="Georgia" panose="02040502050405020303" pitchFamily="18" charset="0"/>
            </a:endParaRPr>
          </a:p>
        </p:txBody>
      </p:sp>
      <p:graphicFrame>
        <p:nvGraphicFramePr>
          <p:cNvPr id="3" name="Chart 2">
            <a:extLst>
              <a:ext uri="{FF2B5EF4-FFF2-40B4-BE49-F238E27FC236}">
                <a16:creationId xmlns:a16="http://schemas.microsoft.com/office/drawing/2014/main" id="{1BF85508-4CA7-8C4F-8CFE-33D04C3900E7}"/>
              </a:ext>
            </a:extLst>
          </p:cNvPr>
          <p:cNvGraphicFramePr>
            <a:graphicFrameLocks/>
          </p:cNvGraphicFramePr>
          <p:nvPr>
            <p:extLst>
              <p:ext uri="{D42A27DB-BD31-4B8C-83A1-F6EECF244321}">
                <p14:modId xmlns:p14="http://schemas.microsoft.com/office/powerpoint/2010/main" val="1332757488"/>
              </p:ext>
            </p:extLst>
          </p:nvPr>
        </p:nvGraphicFramePr>
        <p:xfrm>
          <a:off x="0" y="882354"/>
          <a:ext cx="12192000" cy="449012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F7A2751-450F-93A1-4357-939C917836C1}"/>
              </a:ext>
            </a:extLst>
          </p:cNvPr>
          <p:cNvSpPr/>
          <p:nvPr/>
        </p:nvSpPr>
        <p:spPr>
          <a:xfrm>
            <a:off x="1159329" y="1730828"/>
            <a:ext cx="10727871" cy="2710543"/>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DAE53FAE-BDF3-AE68-47BD-95EFDDEC2F7E}"/>
              </a:ext>
            </a:extLst>
          </p:cNvPr>
          <p:cNvGrpSpPr/>
          <p:nvPr/>
        </p:nvGrpSpPr>
        <p:grpSpPr>
          <a:xfrm>
            <a:off x="624691" y="1936315"/>
            <a:ext cx="11885027" cy="2586683"/>
            <a:chOff x="624691" y="1936315"/>
            <a:chExt cx="11885027" cy="2586683"/>
          </a:xfrm>
        </p:grpSpPr>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9710BF45-A520-5679-105B-F1345F72ABC6}"/>
                    </a:ext>
                  </a:extLst>
                </p:cNvPr>
                <p:cNvGraphicFramePr/>
                <p:nvPr>
                  <p:extLst>
                    <p:ext uri="{D42A27DB-BD31-4B8C-83A1-F6EECF244321}">
                      <p14:modId xmlns:p14="http://schemas.microsoft.com/office/powerpoint/2010/main" val="586147284"/>
                    </p:ext>
                  </p:extLst>
                </p:nvPr>
              </p:nvGraphicFramePr>
              <p:xfrm>
                <a:off x="624691" y="1936593"/>
                <a:ext cx="2725094" cy="258612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Chart 5">
                  <a:extLst>
                    <a:ext uri="{FF2B5EF4-FFF2-40B4-BE49-F238E27FC236}">
                      <a16:creationId xmlns:a16="http://schemas.microsoft.com/office/drawing/2014/main" id="{9710BF45-A520-5679-105B-F1345F72ABC6}"/>
                    </a:ext>
                  </a:extLst>
                </p:cNvPr>
                <p:cNvPicPr>
                  <a:picLocks noGrp="1" noRot="1" noChangeAspect="1" noMove="1" noResize="1" noEditPoints="1" noAdjustHandles="1" noChangeArrowheads="1" noChangeShapeType="1"/>
                </p:cNvPicPr>
                <p:nvPr/>
              </p:nvPicPr>
              <p:blipFill>
                <a:blip r:embed="rId5"/>
                <a:stretch>
                  <a:fillRect/>
                </a:stretch>
              </p:blipFill>
              <p:spPr>
                <a:xfrm>
                  <a:off x="624691" y="1936593"/>
                  <a:ext cx="2725094" cy="2586126"/>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AFA4534A-730E-EFB2-85C1-05BA20698A9E}"/>
                    </a:ext>
                  </a:extLst>
                </p:cNvPr>
                <p:cNvGraphicFramePr/>
                <p:nvPr>
                  <p:extLst>
                    <p:ext uri="{D42A27DB-BD31-4B8C-83A1-F6EECF244321}">
                      <p14:modId xmlns:p14="http://schemas.microsoft.com/office/powerpoint/2010/main" val="3385823794"/>
                    </p:ext>
                  </p:extLst>
                </p:nvPr>
              </p:nvGraphicFramePr>
              <p:xfrm>
                <a:off x="2466749" y="1936593"/>
                <a:ext cx="2725094" cy="2586126"/>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7" name="Chart 6">
                  <a:extLst>
                    <a:ext uri="{FF2B5EF4-FFF2-40B4-BE49-F238E27FC236}">
                      <a16:creationId xmlns:a16="http://schemas.microsoft.com/office/drawing/2014/main" id="{AFA4534A-730E-EFB2-85C1-05BA20698A9E}"/>
                    </a:ext>
                  </a:extLst>
                </p:cNvPr>
                <p:cNvPicPr>
                  <a:picLocks noGrp="1" noRot="1" noChangeAspect="1" noMove="1" noResize="1" noEditPoints="1" noAdjustHandles="1" noChangeArrowheads="1" noChangeShapeType="1"/>
                </p:cNvPicPr>
                <p:nvPr/>
              </p:nvPicPr>
              <p:blipFill>
                <a:blip r:embed="rId7"/>
                <a:stretch>
                  <a:fillRect/>
                </a:stretch>
              </p:blipFill>
              <p:spPr>
                <a:xfrm>
                  <a:off x="2466749" y="1936593"/>
                  <a:ext cx="2725094" cy="2586126"/>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7AE1642E-7F3D-8B0A-4D0C-2B2ED848BACC}"/>
                    </a:ext>
                  </a:extLst>
                </p:cNvPr>
                <p:cNvGraphicFramePr/>
                <p:nvPr>
                  <p:extLst>
                    <p:ext uri="{D42A27DB-BD31-4B8C-83A1-F6EECF244321}">
                      <p14:modId xmlns:p14="http://schemas.microsoft.com/office/powerpoint/2010/main" val="2540358614"/>
                    </p:ext>
                  </p:extLst>
                </p:nvPr>
              </p:nvGraphicFramePr>
              <p:xfrm>
                <a:off x="4299110" y="1936593"/>
                <a:ext cx="2725094" cy="2586126"/>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9" name="Chart 8">
                  <a:extLst>
                    <a:ext uri="{FF2B5EF4-FFF2-40B4-BE49-F238E27FC236}">
                      <a16:creationId xmlns:a16="http://schemas.microsoft.com/office/drawing/2014/main" id="{7AE1642E-7F3D-8B0A-4D0C-2B2ED848BACC}"/>
                    </a:ext>
                  </a:extLst>
                </p:cNvPr>
                <p:cNvPicPr>
                  <a:picLocks noGrp="1" noRot="1" noChangeAspect="1" noMove="1" noResize="1" noEditPoints="1" noAdjustHandles="1" noChangeArrowheads="1" noChangeShapeType="1"/>
                </p:cNvPicPr>
                <p:nvPr/>
              </p:nvPicPr>
              <p:blipFill>
                <a:blip r:embed="rId9"/>
                <a:stretch>
                  <a:fillRect/>
                </a:stretch>
              </p:blipFill>
              <p:spPr>
                <a:xfrm>
                  <a:off x="4299110" y="1936593"/>
                  <a:ext cx="2725094" cy="2586126"/>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DA1664C5-B9B0-8352-B5D9-94F16ADEFDA7}"/>
                    </a:ext>
                  </a:extLst>
                </p:cNvPr>
                <p:cNvGraphicFramePr/>
                <p:nvPr>
                  <p:extLst>
                    <p:ext uri="{D42A27DB-BD31-4B8C-83A1-F6EECF244321}">
                      <p14:modId xmlns:p14="http://schemas.microsoft.com/office/powerpoint/2010/main" val="357968413"/>
                    </p:ext>
                  </p:extLst>
                </p:nvPr>
              </p:nvGraphicFramePr>
              <p:xfrm>
                <a:off x="6141168" y="1936315"/>
                <a:ext cx="2729942" cy="2586682"/>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10" name="Chart 9">
                  <a:extLst>
                    <a:ext uri="{FF2B5EF4-FFF2-40B4-BE49-F238E27FC236}">
                      <a16:creationId xmlns:a16="http://schemas.microsoft.com/office/drawing/2014/main" id="{DA1664C5-B9B0-8352-B5D9-94F16ADEFDA7}"/>
                    </a:ext>
                  </a:extLst>
                </p:cNvPr>
                <p:cNvPicPr>
                  <a:picLocks noGrp="1" noRot="1" noChangeAspect="1" noMove="1" noResize="1" noEditPoints="1" noAdjustHandles="1" noChangeArrowheads="1" noChangeShapeType="1"/>
                </p:cNvPicPr>
                <p:nvPr/>
              </p:nvPicPr>
              <p:blipFill>
                <a:blip r:embed="rId11"/>
                <a:stretch>
                  <a:fillRect/>
                </a:stretch>
              </p:blipFill>
              <p:spPr>
                <a:xfrm>
                  <a:off x="6141168" y="1936315"/>
                  <a:ext cx="2729942" cy="258668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62AFE87C-F3C2-80A3-A1F1-8A77528CD990}"/>
                    </a:ext>
                  </a:extLst>
                </p:cNvPr>
                <p:cNvGraphicFramePr/>
                <p:nvPr>
                  <p:extLst>
                    <p:ext uri="{D42A27DB-BD31-4B8C-83A1-F6EECF244321}">
                      <p14:modId xmlns:p14="http://schemas.microsoft.com/office/powerpoint/2010/main" val="3424306120"/>
                    </p:ext>
                  </p:extLst>
                </p:nvPr>
              </p:nvGraphicFramePr>
              <p:xfrm>
                <a:off x="7962896" y="1936315"/>
                <a:ext cx="2725094" cy="2586682"/>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12" name="Chart 11">
                  <a:extLst>
                    <a:ext uri="{FF2B5EF4-FFF2-40B4-BE49-F238E27FC236}">
                      <a16:creationId xmlns:a16="http://schemas.microsoft.com/office/drawing/2014/main" id="{62AFE87C-F3C2-80A3-A1F1-8A77528CD990}"/>
                    </a:ext>
                  </a:extLst>
                </p:cNvPr>
                <p:cNvPicPr>
                  <a:picLocks noGrp="1" noRot="1" noChangeAspect="1" noMove="1" noResize="1" noEditPoints="1" noAdjustHandles="1" noChangeArrowheads="1" noChangeShapeType="1"/>
                </p:cNvPicPr>
                <p:nvPr/>
              </p:nvPicPr>
              <p:blipFill>
                <a:blip r:embed="rId11"/>
                <a:stretch>
                  <a:fillRect/>
                </a:stretch>
              </p:blipFill>
              <p:spPr>
                <a:xfrm>
                  <a:off x="7962896" y="1936315"/>
                  <a:ext cx="2725094" cy="258668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5" name="Chart 14">
                  <a:extLst>
                    <a:ext uri="{FF2B5EF4-FFF2-40B4-BE49-F238E27FC236}">
                      <a16:creationId xmlns:a16="http://schemas.microsoft.com/office/drawing/2014/main" id="{8AFC2B92-DA1E-BE48-AC2E-1C0395AE0C2C}"/>
                    </a:ext>
                  </a:extLst>
                </p:cNvPr>
                <p:cNvGraphicFramePr/>
                <p:nvPr>
                  <p:extLst>
                    <p:ext uri="{D42A27DB-BD31-4B8C-83A1-F6EECF244321}">
                      <p14:modId xmlns:p14="http://schemas.microsoft.com/office/powerpoint/2010/main" val="1136190678"/>
                    </p:ext>
                  </p:extLst>
                </p:nvPr>
              </p:nvGraphicFramePr>
              <p:xfrm>
                <a:off x="9779775" y="1936315"/>
                <a:ext cx="2729943" cy="2586683"/>
              </p:xfrm>
              <a:graphic>
                <a:graphicData uri="http://schemas.microsoft.com/office/drawing/2014/chartex">
                  <cx:chart xmlns:cx="http://schemas.microsoft.com/office/drawing/2014/chartex" xmlns:r="http://schemas.openxmlformats.org/officeDocument/2006/relationships" r:id="rId13"/>
                </a:graphicData>
              </a:graphic>
            </p:graphicFrame>
          </mc:Choice>
          <mc:Fallback xmlns="">
            <p:pic>
              <p:nvPicPr>
                <p:cNvPr id="15" name="Chart 14">
                  <a:extLst>
                    <a:ext uri="{FF2B5EF4-FFF2-40B4-BE49-F238E27FC236}">
                      <a16:creationId xmlns:a16="http://schemas.microsoft.com/office/drawing/2014/main" id="{8AFC2B92-DA1E-BE48-AC2E-1C0395AE0C2C}"/>
                    </a:ext>
                  </a:extLst>
                </p:cNvPr>
                <p:cNvPicPr>
                  <a:picLocks noGrp="1" noRot="1" noChangeAspect="1" noMove="1" noResize="1" noEditPoints="1" noAdjustHandles="1" noChangeArrowheads="1" noChangeShapeType="1"/>
                </p:cNvPicPr>
                <p:nvPr/>
              </p:nvPicPr>
              <p:blipFill>
                <a:blip r:embed="rId11"/>
                <a:stretch>
                  <a:fillRect/>
                </a:stretch>
              </p:blipFill>
              <p:spPr>
                <a:xfrm>
                  <a:off x="9779775" y="1936315"/>
                  <a:ext cx="2729943" cy="2586683"/>
                </a:xfrm>
                <a:prstGeom prst="rect">
                  <a:avLst/>
                </a:prstGeom>
              </p:spPr>
            </p:pic>
          </mc:Fallback>
        </mc:AlternateContent>
      </p:grpSp>
      <p:sp>
        <p:nvSpPr>
          <p:cNvPr id="8" name="TextBox 7">
            <a:extLst>
              <a:ext uri="{FF2B5EF4-FFF2-40B4-BE49-F238E27FC236}">
                <a16:creationId xmlns:a16="http://schemas.microsoft.com/office/drawing/2014/main" id="{80E11D7C-34B7-B6C0-D34C-ADE21AFE2975}"/>
              </a:ext>
            </a:extLst>
          </p:cNvPr>
          <p:cNvSpPr txBox="1"/>
          <p:nvPr/>
        </p:nvSpPr>
        <p:spPr>
          <a:xfrm rot="16200000">
            <a:off x="2286540" y="3719689"/>
            <a:ext cx="1037463" cy="369332"/>
          </a:xfrm>
          <a:prstGeom prst="rect">
            <a:avLst/>
          </a:prstGeom>
          <a:noFill/>
        </p:spPr>
        <p:txBody>
          <a:bodyPr wrap="none" rtlCol="0">
            <a:spAutoFit/>
          </a:bodyPr>
          <a:lstStyle/>
          <a:p>
            <a:pPr algn="l"/>
            <a:r>
              <a:rPr lang="en-US" dirty="0">
                <a:latin typeface="Georgia" panose="02040502050405020303" pitchFamily="18" charset="0"/>
              </a:rPr>
              <a:t>Storage!</a:t>
            </a:r>
          </a:p>
        </p:txBody>
      </p:sp>
      <p:sp>
        <p:nvSpPr>
          <p:cNvPr id="13" name="TextBox 12">
            <a:extLst>
              <a:ext uri="{FF2B5EF4-FFF2-40B4-BE49-F238E27FC236}">
                <a16:creationId xmlns:a16="http://schemas.microsoft.com/office/drawing/2014/main" id="{E390DDFA-5C2D-9A1E-9659-1B6686D4D9EE}"/>
              </a:ext>
            </a:extLst>
          </p:cNvPr>
          <p:cNvSpPr txBox="1"/>
          <p:nvPr/>
        </p:nvSpPr>
        <p:spPr>
          <a:xfrm rot="16200000">
            <a:off x="2073340" y="2527984"/>
            <a:ext cx="1463862" cy="369332"/>
          </a:xfrm>
          <a:prstGeom prst="rect">
            <a:avLst/>
          </a:prstGeom>
          <a:noFill/>
        </p:spPr>
        <p:txBody>
          <a:bodyPr wrap="none" rtlCol="0">
            <a:spAutoFit/>
          </a:bodyPr>
          <a:lstStyle/>
          <a:p>
            <a:pPr algn="l"/>
            <a:r>
              <a:rPr lang="en-US" dirty="0">
                <a:latin typeface="Georgia" panose="02040502050405020303" pitchFamily="18" charset="0"/>
              </a:rPr>
              <a:t>Networking!</a:t>
            </a:r>
          </a:p>
        </p:txBody>
      </p:sp>
      <p:cxnSp>
        <p:nvCxnSpPr>
          <p:cNvPr id="18" name="Straight Arrow Connector 17">
            <a:extLst>
              <a:ext uri="{FF2B5EF4-FFF2-40B4-BE49-F238E27FC236}">
                <a16:creationId xmlns:a16="http://schemas.microsoft.com/office/drawing/2014/main" id="{8473CAD0-6CCA-2AF3-1E47-8AEE0C772C19}"/>
              </a:ext>
            </a:extLst>
          </p:cNvPr>
          <p:cNvCxnSpPr/>
          <p:nvPr/>
        </p:nvCxnSpPr>
        <p:spPr>
          <a:xfrm>
            <a:off x="2913758" y="2786065"/>
            <a:ext cx="20821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52C9165-92D8-97E4-F33F-A39B8D4BC4A1}"/>
              </a:ext>
            </a:extLst>
          </p:cNvPr>
          <p:cNvCxnSpPr/>
          <p:nvPr/>
        </p:nvCxnSpPr>
        <p:spPr>
          <a:xfrm>
            <a:off x="2923283" y="3895725"/>
            <a:ext cx="20821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3" grpId="0" uiExpand="1">
        <p:bldSub>
          <a:bldChart bld="series"/>
        </p:bldSub>
      </p:bldGraphic>
      <p:bldP spid="4" grpId="0" animBg="1"/>
      <p:bldP spid="8"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4" name="Slide Number Placeholder 2">
            <a:extLst>
              <a:ext uri="{FF2B5EF4-FFF2-40B4-BE49-F238E27FC236}">
                <a16:creationId xmlns:a16="http://schemas.microsoft.com/office/drawing/2014/main" id="{5CCAB14C-8295-F05B-CD5E-FF0CEDC1C815}"/>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22</a:t>
            </a:fld>
            <a:endParaRPr lang="en-US" dirty="0">
              <a:solidFill>
                <a:schemeClr val="bg1"/>
              </a:solidFill>
              <a:cs typeface="Calibri"/>
            </a:endParaRPr>
          </a:p>
        </p:txBody>
      </p:sp>
      <p:sp>
        <p:nvSpPr>
          <p:cNvPr id="25" name="TextBox 24">
            <a:extLst>
              <a:ext uri="{FF2B5EF4-FFF2-40B4-BE49-F238E27FC236}">
                <a16:creationId xmlns:a16="http://schemas.microsoft.com/office/drawing/2014/main" id="{2C87290E-93FB-3489-F5A1-7BAF32A83A53}"/>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6" name="Google Shape;100;p1">
            <a:extLst>
              <a:ext uri="{FF2B5EF4-FFF2-40B4-BE49-F238E27FC236}">
                <a16:creationId xmlns:a16="http://schemas.microsoft.com/office/drawing/2014/main" id="{D6723948-A4A4-F882-BCD4-2F2F4492C1A9}"/>
              </a:ext>
            </a:extLst>
          </p:cNvPr>
          <p:cNvSpPr txBox="1"/>
          <p:nvPr/>
        </p:nvSpPr>
        <p:spPr>
          <a:xfrm>
            <a:off x="82296" y="128016"/>
            <a:ext cx="11605284" cy="707846"/>
          </a:xfrm>
          <a:prstGeom prst="rect">
            <a:avLst/>
          </a:prstGeom>
          <a:noFill/>
          <a:ln>
            <a:noFill/>
          </a:ln>
        </p:spPr>
        <p:txBody>
          <a:bodyPr spcFirstLastPara="1" wrap="square" lIns="91425" tIns="45700" rIns="91425" bIns="45700" anchor="t" anchorCtr="0">
            <a:spAutoFit/>
          </a:bodyPr>
          <a:lstStyle>
            <a:defPPr>
              <a:defRPr lang="en-US"/>
            </a:defPPr>
            <a:lvl1pPr>
              <a:defRPr sz="3200">
                <a:solidFill>
                  <a:schemeClr val="lt1"/>
                </a:solidFill>
                <a:ea typeface="Helvetica Neue Light"/>
              </a:defRPr>
            </a:lvl1pPr>
          </a:lstStyle>
          <a:p>
            <a:r>
              <a:rPr lang="en-US" altLang="zh-CN" sz="4000" dirty="0" err="1">
                <a:latin typeface="Georgia" panose="02040502050405020303" pitchFamily="18" charset="0"/>
                <a:sym typeface="Helvetica Neue Light"/>
              </a:rPr>
              <a:t>RackBlox</a:t>
            </a:r>
            <a:r>
              <a:rPr lang="en-US" altLang="zh-CN" sz="4000" dirty="0">
                <a:latin typeface="Georgia" panose="02040502050405020303" pitchFamily="18" charset="0"/>
                <a:sym typeface="Helvetica Neue Light"/>
              </a:rPr>
              <a:t> Supports Different Storage Schedulers</a:t>
            </a:r>
            <a:endParaRPr lang="en-US" sz="4000" dirty="0">
              <a:latin typeface="Georgia" panose="02040502050405020303" pitchFamily="18" charset="0"/>
              <a:sym typeface="Helvetica Neue Light"/>
            </a:endParaRPr>
          </a:p>
        </p:txBody>
      </p:sp>
      <p:sp>
        <p:nvSpPr>
          <p:cNvPr id="3" name="Rounded Rectangle 16">
            <a:extLst>
              <a:ext uri="{FF2B5EF4-FFF2-40B4-BE49-F238E27FC236}">
                <a16:creationId xmlns:a16="http://schemas.microsoft.com/office/drawing/2014/main" id="{58211595-681B-2B25-24C9-709D1AAEA6EF}"/>
              </a:ext>
            </a:extLst>
          </p:cNvPr>
          <p:cNvSpPr/>
          <p:nvPr/>
        </p:nvSpPr>
        <p:spPr>
          <a:xfrm>
            <a:off x="751320" y="5475615"/>
            <a:ext cx="10689359" cy="683869"/>
          </a:xfrm>
          <a:prstGeom prst="roundRect">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a:solidFill>
                  <a:schemeClr val="tx1"/>
                </a:solidFill>
                <a:latin typeface="Georgia" panose="02040502050405020303" pitchFamily="18" charset="0"/>
              </a:rPr>
              <a:t>Coordinated I/O Scheduling always outperforms incoordination!</a:t>
            </a:r>
            <a:endParaRPr kumimoji="0" lang="en-US" sz="2800" i="0" u="none" strike="noStrike" kern="1200" cap="none" spc="0" normalizeH="0" baseline="0" noProof="0" dirty="0">
              <a:ln>
                <a:noFill/>
              </a:ln>
              <a:solidFill>
                <a:schemeClr val="tx1"/>
              </a:solidFill>
              <a:effectLst/>
              <a:uLnTx/>
              <a:uFillTx/>
              <a:latin typeface="Georgia" panose="02040502050405020303" pitchFamily="18" charset="0"/>
            </a:endParaRPr>
          </a:p>
        </p:txBody>
      </p:sp>
      <p:graphicFrame>
        <p:nvGraphicFramePr>
          <p:cNvPr id="2" name="Chart 1">
            <a:extLst>
              <a:ext uri="{FF2B5EF4-FFF2-40B4-BE49-F238E27FC236}">
                <a16:creationId xmlns:a16="http://schemas.microsoft.com/office/drawing/2014/main" id="{40FB930E-A368-5A03-BAA4-80694A86DFFB}"/>
              </a:ext>
            </a:extLst>
          </p:cNvPr>
          <p:cNvGraphicFramePr>
            <a:graphicFrameLocks/>
          </p:cNvGraphicFramePr>
          <p:nvPr>
            <p:extLst>
              <p:ext uri="{D42A27DB-BD31-4B8C-83A1-F6EECF244321}">
                <p14:modId xmlns:p14="http://schemas.microsoft.com/office/powerpoint/2010/main" val="3316575007"/>
              </p:ext>
            </p:extLst>
          </p:nvPr>
        </p:nvGraphicFramePr>
        <p:xfrm>
          <a:off x="0" y="971574"/>
          <a:ext cx="12192000" cy="4439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6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5;p7">
            <a:extLst>
              <a:ext uri="{FF2B5EF4-FFF2-40B4-BE49-F238E27FC236}">
                <a16:creationId xmlns:a16="http://schemas.microsoft.com/office/drawing/2014/main" id="{96B7DEB2-623C-1442-B1C8-ADFE7B417404}"/>
              </a:ext>
            </a:extLst>
          </p:cNvPr>
          <p:cNvSpPr/>
          <p:nvPr/>
        </p:nvSpPr>
        <p:spPr>
          <a:xfrm rot="10800000" flipH="1">
            <a:off x="-5030" y="-40167"/>
            <a:ext cx="5557837" cy="6938334"/>
          </a:xfrm>
          <a:custGeom>
            <a:avLst/>
            <a:gdLst>
              <a:gd name="connsiteX0" fmla="*/ 0 w 2909675"/>
              <a:gd name="connsiteY0" fmla="*/ 0 h 6865695"/>
              <a:gd name="connsiteX1" fmla="*/ 2909675 w 2909675"/>
              <a:gd name="connsiteY1" fmla="*/ 0 h 6865695"/>
              <a:gd name="connsiteX2" fmla="*/ 2909675 w 2909675"/>
              <a:gd name="connsiteY2" fmla="*/ 6865695 h 6865695"/>
              <a:gd name="connsiteX3" fmla="*/ 0 w 2909675"/>
              <a:gd name="connsiteY3" fmla="*/ 6865695 h 6865695"/>
              <a:gd name="connsiteX4" fmla="*/ 0 w 2909675"/>
              <a:gd name="connsiteY4" fmla="*/ 0 h 6865695"/>
              <a:gd name="connsiteX0" fmla="*/ 0 w 4674382"/>
              <a:gd name="connsiteY0" fmla="*/ 34183 h 6899878"/>
              <a:gd name="connsiteX1" fmla="*/ 4674382 w 4674382"/>
              <a:gd name="connsiteY1" fmla="*/ 0 h 6899878"/>
              <a:gd name="connsiteX2" fmla="*/ 2909675 w 4674382"/>
              <a:gd name="connsiteY2" fmla="*/ 6899878 h 6899878"/>
              <a:gd name="connsiteX3" fmla="*/ 0 w 4674382"/>
              <a:gd name="connsiteY3" fmla="*/ 6899878 h 6899878"/>
              <a:gd name="connsiteX4" fmla="*/ 0 w 4674382"/>
              <a:gd name="connsiteY4" fmla="*/ 34183 h 6899878"/>
              <a:gd name="connsiteX0" fmla="*/ 0 w 4674382"/>
              <a:gd name="connsiteY0" fmla="*/ 34183 h 6938334"/>
              <a:gd name="connsiteX1" fmla="*/ 4674382 w 4674382"/>
              <a:gd name="connsiteY1" fmla="*/ 0 h 6938334"/>
              <a:gd name="connsiteX2" fmla="*/ 2892584 w 4674382"/>
              <a:gd name="connsiteY2" fmla="*/ 6938334 h 6938334"/>
              <a:gd name="connsiteX3" fmla="*/ 0 w 4674382"/>
              <a:gd name="connsiteY3" fmla="*/ 6899878 h 6938334"/>
              <a:gd name="connsiteX4" fmla="*/ 0 w 4674382"/>
              <a:gd name="connsiteY4" fmla="*/ 34183 h 6938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382" h="6938334">
                <a:moveTo>
                  <a:pt x="0" y="34183"/>
                </a:moveTo>
                <a:lnTo>
                  <a:pt x="4674382" y="0"/>
                </a:lnTo>
                <a:lnTo>
                  <a:pt x="2892584" y="6938334"/>
                </a:lnTo>
                <a:lnTo>
                  <a:pt x="0" y="6899878"/>
                </a:lnTo>
                <a:lnTo>
                  <a:pt x="0" y="34183"/>
                </a:lnTo>
                <a:close/>
              </a:path>
            </a:pathLst>
          </a:cu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5" name="Google Shape;147;p7">
            <a:extLst>
              <a:ext uri="{FF2B5EF4-FFF2-40B4-BE49-F238E27FC236}">
                <a16:creationId xmlns:a16="http://schemas.microsoft.com/office/drawing/2014/main" id="{B07053BB-993E-2C47-84A5-C60674C56241}"/>
              </a:ext>
            </a:extLst>
          </p:cNvPr>
          <p:cNvSpPr txBox="1">
            <a:spLocks/>
          </p:cNvSpPr>
          <p:nvPr/>
        </p:nvSpPr>
        <p:spPr>
          <a:xfrm>
            <a:off x="887907" y="2868556"/>
            <a:ext cx="3801457" cy="10029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000"/>
            </a:pPr>
            <a:r>
              <a:rPr lang="en-US" sz="4000" b="1" dirty="0" err="1">
                <a:solidFill>
                  <a:schemeClr val="bg1"/>
                </a:solidFill>
                <a:latin typeface="Georgia" panose="02040502050405020303" pitchFamily="18" charset="0"/>
                <a:ea typeface="Helvetica Neue Light"/>
                <a:cs typeface="Arial" panose="020B0604020202020204" pitchFamily="34" charset="0"/>
                <a:sym typeface="Helvetica Neue Light"/>
              </a:rPr>
              <a:t>RackBlox</a:t>
            </a:r>
            <a:r>
              <a:rPr lang="en-US" sz="4000" b="1" dirty="0">
                <a:solidFill>
                  <a:schemeClr val="bg1"/>
                </a:solidFill>
                <a:latin typeface="Georgia" panose="02040502050405020303" pitchFamily="18" charset="0"/>
                <a:ea typeface="Helvetica Neue Light"/>
                <a:cs typeface="Arial" panose="020B0604020202020204" pitchFamily="34" charset="0"/>
                <a:sym typeface="Helvetica Neue Light"/>
              </a:rPr>
              <a:t> Summary</a:t>
            </a:r>
          </a:p>
        </p:txBody>
      </p:sp>
      <p:grpSp>
        <p:nvGrpSpPr>
          <p:cNvPr id="16" name="Group 15">
            <a:extLst>
              <a:ext uri="{FF2B5EF4-FFF2-40B4-BE49-F238E27FC236}">
                <a16:creationId xmlns:a16="http://schemas.microsoft.com/office/drawing/2014/main" id="{84D67A54-E134-34F7-2078-A361A27644D4}"/>
              </a:ext>
            </a:extLst>
          </p:cNvPr>
          <p:cNvGrpSpPr/>
          <p:nvPr/>
        </p:nvGrpSpPr>
        <p:grpSpPr>
          <a:xfrm>
            <a:off x="6341919" y="1011628"/>
            <a:ext cx="5772874" cy="1313904"/>
            <a:chOff x="6309568" y="998912"/>
            <a:chExt cx="5772874" cy="1313904"/>
          </a:xfrm>
        </p:grpSpPr>
        <p:sp>
          <p:nvSpPr>
            <p:cNvPr id="17" name="Rounded Rectangle 16">
              <a:extLst>
                <a:ext uri="{FF2B5EF4-FFF2-40B4-BE49-F238E27FC236}">
                  <a16:creationId xmlns:a16="http://schemas.microsoft.com/office/drawing/2014/main" id="{C52C18F0-4427-EE8C-0A15-525707CF7EE6}"/>
                </a:ext>
              </a:extLst>
            </p:cNvPr>
            <p:cNvSpPr/>
            <p:nvPr/>
          </p:nvSpPr>
          <p:spPr>
            <a:xfrm>
              <a:off x="6309568" y="998912"/>
              <a:ext cx="5772874" cy="1313904"/>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6AFDF52-863B-DE4B-44B2-098D7829DED1}"/>
                </a:ext>
              </a:extLst>
            </p:cNvPr>
            <p:cNvSpPr txBox="1"/>
            <p:nvPr/>
          </p:nvSpPr>
          <p:spPr>
            <a:xfrm>
              <a:off x="7426035" y="1440420"/>
              <a:ext cx="4656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accent6"/>
                  </a:solidFill>
                  <a:latin typeface="Georgia" panose="02040502050405020303" pitchFamily="18" charset="0"/>
                  <a:cs typeface="Arial" panose="020B0604020202020204" pitchFamily="34" charset="0"/>
                </a:rPr>
                <a:t>Network/Storage Codesign</a:t>
              </a:r>
              <a:endParaRPr kumimoji="0" lang="en-US" sz="2200" b="1" i="0" u="none" strike="noStrike" kern="1200" cap="none" spc="0" normalizeH="0" baseline="0" noProof="0" dirty="0">
                <a:ln>
                  <a:noFill/>
                </a:ln>
                <a:solidFill>
                  <a:schemeClr val="accent6"/>
                </a:solidFill>
                <a:effectLst/>
                <a:uLnTx/>
                <a:uFillTx/>
                <a:latin typeface="Georgia" panose="02040502050405020303" pitchFamily="18" charset="0"/>
                <a:cs typeface="Arial" panose="020B0604020202020204" pitchFamily="34" charset="0"/>
              </a:endParaRPr>
            </a:p>
          </p:txBody>
        </p:sp>
        <p:pic>
          <p:nvPicPr>
            <p:cNvPr id="19" name="Picture 2">
              <a:extLst>
                <a:ext uri="{FF2B5EF4-FFF2-40B4-BE49-F238E27FC236}">
                  <a16:creationId xmlns:a16="http://schemas.microsoft.com/office/drawing/2014/main" id="{7BEE3F97-ABFC-CA16-DA16-2420F6084F29}"/>
                </a:ext>
              </a:extLst>
            </p:cNvPr>
            <p:cNvPicPr>
              <a:picLocks noChangeAspect="1" noChangeArrowheads="1"/>
            </p:cNvPicPr>
            <p:nvPr/>
          </p:nvPicPr>
          <p:blipFill>
            <a:blip r:embed="rId3"/>
            <a:srcRect/>
            <a:stretch/>
          </p:blipFill>
          <p:spPr bwMode="auto">
            <a:xfrm>
              <a:off x="6403108" y="1041739"/>
              <a:ext cx="1230937" cy="1230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B9D5C694-EB88-0D1C-94FB-98FBDA1E6BAB}"/>
              </a:ext>
            </a:extLst>
          </p:cNvPr>
          <p:cNvGrpSpPr/>
          <p:nvPr/>
        </p:nvGrpSpPr>
        <p:grpSpPr>
          <a:xfrm>
            <a:off x="6340482" y="2506043"/>
            <a:ext cx="5772874" cy="1313905"/>
            <a:chOff x="6308131" y="3027228"/>
            <a:chExt cx="5772874" cy="1313905"/>
          </a:xfrm>
        </p:grpSpPr>
        <p:sp>
          <p:nvSpPr>
            <p:cNvPr id="21" name="Rounded Rectangle 20">
              <a:extLst>
                <a:ext uri="{FF2B5EF4-FFF2-40B4-BE49-F238E27FC236}">
                  <a16:creationId xmlns:a16="http://schemas.microsoft.com/office/drawing/2014/main" id="{5408EAB3-27CB-E4EA-0E4A-8B8318E9B0B1}"/>
                </a:ext>
              </a:extLst>
            </p:cNvPr>
            <p:cNvSpPr/>
            <p:nvPr/>
          </p:nvSpPr>
          <p:spPr>
            <a:xfrm>
              <a:off x="6308131" y="3027228"/>
              <a:ext cx="5772874" cy="131390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C7C9146-3292-1C25-09CF-64B6A8572FBC}"/>
                </a:ext>
              </a:extLst>
            </p:cNvPr>
            <p:cNvSpPr txBox="1"/>
            <p:nvPr/>
          </p:nvSpPr>
          <p:spPr>
            <a:xfrm>
              <a:off x="7466677" y="3298076"/>
              <a:ext cx="457512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accent6"/>
                  </a:solidFill>
                  <a:effectLst/>
                  <a:uLnTx/>
                  <a:uFillTx/>
                  <a:latin typeface="Georgia" panose="02040502050405020303" pitchFamily="18" charset="0"/>
                  <a:cs typeface="Arial" panose="020B0604020202020204" pitchFamily="34" charset="0"/>
                </a:rPr>
                <a:t>Improves End-to-End I/O Performance</a:t>
              </a:r>
            </a:p>
          </p:txBody>
        </p:sp>
        <p:pic>
          <p:nvPicPr>
            <p:cNvPr id="23" name="Picture 2">
              <a:extLst>
                <a:ext uri="{FF2B5EF4-FFF2-40B4-BE49-F238E27FC236}">
                  <a16:creationId xmlns:a16="http://schemas.microsoft.com/office/drawing/2014/main" id="{18B0AF3D-BD89-E242-6364-5FD554C1AAED}"/>
                </a:ext>
              </a:extLst>
            </p:cNvPr>
            <p:cNvPicPr>
              <a:picLocks noChangeAspect="1" noChangeArrowheads="1"/>
            </p:cNvPicPr>
            <p:nvPr/>
          </p:nvPicPr>
          <p:blipFill>
            <a:blip r:embed="rId4"/>
            <a:srcRect/>
            <a:stretch/>
          </p:blipFill>
          <p:spPr bwMode="auto">
            <a:xfrm>
              <a:off x="6541879" y="3124075"/>
              <a:ext cx="1103296" cy="1103296"/>
            </a:xfrm>
            <a:prstGeom prst="rect">
              <a:avLst/>
            </a:prstGeom>
            <a:noFill/>
          </p:spPr>
        </p:pic>
      </p:grpSp>
      <p:grpSp>
        <p:nvGrpSpPr>
          <p:cNvPr id="24" name="Group 23">
            <a:extLst>
              <a:ext uri="{FF2B5EF4-FFF2-40B4-BE49-F238E27FC236}">
                <a16:creationId xmlns:a16="http://schemas.microsoft.com/office/drawing/2014/main" id="{71D114E7-A817-DBB4-E495-BAA77B08DB9A}"/>
              </a:ext>
            </a:extLst>
          </p:cNvPr>
          <p:cNvGrpSpPr/>
          <p:nvPr/>
        </p:nvGrpSpPr>
        <p:grpSpPr>
          <a:xfrm>
            <a:off x="6340482" y="3953331"/>
            <a:ext cx="5772874" cy="1313906"/>
            <a:chOff x="6309568" y="5038629"/>
            <a:chExt cx="5772874" cy="1313906"/>
          </a:xfrm>
        </p:grpSpPr>
        <p:sp>
          <p:nvSpPr>
            <p:cNvPr id="25" name="Rounded Rectangle 24">
              <a:extLst>
                <a:ext uri="{FF2B5EF4-FFF2-40B4-BE49-F238E27FC236}">
                  <a16:creationId xmlns:a16="http://schemas.microsoft.com/office/drawing/2014/main" id="{02798CED-70BD-A91F-08DD-D8DEC97AEEDF}"/>
                </a:ext>
              </a:extLst>
            </p:cNvPr>
            <p:cNvSpPr/>
            <p:nvPr/>
          </p:nvSpPr>
          <p:spPr>
            <a:xfrm>
              <a:off x="6309568" y="5038629"/>
              <a:ext cx="5772874" cy="1313906"/>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
              <a:extLst>
                <a:ext uri="{FF2B5EF4-FFF2-40B4-BE49-F238E27FC236}">
                  <a16:creationId xmlns:a16="http://schemas.microsoft.com/office/drawing/2014/main" id="{F1D038BF-D600-8CFC-F1D2-C4F6A3C2CC2E}"/>
                </a:ext>
              </a:extLst>
            </p:cNvPr>
            <p:cNvPicPr>
              <a:picLocks noChangeAspect="1" noChangeArrowheads="1"/>
            </p:cNvPicPr>
            <p:nvPr/>
          </p:nvPicPr>
          <p:blipFill>
            <a:blip r:embed="rId5"/>
            <a:srcRect/>
            <a:stretch/>
          </p:blipFill>
          <p:spPr bwMode="auto">
            <a:xfrm>
              <a:off x="6541879" y="5204035"/>
              <a:ext cx="1103296" cy="1103296"/>
            </a:xfrm>
            <a:prstGeom prst="rect">
              <a:avLst/>
            </a:prstGeom>
            <a:noFill/>
          </p:spPr>
        </p:pic>
        <p:sp>
          <p:nvSpPr>
            <p:cNvPr id="27" name="TextBox 26">
              <a:extLst>
                <a:ext uri="{FF2B5EF4-FFF2-40B4-BE49-F238E27FC236}">
                  <a16:creationId xmlns:a16="http://schemas.microsoft.com/office/drawing/2014/main" id="{904A844A-28BC-4223-D9A6-C8FAEADA0BF9}"/>
                </a:ext>
              </a:extLst>
            </p:cNvPr>
            <p:cNvSpPr txBox="1"/>
            <p:nvPr/>
          </p:nvSpPr>
          <p:spPr>
            <a:xfrm>
              <a:off x="7640863" y="5315681"/>
              <a:ext cx="44401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accent6"/>
                  </a:solidFill>
                  <a:latin typeface="Georgia" panose="02040502050405020303" pitchFamily="18" charset="0"/>
                  <a:cs typeface="Arial" panose="020B0604020202020204" pitchFamily="34" charset="0"/>
                </a:rPr>
                <a:t>Ensures Rack-Scale Wear-Balance</a:t>
              </a:r>
              <a:endParaRPr kumimoji="0" lang="en-US" sz="2200" i="0" u="none" strike="noStrike" kern="1200" cap="none" spc="0" normalizeH="0" baseline="0" noProof="0" dirty="0">
                <a:ln>
                  <a:noFill/>
                </a:ln>
                <a:effectLst/>
                <a:uLnTx/>
                <a:uFillTx/>
                <a:latin typeface="Georgia" panose="02040502050405020303" pitchFamily="18" charset="0"/>
                <a:cs typeface="Arial" panose="020B0604020202020204" pitchFamily="34" charset="0"/>
              </a:endParaRPr>
            </a:p>
          </p:txBody>
        </p:sp>
      </p:grpSp>
    </p:spTree>
    <p:extLst>
      <p:ext uri="{BB962C8B-B14F-4D97-AF65-F5344CB8AC3E}">
        <p14:creationId xmlns:p14="http://schemas.microsoft.com/office/powerpoint/2010/main" val="36519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5;p7">
            <a:extLst>
              <a:ext uri="{FF2B5EF4-FFF2-40B4-BE49-F238E27FC236}">
                <a16:creationId xmlns:a16="http://schemas.microsoft.com/office/drawing/2014/main" id="{96B7DEB2-623C-1442-B1C8-ADFE7B417404}"/>
              </a:ext>
            </a:extLst>
          </p:cNvPr>
          <p:cNvSpPr/>
          <p:nvPr/>
        </p:nvSpPr>
        <p:spPr>
          <a:xfrm rot="10800000" flipH="1">
            <a:off x="-7862" y="-7696"/>
            <a:ext cx="12199862" cy="6865695"/>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5" name="Google Shape;147;p7">
            <a:extLst>
              <a:ext uri="{FF2B5EF4-FFF2-40B4-BE49-F238E27FC236}">
                <a16:creationId xmlns:a16="http://schemas.microsoft.com/office/drawing/2014/main" id="{B07053BB-993E-2C47-84A5-C60674C56241}"/>
              </a:ext>
            </a:extLst>
          </p:cNvPr>
          <p:cNvSpPr txBox="1">
            <a:spLocks/>
          </p:cNvSpPr>
          <p:nvPr/>
        </p:nvSpPr>
        <p:spPr>
          <a:xfrm>
            <a:off x="380488" y="1049381"/>
            <a:ext cx="11177403" cy="6056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000"/>
            </a:pPr>
            <a:r>
              <a:rPr lang="en-US" sz="4600" b="1" dirty="0">
                <a:solidFill>
                  <a:schemeClr val="bg1"/>
                </a:solidFill>
                <a:latin typeface="Georgia" panose="02040502050405020303" pitchFamily="18" charset="0"/>
                <a:ea typeface="Helvetica Neue Light"/>
                <a:sym typeface="Helvetica Neue Light"/>
              </a:rPr>
              <a:t>Thank You!</a:t>
            </a:r>
            <a:endParaRPr lang="en-US" sz="4600" b="1" dirty="0">
              <a:solidFill>
                <a:schemeClr val="bg1"/>
              </a:solidFill>
              <a:latin typeface="Georgia" panose="02040502050405020303" pitchFamily="18" charset="0"/>
              <a:ea typeface="Helvetica Neue Light"/>
            </a:endParaRPr>
          </a:p>
        </p:txBody>
      </p:sp>
      <p:pic>
        <p:nvPicPr>
          <p:cNvPr id="9" name="Graphic 8">
            <a:extLst>
              <a:ext uri="{FF2B5EF4-FFF2-40B4-BE49-F238E27FC236}">
                <a16:creationId xmlns:a16="http://schemas.microsoft.com/office/drawing/2014/main" id="{3056E1CB-4683-4FD6-8323-D2FABF8B70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62592" y="5489279"/>
            <a:ext cx="3466813" cy="898376"/>
          </a:xfrm>
          <a:prstGeom prst="rect">
            <a:avLst/>
          </a:prstGeom>
        </p:spPr>
      </p:pic>
      <p:sp>
        <p:nvSpPr>
          <p:cNvPr id="10" name="TextBox 9">
            <a:extLst>
              <a:ext uri="{FF2B5EF4-FFF2-40B4-BE49-F238E27FC236}">
                <a16:creationId xmlns:a16="http://schemas.microsoft.com/office/drawing/2014/main" id="{FFEE0255-38B9-424B-AE0E-FF172DE917C4}"/>
              </a:ext>
            </a:extLst>
          </p:cNvPr>
          <p:cNvSpPr txBox="1"/>
          <p:nvPr/>
        </p:nvSpPr>
        <p:spPr>
          <a:xfrm>
            <a:off x="86996" y="2219698"/>
            <a:ext cx="12018004" cy="2106795"/>
          </a:xfrm>
          <a:prstGeom prst="rect">
            <a:avLst/>
          </a:prstGeom>
          <a:noFill/>
        </p:spPr>
        <p:txBody>
          <a:bodyPr wrap="square" lIns="91440" tIns="45720" rIns="91440" bIns="45720" anchor="t">
            <a:spAutoFit/>
          </a:bodyPr>
          <a:lstStyle/>
          <a:p>
            <a:pPr algn="ctr">
              <a:lnSpc>
                <a:spcPct val="150000"/>
              </a:lnSpc>
              <a:spcBef>
                <a:spcPts val="600"/>
              </a:spcBef>
            </a:pPr>
            <a:r>
              <a:rPr lang="en-US" sz="2800" b="1" dirty="0">
                <a:solidFill>
                  <a:schemeClr val="bg1"/>
                </a:solidFill>
                <a:latin typeface="Georgia" panose="02040502050405020303" pitchFamily="18" charset="0"/>
                <a:ea typeface="Helvetica Neue"/>
                <a:cs typeface="Helvetica Neue"/>
                <a:sym typeface="Helvetica Neue"/>
              </a:rPr>
              <a:t>Benjamin </a:t>
            </a:r>
            <a:r>
              <a:rPr lang="en-US" sz="2800" b="1" i="0" u="none" strike="noStrike" cap="none" dirty="0">
                <a:solidFill>
                  <a:schemeClr val="bg1"/>
                </a:solidFill>
                <a:latin typeface="Georgia" panose="02040502050405020303" pitchFamily="18" charset="0"/>
                <a:ea typeface="Helvetica Neue"/>
                <a:cs typeface="Helvetica Neue"/>
                <a:sym typeface="Helvetica Neue"/>
              </a:rPr>
              <a:t>Reidys    </a:t>
            </a:r>
          </a:p>
          <a:p>
            <a:pPr algn="ctr">
              <a:lnSpc>
                <a:spcPct val="150000"/>
              </a:lnSpc>
              <a:spcBef>
                <a:spcPts val="600"/>
              </a:spcBef>
            </a:pPr>
            <a:r>
              <a:rPr lang="en-US" sz="2800" i="0" u="none" strike="noStrike" cap="none" dirty="0" err="1">
                <a:solidFill>
                  <a:schemeClr val="bg1"/>
                </a:solidFill>
                <a:latin typeface="Georgia" panose="02040502050405020303" pitchFamily="18" charset="0"/>
                <a:ea typeface="Helvetica Neue"/>
                <a:cs typeface="Helvetica Neue"/>
                <a:sym typeface="Helvetica Neue"/>
              </a:rPr>
              <a:t>Yuqi</a:t>
            </a:r>
            <a:r>
              <a:rPr lang="en-US" sz="2800" i="0" u="none" strike="noStrike" cap="none" dirty="0">
                <a:solidFill>
                  <a:schemeClr val="bg1"/>
                </a:solidFill>
                <a:latin typeface="Georgia" panose="02040502050405020303" pitchFamily="18" charset="0"/>
                <a:ea typeface="Helvetica Neue"/>
                <a:cs typeface="Helvetica Neue"/>
                <a:sym typeface="Helvetica Neue"/>
              </a:rPr>
              <a:t> </a:t>
            </a:r>
            <a:r>
              <a:rPr lang="en-US" sz="2800" i="0" u="none" strike="noStrike" cap="none" dirty="0" err="1">
                <a:solidFill>
                  <a:schemeClr val="bg1"/>
                </a:solidFill>
                <a:latin typeface="Georgia" panose="02040502050405020303" pitchFamily="18" charset="0"/>
                <a:ea typeface="Helvetica Neue"/>
                <a:cs typeface="Helvetica Neue"/>
                <a:sym typeface="Helvetica Neue"/>
              </a:rPr>
              <a:t>Xue</a:t>
            </a:r>
            <a:r>
              <a:rPr lang="en-US" sz="2800" dirty="0">
                <a:solidFill>
                  <a:schemeClr val="bg1"/>
                </a:solidFill>
                <a:latin typeface="Georgia" panose="02040502050405020303" pitchFamily="18" charset="0"/>
                <a:ea typeface="Helvetica Neue"/>
                <a:cs typeface="Helvetica Neue"/>
                <a:sym typeface="Helvetica Neue"/>
              </a:rPr>
              <a:t>    </a:t>
            </a:r>
            <a:r>
              <a:rPr lang="en-US" sz="2800" i="0" u="none" strike="noStrike" cap="none" dirty="0" err="1">
                <a:solidFill>
                  <a:schemeClr val="bg1"/>
                </a:solidFill>
                <a:latin typeface="Georgia" panose="02040502050405020303" pitchFamily="18" charset="0"/>
                <a:ea typeface="Helvetica Neue"/>
                <a:cs typeface="Helvetica Neue"/>
                <a:sym typeface="Helvetica Neue"/>
              </a:rPr>
              <a:t>Daixuan</a:t>
            </a:r>
            <a:r>
              <a:rPr lang="en-US" sz="2800" i="0" u="none" strike="noStrike" cap="none" dirty="0">
                <a:solidFill>
                  <a:schemeClr val="bg1"/>
                </a:solidFill>
                <a:latin typeface="Georgia" panose="02040502050405020303" pitchFamily="18" charset="0"/>
                <a:ea typeface="Helvetica Neue"/>
                <a:cs typeface="Helvetica Neue"/>
                <a:sym typeface="Helvetica Neue"/>
              </a:rPr>
              <a:t> Li    Bharat </a:t>
            </a:r>
            <a:r>
              <a:rPr lang="en-US" sz="2800" i="0" u="none" strike="noStrike" cap="none" dirty="0" err="1">
                <a:solidFill>
                  <a:schemeClr val="bg1"/>
                </a:solidFill>
                <a:latin typeface="Georgia" panose="02040502050405020303" pitchFamily="18" charset="0"/>
                <a:ea typeface="Helvetica Neue"/>
                <a:cs typeface="Helvetica Neue"/>
                <a:sym typeface="Helvetica Neue"/>
              </a:rPr>
              <a:t>Sukhwani</a:t>
            </a:r>
            <a:r>
              <a:rPr lang="en-US" sz="2800" i="0" u="none" strike="noStrike" cap="none" dirty="0">
                <a:solidFill>
                  <a:schemeClr val="bg1"/>
                </a:solidFill>
                <a:latin typeface="Georgia" panose="02040502050405020303" pitchFamily="18" charset="0"/>
                <a:ea typeface="Helvetica Neue"/>
                <a:cs typeface="Helvetica Neue"/>
                <a:sym typeface="Helvetica Neue"/>
              </a:rPr>
              <a:t>	</a:t>
            </a:r>
          </a:p>
          <a:p>
            <a:pPr algn="ctr">
              <a:lnSpc>
                <a:spcPct val="150000"/>
              </a:lnSpc>
              <a:spcBef>
                <a:spcPts val="600"/>
              </a:spcBef>
            </a:pPr>
            <a:r>
              <a:rPr lang="en-US" sz="2800" i="0" u="none" strike="noStrike" cap="none" dirty="0">
                <a:solidFill>
                  <a:schemeClr val="bg1"/>
                </a:solidFill>
                <a:latin typeface="Georgia" panose="02040502050405020303" pitchFamily="18" charset="0"/>
                <a:ea typeface="Helvetica Neue"/>
                <a:cs typeface="Helvetica Neue"/>
                <a:sym typeface="Helvetica Neue"/>
              </a:rPr>
              <a:t>Wen-</a:t>
            </a:r>
            <a:r>
              <a:rPr lang="en-US" sz="2800" i="0" u="none" strike="noStrike" cap="none" dirty="0" err="1">
                <a:solidFill>
                  <a:schemeClr val="bg1"/>
                </a:solidFill>
                <a:latin typeface="Georgia" panose="02040502050405020303" pitchFamily="18" charset="0"/>
                <a:ea typeface="Helvetica Neue"/>
                <a:cs typeface="Helvetica Neue"/>
                <a:sym typeface="Helvetica Neue"/>
              </a:rPr>
              <a:t>mei</a:t>
            </a:r>
            <a:r>
              <a:rPr lang="en-US" sz="2800" i="0" u="none" strike="noStrike" cap="none" dirty="0">
                <a:solidFill>
                  <a:schemeClr val="bg1"/>
                </a:solidFill>
                <a:latin typeface="Georgia" panose="02040502050405020303" pitchFamily="18" charset="0"/>
                <a:ea typeface="Helvetica Neue"/>
                <a:cs typeface="Helvetica Neue"/>
                <a:sym typeface="Helvetica Neue"/>
              </a:rPr>
              <a:t> </a:t>
            </a:r>
            <a:r>
              <a:rPr lang="en-US" sz="2800" i="0" u="none" strike="noStrike" cap="none" dirty="0" err="1">
                <a:solidFill>
                  <a:schemeClr val="bg1"/>
                </a:solidFill>
                <a:latin typeface="Georgia" panose="02040502050405020303" pitchFamily="18" charset="0"/>
                <a:ea typeface="Helvetica Neue"/>
                <a:cs typeface="Helvetica Neue"/>
                <a:sym typeface="Helvetica Neue"/>
              </a:rPr>
              <a:t>Hwu</a:t>
            </a:r>
            <a:r>
              <a:rPr lang="en-US" sz="2800" dirty="0">
                <a:solidFill>
                  <a:schemeClr val="bg1"/>
                </a:solidFill>
                <a:latin typeface="Georgia" panose="02040502050405020303" pitchFamily="18" charset="0"/>
                <a:ea typeface="Helvetica Neue"/>
                <a:cs typeface="Helvetica Neue"/>
                <a:sym typeface="Helvetica Neue"/>
              </a:rPr>
              <a:t>    </a:t>
            </a:r>
            <a:r>
              <a:rPr lang="en-US" sz="2800" i="0" u="none" strike="noStrike" cap="none" dirty="0">
                <a:solidFill>
                  <a:schemeClr val="bg1"/>
                </a:solidFill>
                <a:latin typeface="Georgia" panose="02040502050405020303" pitchFamily="18" charset="0"/>
                <a:ea typeface="Helvetica Neue"/>
                <a:cs typeface="Helvetica Neue"/>
                <a:sym typeface="Helvetica Neue"/>
              </a:rPr>
              <a:t>Deming Chen    </a:t>
            </a:r>
            <a:r>
              <a:rPr lang="en-US" sz="2800" i="0" u="none" strike="noStrike" cap="none" dirty="0" err="1">
                <a:solidFill>
                  <a:schemeClr val="bg1"/>
                </a:solidFill>
                <a:latin typeface="Georgia" panose="02040502050405020303" pitchFamily="18" charset="0"/>
                <a:ea typeface="Helvetica Neue"/>
                <a:cs typeface="Helvetica Neue"/>
                <a:sym typeface="Helvetica Neue"/>
              </a:rPr>
              <a:t>Sameh</a:t>
            </a:r>
            <a:r>
              <a:rPr lang="en-US" sz="2800" i="0" u="none" strike="noStrike" cap="none" dirty="0">
                <a:solidFill>
                  <a:schemeClr val="bg1"/>
                </a:solidFill>
                <a:latin typeface="Georgia" panose="02040502050405020303" pitchFamily="18" charset="0"/>
                <a:ea typeface="Helvetica Neue"/>
                <a:cs typeface="Helvetica Neue"/>
                <a:sym typeface="Helvetica Neue"/>
              </a:rPr>
              <a:t> Asaad</a:t>
            </a:r>
            <a:r>
              <a:rPr lang="en-US" sz="2800" b="1" dirty="0">
                <a:solidFill>
                  <a:schemeClr val="bg1"/>
                </a:solidFill>
                <a:latin typeface="Georgia" panose="02040502050405020303" pitchFamily="18" charset="0"/>
                <a:ea typeface="Helvetica Neue"/>
                <a:cs typeface="Helvetica Neue"/>
                <a:sym typeface="Helvetica Neue"/>
              </a:rPr>
              <a:t>    </a:t>
            </a:r>
            <a:r>
              <a:rPr lang="en-US" sz="2800" i="0" u="none" strike="noStrike" cap="none" dirty="0">
                <a:solidFill>
                  <a:schemeClr val="bg1"/>
                </a:solidFill>
                <a:latin typeface="Georgia" panose="02040502050405020303" pitchFamily="18" charset="0"/>
                <a:ea typeface="Helvetica Neue"/>
                <a:cs typeface="Helvetica Neue"/>
                <a:sym typeface="Helvetica Neue"/>
              </a:rPr>
              <a:t>Jian Huang</a:t>
            </a:r>
            <a:endParaRPr lang="en-US" sz="2800" i="0" u="none" strike="noStrike" cap="none" dirty="0">
              <a:solidFill>
                <a:schemeClr val="bg1"/>
              </a:solidFill>
              <a:latin typeface="Georgia" panose="02040502050405020303" pitchFamily="18" charset="0"/>
              <a:ea typeface="Helvetica Neue"/>
              <a:cs typeface="Helvetica Neue"/>
            </a:endParaRPr>
          </a:p>
        </p:txBody>
      </p:sp>
      <p:sp>
        <p:nvSpPr>
          <p:cNvPr id="8" name="TextBox 7">
            <a:extLst>
              <a:ext uri="{FF2B5EF4-FFF2-40B4-BE49-F238E27FC236}">
                <a16:creationId xmlns:a16="http://schemas.microsoft.com/office/drawing/2014/main" id="{D62C664B-5FA4-C847-BDC6-E232C05B69AB}"/>
              </a:ext>
            </a:extLst>
          </p:cNvPr>
          <p:cNvSpPr txBox="1"/>
          <p:nvPr/>
        </p:nvSpPr>
        <p:spPr>
          <a:xfrm>
            <a:off x="173996" y="4571938"/>
            <a:ext cx="12018004" cy="822533"/>
          </a:xfrm>
          <a:prstGeom prst="rect">
            <a:avLst/>
          </a:prstGeom>
          <a:noFill/>
        </p:spPr>
        <p:txBody>
          <a:bodyPr wrap="square" lIns="91440" tIns="45720" rIns="91440" bIns="45720" anchor="t">
            <a:spAutoFit/>
          </a:bodyPr>
          <a:lstStyle/>
          <a:p>
            <a:pPr algn="ctr">
              <a:lnSpc>
                <a:spcPct val="150000"/>
              </a:lnSpc>
              <a:spcBef>
                <a:spcPts val="600"/>
              </a:spcBef>
            </a:pPr>
            <a:r>
              <a:rPr lang="en-US" sz="3600" dirty="0">
                <a:solidFill>
                  <a:schemeClr val="bg1"/>
                </a:solidFill>
                <a:latin typeface="Georgia" panose="02040502050405020303" pitchFamily="18" charset="0"/>
                <a:ea typeface="Helvetica Neue"/>
                <a:cs typeface="Helvetica Neue"/>
                <a:sym typeface="Helvetica Neue"/>
              </a:rPr>
              <a:t>Systems Platform Research Group</a:t>
            </a:r>
            <a:endParaRPr lang="en-US" sz="3600" dirty="0">
              <a:solidFill>
                <a:schemeClr val="bg1"/>
              </a:solidFill>
              <a:latin typeface="Georgia" panose="02040502050405020303" pitchFamily="18" charset="0"/>
              <a:ea typeface="Helvetica Neue"/>
              <a:cs typeface="Helvetica Neue"/>
            </a:endParaRPr>
          </a:p>
        </p:txBody>
      </p:sp>
    </p:spTree>
    <p:extLst>
      <p:ext uri="{BB962C8B-B14F-4D97-AF65-F5344CB8AC3E}">
        <p14:creationId xmlns:p14="http://schemas.microsoft.com/office/powerpoint/2010/main" val="44764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5;p7">
            <a:extLst>
              <a:ext uri="{FF2B5EF4-FFF2-40B4-BE49-F238E27FC236}">
                <a16:creationId xmlns:a16="http://schemas.microsoft.com/office/drawing/2014/main" id="{96B7DEB2-623C-1442-B1C8-ADFE7B417404}"/>
              </a:ext>
            </a:extLst>
          </p:cNvPr>
          <p:cNvSpPr/>
          <p:nvPr/>
        </p:nvSpPr>
        <p:spPr>
          <a:xfrm rot="10800000" flipH="1">
            <a:off x="-5030" y="-40167"/>
            <a:ext cx="5557837" cy="6938334"/>
          </a:xfrm>
          <a:custGeom>
            <a:avLst/>
            <a:gdLst>
              <a:gd name="connsiteX0" fmla="*/ 0 w 2909675"/>
              <a:gd name="connsiteY0" fmla="*/ 0 h 6865695"/>
              <a:gd name="connsiteX1" fmla="*/ 2909675 w 2909675"/>
              <a:gd name="connsiteY1" fmla="*/ 0 h 6865695"/>
              <a:gd name="connsiteX2" fmla="*/ 2909675 w 2909675"/>
              <a:gd name="connsiteY2" fmla="*/ 6865695 h 6865695"/>
              <a:gd name="connsiteX3" fmla="*/ 0 w 2909675"/>
              <a:gd name="connsiteY3" fmla="*/ 6865695 h 6865695"/>
              <a:gd name="connsiteX4" fmla="*/ 0 w 2909675"/>
              <a:gd name="connsiteY4" fmla="*/ 0 h 6865695"/>
              <a:gd name="connsiteX0" fmla="*/ 0 w 4674382"/>
              <a:gd name="connsiteY0" fmla="*/ 34183 h 6899878"/>
              <a:gd name="connsiteX1" fmla="*/ 4674382 w 4674382"/>
              <a:gd name="connsiteY1" fmla="*/ 0 h 6899878"/>
              <a:gd name="connsiteX2" fmla="*/ 2909675 w 4674382"/>
              <a:gd name="connsiteY2" fmla="*/ 6899878 h 6899878"/>
              <a:gd name="connsiteX3" fmla="*/ 0 w 4674382"/>
              <a:gd name="connsiteY3" fmla="*/ 6899878 h 6899878"/>
              <a:gd name="connsiteX4" fmla="*/ 0 w 4674382"/>
              <a:gd name="connsiteY4" fmla="*/ 34183 h 6899878"/>
              <a:gd name="connsiteX0" fmla="*/ 0 w 4674382"/>
              <a:gd name="connsiteY0" fmla="*/ 34183 h 6938334"/>
              <a:gd name="connsiteX1" fmla="*/ 4674382 w 4674382"/>
              <a:gd name="connsiteY1" fmla="*/ 0 h 6938334"/>
              <a:gd name="connsiteX2" fmla="*/ 2892584 w 4674382"/>
              <a:gd name="connsiteY2" fmla="*/ 6938334 h 6938334"/>
              <a:gd name="connsiteX3" fmla="*/ 0 w 4674382"/>
              <a:gd name="connsiteY3" fmla="*/ 6899878 h 6938334"/>
              <a:gd name="connsiteX4" fmla="*/ 0 w 4674382"/>
              <a:gd name="connsiteY4" fmla="*/ 34183 h 6938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382" h="6938334">
                <a:moveTo>
                  <a:pt x="0" y="34183"/>
                </a:moveTo>
                <a:lnTo>
                  <a:pt x="4674382" y="0"/>
                </a:lnTo>
                <a:lnTo>
                  <a:pt x="2892584" y="6938334"/>
                </a:lnTo>
                <a:lnTo>
                  <a:pt x="0" y="6899878"/>
                </a:lnTo>
                <a:lnTo>
                  <a:pt x="0" y="34183"/>
                </a:lnTo>
                <a:close/>
              </a:path>
            </a:pathLst>
          </a:cu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13294B"/>
              </a:solidFill>
              <a:latin typeface="Calibri"/>
              <a:ea typeface="Calibri"/>
              <a:cs typeface="Calibri"/>
              <a:sym typeface="Calibri"/>
            </a:endParaRPr>
          </a:p>
        </p:txBody>
      </p:sp>
      <p:sp>
        <p:nvSpPr>
          <p:cNvPr id="5" name="Google Shape;147;p7">
            <a:extLst>
              <a:ext uri="{FF2B5EF4-FFF2-40B4-BE49-F238E27FC236}">
                <a16:creationId xmlns:a16="http://schemas.microsoft.com/office/drawing/2014/main" id="{B07053BB-993E-2C47-84A5-C60674C56241}"/>
              </a:ext>
            </a:extLst>
          </p:cNvPr>
          <p:cNvSpPr txBox="1">
            <a:spLocks/>
          </p:cNvSpPr>
          <p:nvPr/>
        </p:nvSpPr>
        <p:spPr>
          <a:xfrm>
            <a:off x="887907" y="2868556"/>
            <a:ext cx="3801457" cy="10029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000"/>
            </a:pPr>
            <a:r>
              <a:rPr lang="en-US" sz="4000" b="1" dirty="0" err="1">
                <a:solidFill>
                  <a:schemeClr val="bg1"/>
                </a:solidFill>
                <a:latin typeface="Georgia" panose="02040502050405020303" pitchFamily="18" charset="0"/>
                <a:ea typeface="Helvetica Neue Light"/>
                <a:cs typeface="Arial" panose="020B0604020202020204" pitchFamily="34" charset="0"/>
                <a:sym typeface="Helvetica Neue Light"/>
              </a:rPr>
              <a:t>RackBlox</a:t>
            </a:r>
            <a:r>
              <a:rPr lang="en-US" sz="4000" b="1" dirty="0">
                <a:solidFill>
                  <a:schemeClr val="bg1"/>
                </a:solidFill>
                <a:latin typeface="Georgia" panose="02040502050405020303" pitchFamily="18" charset="0"/>
                <a:ea typeface="Helvetica Neue Light"/>
                <a:cs typeface="Arial" panose="020B0604020202020204" pitchFamily="34" charset="0"/>
                <a:sym typeface="Helvetica Neue Light"/>
              </a:rPr>
              <a:t> Summary</a:t>
            </a:r>
          </a:p>
        </p:txBody>
      </p:sp>
      <p:grpSp>
        <p:nvGrpSpPr>
          <p:cNvPr id="16" name="Group 15">
            <a:extLst>
              <a:ext uri="{FF2B5EF4-FFF2-40B4-BE49-F238E27FC236}">
                <a16:creationId xmlns:a16="http://schemas.microsoft.com/office/drawing/2014/main" id="{84D67A54-E134-34F7-2078-A361A27644D4}"/>
              </a:ext>
            </a:extLst>
          </p:cNvPr>
          <p:cNvGrpSpPr/>
          <p:nvPr/>
        </p:nvGrpSpPr>
        <p:grpSpPr>
          <a:xfrm>
            <a:off x="6341919" y="1011628"/>
            <a:ext cx="5772874" cy="1313904"/>
            <a:chOff x="6309568" y="998912"/>
            <a:chExt cx="5772874" cy="1313904"/>
          </a:xfrm>
        </p:grpSpPr>
        <p:sp>
          <p:nvSpPr>
            <p:cNvPr id="17" name="Rounded Rectangle 16">
              <a:extLst>
                <a:ext uri="{FF2B5EF4-FFF2-40B4-BE49-F238E27FC236}">
                  <a16:creationId xmlns:a16="http://schemas.microsoft.com/office/drawing/2014/main" id="{C52C18F0-4427-EE8C-0A15-525707CF7EE6}"/>
                </a:ext>
              </a:extLst>
            </p:cNvPr>
            <p:cNvSpPr/>
            <p:nvPr/>
          </p:nvSpPr>
          <p:spPr>
            <a:xfrm>
              <a:off x="6309568" y="998912"/>
              <a:ext cx="5772874" cy="1313904"/>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6AFDF52-863B-DE4B-44B2-098D7829DED1}"/>
                </a:ext>
              </a:extLst>
            </p:cNvPr>
            <p:cNvSpPr txBox="1"/>
            <p:nvPr/>
          </p:nvSpPr>
          <p:spPr>
            <a:xfrm>
              <a:off x="7426035" y="1440420"/>
              <a:ext cx="4656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accent6"/>
                  </a:solidFill>
                  <a:latin typeface="Georgia" panose="02040502050405020303" pitchFamily="18" charset="0"/>
                  <a:cs typeface="Arial" panose="020B0604020202020204" pitchFamily="34" charset="0"/>
                </a:rPr>
                <a:t>Network/Storage Codesign</a:t>
              </a:r>
              <a:endParaRPr kumimoji="0" lang="en-US" sz="2200" b="1" i="0" u="none" strike="noStrike" kern="1200" cap="none" spc="0" normalizeH="0" baseline="0" noProof="0" dirty="0">
                <a:ln>
                  <a:noFill/>
                </a:ln>
                <a:solidFill>
                  <a:schemeClr val="accent6"/>
                </a:solidFill>
                <a:effectLst/>
                <a:uLnTx/>
                <a:uFillTx/>
                <a:latin typeface="Georgia" panose="02040502050405020303" pitchFamily="18" charset="0"/>
                <a:cs typeface="Arial" panose="020B0604020202020204" pitchFamily="34" charset="0"/>
              </a:endParaRPr>
            </a:p>
          </p:txBody>
        </p:sp>
        <p:pic>
          <p:nvPicPr>
            <p:cNvPr id="19" name="Picture 2">
              <a:extLst>
                <a:ext uri="{FF2B5EF4-FFF2-40B4-BE49-F238E27FC236}">
                  <a16:creationId xmlns:a16="http://schemas.microsoft.com/office/drawing/2014/main" id="{7BEE3F97-ABFC-CA16-DA16-2420F6084F29}"/>
                </a:ext>
              </a:extLst>
            </p:cNvPr>
            <p:cNvPicPr>
              <a:picLocks noChangeAspect="1" noChangeArrowheads="1"/>
            </p:cNvPicPr>
            <p:nvPr/>
          </p:nvPicPr>
          <p:blipFill>
            <a:blip r:embed="rId3"/>
            <a:srcRect/>
            <a:stretch/>
          </p:blipFill>
          <p:spPr bwMode="auto">
            <a:xfrm>
              <a:off x="6403108" y="1041739"/>
              <a:ext cx="1230937" cy="1230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B9D5C694-EB88-0D1C-94FB-98FBDA1E6BAB}"/>
              </a:ext>
            </a:extLst>
          </p:cNvPr>
          <p:cNvGrpSpPr/>
          <p:nvPr/>
        </p:nvGrpSpPr>
        <p:grpSpPr>
          <a:xfrm>
            <a:off x="6340482" y="2506043"/>
            <a:ext cx="5772874" cy="1313905"/>
            <a:chOff x="6308131" y="3027228"/>
            <a:chExt cx="5772874" cy="1313905"/>
          </a:xfrm>
        </p:grpSpPr>
        <p:sp>
          <p:nvSpPr>
            <p:cNvPr id="21" name="Rounded Rectangle 20">
              <a:extLst>
                <a:ext uri="{FF2B5EF4-FFF2-40B4-BE49-F238E27FC236}">
                  <a16:creationId xmlns:a16="http://schemas.microsoft.com/office/drawing/2014/main" id="{5408EAB3-27CB-E4EA-0E4A-8B8318E9B0B1}"/>
                </a:ext>
              </a:extLst>
            </p:cNvPr>
            <p:cNvSpPr/>
            <p:nvPr/>
          </p:nvSpPr>
          <p:spPr>
            <a:xfrm>
              <a:off x="6308131" y="3027228"/>
              <a:ext cx="5772874" cy="131390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C7C9146-3292-1C25-09CF-64B6A8572FBC}"/>
                </a:ext>
              </a:extLst>
            </p:cNvPr>
            <p:cNvSpPr txBox="1"/>
            <p:nvPr/>
          </p:nvSpPr>
          <p:spPr>
            <a:xfrm>
              <a:off x="7466677" y="3298076"/>
              <a:ext cx="457512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accent6"/>
                  </a:solidFill>
                  <a:effectLst/>
                  <a:uLnTx/>
                  <a:uFillTx/>
                  <a:latin typeface="Georgia" panose="02040502050405020303" pitchFamily="18" charset="0"/>
                  <a:cs typeface="Arial" panose="020B0604020202020204" pitchFamily="34" charset="0"/>
                </a:rPr>
                <a:t>Improves End-to-End I/O Performance</a:t>
              </a:r>
            </a:p>
          </p:txBody>
        </p:sp>
        <p:pic>
          <p:nvPicPr>
            <p:cNvPr id="23" name="Picture 2">
              <a:extLst>
                <a:ext uri="{FF2B5EF4-FFF2-40B4-BE49-F238E27FC236}">
                  <a16:creationId xmlns:a16="http://schemas.microsoft.com/office/drawing/2014/main" id="{18B0AF3D-BD89-E242-6364-5FD554C1AAED}"/>
                </a:ext>
              </a:extLst>
            </p:cNvPr>
            <p:cNvPicPr>
              <a:picLocks noChangeAspect="1" noChangeArrowheads="1"/>
            </p:cNvPicPr>
            <p:nvPr/>
          </p:nvPicPr>
          <p:blipFill>
            <a:blip r:embed="rId4"/>
            <a:srcRect/>
            <a:stretch/>
          </p:blipFill>
          <p:spPr bwMode="auto">
            <a:xfrm>
              <a:off x="6541879" y="3124075"/>
              <a:ext cx="1103296" cy="1103296"/>
            </a:xfrm>
            <a:prstGeom prst="rect">
              <a:avLst/>
            </a:prstGeom>
            <a:noFill/>
          </p:spPr>
        </p:pic>
      </p:grpSp>
      <p:grpSp>
        <p:nvGrpSpPr>
          <p:cNvPr id="24" name="Group 23">
            <a:extLst>
              <a:ext uri="{FF2B5EF4-FFF2-40B4-BE49-F238E27FC236}">
                <a16:creationId xmlns:a16="http://schemas.microsoft.com/office/drawing/2014/main" id="{71D114E7-A817-DBB4-E495-BAA77B08DB9A}"/>
              </a:ext>
            </a:extLst>
          </p:cNvPr>
          <p:cNvGrpSpPr/>
          <p:nvPr/>
        </p:nvGrpSpPr>
        <p:grpSpPr>
          <a:xfrm>
            <a:off x="6340482" y="3953331"/>
            <a:ext cx="5772874" cy="1313906"/>
            <a:chOff x="6309568" y="5038629"/>
            <a:chExt cx="5772874" cy="1313906"/>
          </a:xfrm>
        </p:grpSpPr>
        <p:sp>
          <p:nvSpPr>
            <p:cNvPr id="25" name="Rounded Rectangle 24">
              <a:extLst>
                <a:ext uri="{FF2B5EF4-FFF2-40B4-BE49-F238E27FC236}">
                  <a16:creationId xmlns:a16="http://schemas.microsoft.com/office/drawing/2014/main" id="{02798CED-70BD-A91F-08DD-D8DEC97AEEDF}"/>
                </a:ext>
              </a:extLst>
            </p:cNvPr>
            <p:cNvSpPr/>
            <p:nvPr/>
          </p:nvSpPr>
          <p:spPr>
            <a:xfrm>
              <a:off x="6309568" y="5038629"/>
              <a:ext cx="5772874" cy="1313906"/>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
              <a:extLst>
                <a:ext uri="{FF2B5EF4-FFF2-40B4-BE49-F238E27FC236}">
                  <a16:creationId xmlns:a16="http://schemas.microsoft.com/office/drawing/2014/main" id="{F1D038BF-D600-8CFC-F1D2-C4F6A3C2CC2E}"/>
                </a:ext>
              </a:extLst>
            </p:cNvPr>
            <p:cNvPicPr>
              <a:picLocks noChangeAspect="1" noChangeArrowheads="1"/>
            </p:cNvPicPr>
            <p:nvPr/>
          </p:nvPicPr>
          <p:blipFill>
            <a:blip r:embed="rId5"/>
            <a:srcRect/>
            <a:stretch/>
          </p:blipFill>
          <p:spPr bwMode="auto">
            <a:xfrm>
              <a:off x="6541879" y="5204035"/>
              <a:ext cx="1103296" cy="1103296"/>
            </a:xfrm>
            <a:prstGeom prst="rect">
              <a:avLst/>
            </a:prstGeom>
            <a:noFill/>
          </p:spPr>
        </p:pic>
        <p:sp>
          <p:nvSpPr>
            <p:cNvPr id="27" name="TextBox 26">
              <a:extLst>
                <a:ext uri="{FF2B5EF4-FFF2-40B4-BE49-F238E27FC236}">
                  <a16:creationId xmlns:a16="http://schemas.microsoft.com/office/drawing/2014/main" id="{904A844A-28BC-4223-D9A6-C8FAEADA0BF9}"/>
                </a:ext>
              </a:extLst>
            </p:cNvPr>
            <p:cNvSpPr txBox="1"/>
            <p:nvPr/>
          </p:nvSpPr>
          <p:spPr>
            <a:xfrm>
              <a:off x="7640863" y="5315681"/>
              <a:ext cx="44401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accent6"/>
                  </a:solidFill>
                  <a:latin typeface="Georgia" panose="02040502050405020303" pitchFamily="18" charset="0"/>
                  <a:cs typeface="Arial" panose="020B0604020202020204" pitchFamily="34" charset="0"/>
                </a:rPr>
                <a:t>Ensures Rack-Scale Wear-Balance</a:t>
              </a:r>
              <a:endParaRPr kumimoji="0" lang="en-US" sz="2200" i="0" u="none" strike="noStrike" kern="1200" cap="none" spc="0" normalizeH="0" baseline="0" noProof="0" dirty="0">
                <a:ln>
                  <a:noFill/>
                </a:ln>
                <a:effectLst/>
                <a:uLnTx/>
                <a:uFillTx/>
                <a:latin typeface="Georgia" panose="02040502050405020303" pitchFamily="18" charset="0"/>
                <a:cs typeface="Arial" panose="020B0604020202020204" pitchFamily="34" charset="0"/>
              </a:endParaRPr>
            </a:p>
          </p:txBody>
        </p:sp>
      </p:grpSp>
    </p:spTree>
    <p:extLst>
      <p:ext uri="{BB962C8B-B14F-4D97-AF65-F5344CB8AC3E}">
        <p14:creationId xmlns:p14="http://schemas.microsoft.com/office/powerpoint/2010/main" val="10404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5" name="Slide Number Placeholder 2">
            <a:extLst>
              <a:ext uri="{FF2B5EF4-FFF2-40B4-BE49-F238E27FC236}">
                <a16:creationId xmlns:a16="http://schemas.microsoft.com/office/drawing/2014/main" id="{F249E3B7-91F3-F2DA-F55C-DB444ED292E8}"/>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26</a:t>
            </a:fld>
            <a:endParaRPr lang="en-US" dirty="0">
              <a:solidFill>
                <a:schemeClr val="bg1"/>
              </a:solidFill>
              <a:cs typeface="Calibri"/>
            </a:endParaRPr>
          </a:p>
        </p:txBody>
      </p:sp>
      <p:sp>
        <p:nvSpPr>
          <p:cNvPr id="27" name="TextBox 26">
            <a:extLst>
              <a:ext uri="{FF2B5EF4-FFF2-40B4-BE49-F238E27FC236}">
                <a16:creationId xmlns:a16="http://schemas.microsoft.com/office/drawing/2014/main" id="{7974475B-E265-40D4-991F-935EE4874422}"/>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 name="Rectangle 1">
            <a:extLst>
              <a:ext uri="{FF2B5EF4-FFF2-40B4-BE49-F238E27FC236}">
                <a16:creationId xmlns:a16="http://schemas.microsoft.com/office/drawing/2014/main" id="{E3556651-5021-6CF6-1B8D-9CD01890CBB0}"/>
              </a:ext>
            </a:extLst>
          </p:cNvPr>
          <p:cNvSpPr/>
          <p:nvPr/>
        </p:nvSpPr>
        <p:spPr>
          <a:xfrm>
            <a:off x="1683750" y="2474920"/>
            <a:ext cx="2185657"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Delay</a:t>
            </a:r>
          </a:p>
        </p:txBody>
      </p:sp>
      <p:sp>
        <p:nvSpPr>
          <p:cNvPr id="10" name="Rectangle 9">
            <a:extLst>
              <a:ext uri="{FF2B5EF4-FFF2-40B4-BE49-F238E27FC236}">
                <a16:creationId xmlns:a16="http://schemas.microsoft.com/office/drawing/2014/main" id="{6A1DCB12-4FB2-05A7-89BB-086094BEA6FC}"/>
              </a:ext>
            </a:extLst>
          </p:cNvPr>
          <p:cNvSpPr/>
          <p:nvPr/>
        </p:nvSpPr>
        <p:spPr>
          <a:xfrm>
            <a:off x="1698739" y="1663988"/>
            <a:ext cx="5107151"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Delay</a:t>
            </a:r>
          </a:p>
        </p:txBody>
      </p:sp>
      <p:sp>
        <p:nvSpPr>
          <p:cNvPr id="13" name="TextBox 12">
            <a:extLst>
              <a:ext uri="{FF2B5EF4-FFF2-40B4-BE49-F238E27FC236}">
                <a16:creationId xmlns:a16="http://schemas.microsoft.com/office/drawing/2014/main" id="{7958A696-BF16-3A80-62B0-30930CB8181A}"/>
              </a:ext>
            </a:extLst>
          </p:cNvPr>
          <p:cNvSpPr txBox="1"/>
          <p:nvPr/>
        </p:nvSpPr>
        <p:spPr>
          <a:xfrm>
            <a:off x="354309" y="1739574"/>
            <a:ext cx="1317990" cy="369332"/>
          </a:xfrm>
          <a:prstGeom prst="rect">
            <a:avLst/>
          </a:prstGeom>
          <a:noFill/>
        </p:spPr>
        <p:txBody>
          <a:bodyPr wrap="none" rtlCol="0">
            <a:spAutoFit/>
          </a:bodyPr>
          <a:lstStyle/>
          <a:p>
            <a:pPr algn="l"/>
            <a:r>
              <a:rPr lang="en-US" dirty="0">
                <a:latin typeface="Georgia" panose="02040502050405020303" pitchFamily="18" charset="0"/>
              </a:rPr>
              <a:t>Request #1</a:t>
            </a:r>
          </a:p>
        </p:txBody>
      </p:sp>
      <p:sp>
        <p:nvSpPr>
          <p:cNvPr id="32" name="TextBox 31">
            <a:extLst>
              <a:ext uri="{FF2B5EF4-FFF2-40B4-BE49-F238E27FC236}">
                <a16:creationId xmlns:a16="http://schemas.microsoft.com/office/drawing/2014/main" id="{603AAAF3-543B-46DA-5A1C-4CF05E628E45}"/>
              </a:ext>
            </a:extLst>
          </p:cNvPr>
          <p:cNvSpPr txBox="1"/>
          <p:nvPr/>
        </p:nvSpPr>
        <p:spPr>
          <a:xfrm>
            <a:off x="339882" y="2548309"/>
            <a:ext cx="1346844" cy="369332"/>
          </a:xfrm>
          <a:prstGeom prst="rect">
            <a:avLst/>
          </a:prstGeom>
          <a:noFill/>
        </p:spPr>
        <p:txBody>
          <a:bodyPr wrap="square" rtlCol="0">
            <a:spAutoFit/>
          </a:bodyPr>
          <a:lstStyle/>
          <a:p>
            <a:pPr algn="l"/>
            <a:r>
              <a:rPr lang="en-US" dirty="0">
                <a:latin typeface="Georgia" panose="02040502050405020303" pitchFamily="18" charset="0"/>
              </a:rPr>
              <a:t>Request #2</a:t>
            </a:r>
          </a:p>
        </p:txBody>
      </p:sp>
      <p:sp>
        <p:nvSpPr>
          <p:cNvPr id="33" name="Rectangle 32">
            <a:extLst>
              <a:ext uri="{FF2B5EF4-FFF2-40B4-BE49-F238E27FC236}">
                <a16:creationId xmlns:a16="http://schemas.microsoft.com/office/drawing/2014/main" id="{C087E74B-1659-3958-F9E6-03652416B8CD}"/>
              </a:ext>
            </a:extLst>
          </p:cNvPr>
          <p:cNvSpPr/>
          <p:nvPr/>
        </p:nvSpPr>
        <p:spPr>
          <a:xfrm>
            <a:off x="6805890" y="1663988"/>
            <a:ext cx="402186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5" name="Rectangle 4">
            <a:extLst>
              <a:ext uri="{FF2B5EF4-FFF2-40B4-BE49-F238E27FC236}">
                <a16:creationId xmlns:a16="http://schemas.microsoft.com/office/drawing/2014/main" id="{F4DD1153-F294-6474-53DC-5278F2E8AC24}"/>
              </a:ext>
            </a:extLst>
          </p:cNvPr>
          <p:cNvSpPr/>
          <p:nvPr/>
        </p:nvSpPr>
        <p:spPr>
          <a:xfrm>
            <a:off x="3870547" y="2474920"/>
            <a:ext cx="4281735" cy="520504"/>
          </a:xfrm>
          <a:prstGeom prst="rect">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35" name="Rectangle 34">
            <a:extLst>
              <a:ext uri="{FF2B5EF4-FFF2-40B4-BE49-F238E27FC236}">
                <a16:creationId xmlns:a16="http://schemas.microsoft.com/office/drawing/2014/main" id="{E5EC29E2-0DBF-1172-39ED-09DC9AE6C45B}"/>
              </a:ext>
            </a:extLst>
          </p:cNvPr>
          <p:cNvSpPr/>
          <p:nvPr/>
        </p:nvSpPr>
        <p:spPr>
          <a:xfrm>
            <a:off x="3857669" y="2474920"/>
            <a:ext cx="203151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cxnSp>
        <p:nvCxnSpPr>
          <p:cNvPr id="37" name="Straight Connector 36">
            <a:extLst>
              <a:ext uri="{FF2B5EF4-FFF2-40B4-BE49-F238E27FC236}">
                <a16:creationId xmlns:a16="http://schemas.microsoft.com/office/drawing/2014/main" id="{E9A11280-1BCD-C1CC-611B-3AB2960284E8}"/>
              </a:ext>
            </a:extLst>
          </p:cNvPr>
          <p:cNvCxnSpPr/>
          <p:nvPr/>
        </p:nvCxnSpPr>
        <p:spPr>
          <a:xfrm>
            <a:off x="10199077" y="1387882"/>
            <a:ext cx="0" cy="1758461"/>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89E52D7-FD35-E3B2-1115-1F2DF2AE3726}"/>
              </a:ext>
            </a:extLst>
          </p:cNvPr>
          <p:cNvSpPr txBox="1"/>
          <p:nvPr/>
        </p:nvSpPr>
        <p:spPr>
          <a:xfrm>
            <a:off x="9522686" y="3126368"/>
            <a:ext cx="1484702" cy="369332"/>
          </a:xfrm>
          <a:prstGeom prst="rect">
            <a:avLst/>
          </a:prstGeom>
          <a:noFill/>
        </p:spPr>
        <p:txBody>
          <a:bodyPr wrap="none" rtlCol="0">
            <a:spAutoFit/>
          </a:bodyPr>
          <a:lstStyle/>
          <a:p>
            <a:pPr algn="l"/>
            <a:r>
              <a:rPr lang="en-US" dirty="0">
                <a:latin typeface="Georgia" panose="02040502050405020303" pitchFamily="18" charset="0"/>
              </a:rPr>
              <a:t>SLO Latency</a:t>
            </a:r>
          </a:p>
        </p:txBody>
      </p:sp>
      <p:sp>
        <p:nvSpPr>
          <p:cNvPr id="4" name="Google Shape;100;p1">
            <a:extLst>
              <a:ext uri="{FF2B5EF4-FFF2-40B4-BE49-F238E27FC236}">
                <a16:creationId xmlns:a16="http://schemas.microsoft.com/office/drawing/2014/main" id="{CC3D425C-79AF-B40D-D853-A5FC7CDDA19F}"/>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I/O</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Scheduling</a:t>
            </a:r>
            <a:endParaRPr lang="en-US" sz="4000" dirty="0">
              <a:solidFill>
                <a:schemeClr val="lt1"/>
              </a:solidFill>
              <a:latin typeface="Georgia" panose="02040502050405020303" pitchFamily="18" charset="0"/>
              <a:ea typeface="Helvetica Neue Light"/>
              <a:sym typeface="Helvetica Neue Light"/>
            </a:endParaRPr>
          </a:p>
        </p:txBody>
      </p:sp>
      <p:sp>
        <p:nvSpPr>
          <p:cNvPr id="3" name="Rectangle 2">
            <a:extLst>
              <a:ext uri="{FF2B5EF4-FFF2-40B4-BE49-F238E27FC236}">
                <a16:creationId xmlns:a16="http://schemas.microsoft.com/office/drawing/2014/main" id="{E067F321-0389-B2DD-32AA-6972F1764F33}"/>
              </a:ext>
            </a:extLst>
          </p:cNvPr>
          <p:cNvSpPr/>
          <p:nvPr/>
        </p:nvSpPr>
        <p:spPr>
          <a:xfrm>
            <a:off x="6812923" y="1663988"/>
            <a:ext cx="1606791"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6" name="Rectangle 5">
            <a:extLst>
              <a:ext uri="{FF2B5EF4-FFF2-40B4-BE49-F238E27FC236}">
                <a16:creationId xmlns:a16="http://schemas.microsoft.com/office/drawing/2014/main" id="{185A4698-E093-F28E-02C7-8EAEB5DD4EE5}"/>
              </a:ext>
            </a:extLst>
          </p:cNvPr>
          <p:cNvSpPr/>
          <p:nvPr/>
        </p:nvSpPr>
        <p:spPr>
          <a:xfrm>
            <a:off x="8426747" y="1663988"/>
            <a:ext cx="2401002" cy="520504"/>
          </a:xfrm>
          <a:prstGeom prst="rect">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6" name="Left Arrow 15">
            <a:extLst>
              <a:ext uri="{FF2B5EF4-FFF2-40B4-BE49-F238E27FC236}">
                <a16:creationId xmlns:a16="http://schemas.microsoft.com/office/drawing/2014/main" id="{3EE808F0-3319-3A07-AB50-FC244B708A44}"/>
              </a:ext>
            </a:extLst>
          </p:cNvPr>
          <p:cNvSpPr/>
          <p:nvPr/>
        </p:nvSpPr>
        <p:spPr>
          <a:xfrm>
            <a:off x="8426747" y="1371040"/>
            <a:ext cx="2401000" cy="24688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Left Arrow 16">
            <a:extLst>
              <a:ext uri="{FF2B5EF4-FFF2-40B4-BE49-F238E27FC236}">
                <a16:creationId xmlns:a16="http://schemas.microsoft.com/office/drawing/2014/main" id="{A9A03405-6520-4DCB-073D-FB7F47B5EF73}"/>
              </a:ext>
            </a:extLst>
          </p:cNvPr>
          <p:cNvSpPr/>
          <p:nvPr/>
        </p:nvSpPr>
        <p:spPr>
          <a:xfrm rot="10800000">
            <a:off x="5915671" y="3040589"/>
            <a:ext cx="2236606" cy="24688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24D076C-2DC6-D764-A1CD-50C7CF4ADE02}"/>
              </a:ext>
            </a:extLst>
          </p:cNvPr>
          <p:cNvCxnSpPr/>
          <p:nvPr/>
        </p:nvCxnSpPr>
        <p:spPr>
          <a:xfrm>
            <a:off x="1719397" y="1258709"/>
            <a:ext cx="9094062"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8CB1FD-03F1-853C-1345-1C5934477D82}"/>
              </a:ext>
            </a:extLst>
          </p:cNvPr>
          <p:cNvSpPr txBox="1"/>
          <p:nvPr/>
        </p:nvSpPr>
        <p:spPr>
          <a:xfrm>
            <a:off x="1681552" y="952864"/>
            <a:ext cx="1487908" cy="338554"/>
          </a:xfrm>
          <a:prstGeom prst="rect">
            <a:avLst/>
          </a:prstGeom>
          <a:noFill/>
        </p:spPr>
        <p:txBody>
          <a:bodyPr wrap="none" rtlCol="0">
            <a:spAutoFit/>
          </a:bodyPr>
          <a:lstStyle/>
          <a:p>
            <a:pPr algn="l"/>
            <a:r>
              <a:rPr lang="en-US" sz="1600" dirty="0">
                <a:latin typeface="Georgia" panose="02040502050405020303" pitchFamily="18" charset="0"/>
              </a:rPr>
              <a:t>Request Delay</a:t>
            </a:r>
          </a:p>
        </p:txBody>
      </p:sp>
      <p:sp>
        <p:nvSpPr>
          <p:cNvPr id="54" name="Rounded Rectangle 53">
            <a:extLst>
              <a:ext uri="{FF2B5EF4-FFF2-40B4-BE49-F238E27FC236}">
                <a16:creationId xmlns:a16="http://schemas.microsoft.com/office/drawing/2014/main" id="{1E9BEF73-315E-4E77-95B8-D6CC59914D45}"/>
              </a:ext>
            </a:extLst>
          </p:cNvPr>
          <p:cNvSpPr/>
          <p:nvPr/>
        </p:nvSpPr>
        <p:spPr>
          <a:xfrm>
            <a:off x="6442637" y="4237218"/>
            <a:ext cx="5261196" cy="1423877"/>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D9EA141D-2820-AF61-A55B-EB7487E4AB76}"/>
              </a:ext>
            </a:extLst>
          </p:cNvPr>
          <p:cNvSpPr/>
          <p:nvPr/>
        </p:nvSpPr>
        <p:spPr>
          <a:xfrm>
            <a:off x="6567120" y="4489779"/>
            <a:ext cx="4974857" cy="705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891C7E9-0921-B2E2-E8ED-25CB2D7B8B2A}"/>
              </a:ext>
            </a:extLst>
          </p:cNvPr>
          <p:cNvSpPr txBox="1"/>
          <p:nvPr/>
        </p:nvSpPr>
        <p:spPr>
          <a:xfrm>
            <a:off x="8152286" y="5274923"/>
            <a:ext cx="1678665" cy="369332"/>
          </a:xfrm>
          <a:prstGeom prst="rect">
            <a:avLst/>
          </a:prstGeom>
          <a:noFill/>
        </p:spPr>
        <p:txBody>
          <a:bodyPr wrap="none" rtlCol="0">
            <a:spAutoFit/>
          </a:bodyPr>
          <a:lstStyle/>
          <a:p>
            <a:pPr algn="l"/>
            <a:r>
              <a:rPr lang="en-US" dirty="0">
                <a:latin typeface="Georgia" panose="02040502050405020303" pitchFamily="18" charset="0"/>
              </a:rPr>
              <a:t>Storage Queue</a:t>
            </a:r>
          </a:p>
        </p:txBody>
      </p:sp>
      <p:sp>
        <p:nvSpPr>
          <p:cNvPr id="60" name="Rectangle 59">
            <a:extLst>
              <a:ext uri="{FF2B5EF4-FFF2-40B4-BE49-F238E27FC236}">
                <a16:creationId xmlns:a16="http://schemas.microsoft.com/office/drawing/2014/main" id="{607252CD-E366-F3A0-60DB-DBDF706C5FFE}"/>
              </a:ext>
            </a:extLst>
          </p:cNvPr>
          <p:cNvSpPr/>
          <p:nvPr/>
        </p:nvSpPr>
        <p:spPr>
          <a:xfrm>
            <a:off x="7842696" y="4574167"/>
            <a:ext cx="1154048" cy="53666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Georgia" panose="02040502050405020303" pitchFamily="18" charset="0"/>
              </a:rPr>
              <a:t>Request #2</a:t>
            </a:r>
          </a:p>
        </p:txBody>
      </p:sp>
      <p:sp>
        <p:nvSpPr>
          <p:cNvPr id="61" name="Rectangle 60">
            <a:extLst>
              <a:ext uri="{FF2B5EF4-FFF2-40B4-BE49-F238E27FC236}">
                <a16:creationId xmlns:a16="http://schemas.microsoft.com/office/drawing/2014/main" id="{AA87345B-128C-309A-D27B-6FEAE28FD181}"/>
              </a:ext>
            </a:extLst>
          </p:cNvPr>
          <p:cNvSpPr/>
          <p:nvPr/>
        </p:nvSpPr>
        <p:spPr>
          <a:xfrm>
            <a:off x="9058505" y="4573377"/>
            <a:ext cx="1154048" cy="538243"/>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Georgia" panose="02040502050405020303" pitchFamily="18" charset="0"/>
              </a:rPr>
              <a:t>I/O Request</a:t>
            </a:r>
          </a:p>
        </p:txBody>
      </p:sp>
      <p:sp>
        <p:nvSpPr>
          <p:cNvPr id="62" name="Rectangle 61">
            <a:extLst>
              <a:ext uri="{FF2B5EF4-FFF2-40B4-BE49-F238E27FC236}">
                <a16:creationId xmlns:a16="http://schemas.microsoft.com/office/drawing/2014/main" id="{BB673B07-6B3A-02F7-8EAF-5F995DE2C57A}"/>
              </a:ext>
            </a:extLst>
          </p:cNvPr>
          <p:cNvSpPr/>
          <p:nvPr/>
        </p:nvSpPr>
        <p:spPr>
          <a:xfrm>
            <a:off x="10256711" y="4573377"/>
            <a:ext cx="1154048" cy="538243"/>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Georgia" panose="02040502050405020303" pitchFamily="18" charset="0"/>
              </a:rPr>
              <a:t>I/O Request</a:t>
            </a:r>
          </a:p>
        </p:txBody>
      </p:sp>
      <p:sp>
        <p:nvSpPr>
          <p:cNvPr id="1037" name="Rounded Rectangle 1036">
            <a:extLst>
              <a:ext uri="{FF2B5EF4-FFF2-40B4-BE49-F238E27FC236}">
                <a16:creationId xmlns:a16="http://schemas.microsoft.com/office/drawing/2014/main" id="{4C5907E3-9CAB-0D56-6668-54FF717AA982}"/>
              </a:ext>
            </a:extLst>
          </p:cNvPr>
          <p:cNvSpPr/>
          <p:nvPr/>
        </p:nvSpPr>
        <p:spPr>
          <a:xfrm>
            <a:off x="645527" y="3380376"/>
            <a:ext cx="2012576" cy="2962529"/>
          </a:xfrm>
          <a:prstGeom prst="roundRect">
            <a:avLst/>
          </a:prstGeom>
          <a:solidFill>
            <a:schemeClr val="accent6">
              <a:lumMod val="40000"/>
              <a:lumOff val="60000"/>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024">
            <a:extLst>
              <a:ext uri="{FF2B5EF4-FFF2-40B4-BE49-F238E27FC236}">
                <a16:creationId xmlns:a16="http://schemas.microsoft.com/office/drawing/2014/main" id="{9804F8E8-E3C3-7629-2EB5-2922C2585EEC}"/>
              </a:ext>
            </a:extLst>
          </p:cNvPr>
          <p:cNvSpPr/>
          <p:nvPr/>
        </p:nvSpPr>
        <p:spPr>
          <a:xfrm>
            <a:off x="10246782" y="4573377"/>
            <a:ext cx="1154048" cy="53824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Georgia" panose="02040502050405020303" pitchFamily="18" charset="0"/>
              </a:rPr>
              <a:t>Request #1</a:t>
            </a:r>
          </a:p>
        </p:txBody>
      </p:sp>
      <p:grpSp>
        <p:nvGrpSpPr>
          <p:cNvPr id="1027" name="Group 1026">
            <a:extLst>
              <a:ext uri="{FF2B5EF4-FFF2-40B4-BE49-F238E27FC236}">
                <a16:creationId xmlns:a16="http://schemas.microsoft.com/office/drawing/2014/main" id="{C34F161D-6744-F7A0-73C1-B87BD6F7956E}"/>
              </a:ext>
            </a:extLst>
          </p:cNvPr>
          <p:cNvGrpSpPr/>
          <p:nvPr/>
        </p:nvGrpSpPr>
        <p:grpSpPr>
          <a:xfrm>
            <a:off x="636960" y="4991318"/>
            <a:ext cx="5385816" cy="541885"/>
            <a:chOff x="709625" y="3767816"/>
            <a:chExt cx="5385816" cy="541885"/>
          </a:xfrm>
        </p:grpSpPr>
        <p:sp>
          <p:nvSpPr>
            <p:cNvPr id="1028" name="Rounded Rectangle 1027">
              <a:extLst>
                <a:ext uri="{FF2B5EF4-FFF2-40B4-BE49-F238E27FC236}">
                  <a16:creationId xmlns:a16="http://schemas.microsoft.com/office/drawing/2014/main" id="{7D1A438E-87D1-40EE-B038-D57F59A2EB97}"/>
                </a:ext>
              </a:extLst>
            </p:cNvPr>
            <p:cNvSpPr/>
            <p:nvPr/>
          </p:nvSpPr>
          <p:spPr>
            <a:xfrm>
              <a:off x="709625" y="3767816"/>
              <a:ext cx="5385816" cy="5418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29" name="TextBox 1028">
                  <a:extLst>
                    <a:ext uri="{FF2B5EF4-FFF2-40B4-BE49-F238E27FC236}">
                      <a16:creationId xmlns:a16="http://schemas.microsoft.com/office/drawing/2014/main" id="{CFA22242-51E4-2158-3FB7-8B3270525E6E}"/>
                    </a:ext>
                  </a:extLst>
                </p:cNvPr>
                <p:cNvSpPr txBox="1"/>
                <p:nvPr/>
              </p:nvSpPr>
              <p:spPr>
                <a:xfrm>
                  <a:off x="813483" y="3839690"/>
                  <a:ext cx="1700081"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𝑆𝑡𝑜𝑟𝑎𝑔𝑒</m:t>
                            </m:r>
                          </m:e>
                          <m:sub>
                            <m:r>
                              <a:rPr lang="en-US" sz="2400" b="0" i="1" smtClean="0">
                                <a:latin typeface="Cambria Math" panose="02040503050406030204" pitchFamily="18" charset="0"/>
                              </a:rPr>
                              <m:t>𝑡𝑖𝑚𝑒</m:t>
                            </m:r>
                          </m:sub>
                        </m:sSub>
                      </m:oMath>
                    </m:oMathPara>
                  </a14:m>
                  <a:endParaRPr lang="en-US" sz="2400" dirty="0">
                    <a:latin typeface="Georgia" panose="02040502050405020303" pitchFamily="18" charset="0"/>
                  </a:endParaRPr>
                </a:p>
              </p:txBody>
            </p:sp>
          </mc:Choice>
          <mc:Fallback xmlns="">
            <p:sp>
              <p:nvSpPr>
                <p:cNvPr id="1029" name="TextBox 1028">
                  <a:extLst>
                    <a:ext uri="{FF2B5EF4-FFF2-40B4-BE49-F238E27FC236}">
                      <a16:creationId xmlns:a16="http://schemas.microsoft.com/office/drawing/2014/main" id="{CFA22242-51E4-2158-3FB7-8B3270525E6E}"/>
                    </a:ext>
                  </a:extLst>
                </p:cNvPr>
                <p:cNvSpPr txBox="1">
                  <a:spLocks noRot="1" noChangeAspect="1" noMove="1" noResize="1" noEditPoints="1" noAdjustHandles="1" noChangeArrowheads="1" noChangeShapeType="1" noTextEdit="1"/>
                </p:cNvSpPr>
                <p:nvPr/>
              </p:nvSpPr>
              <p:spPr>
                <a:xfrm>
                  <a:off x="813483" y="3839690"/>
                  <a:ext cx="1700081" cy="369332"/>
                </a:xfrm>
                <a:prstGeom prst="rect">
                  <a:avLst/>
                </a:prstGeom>
                <a:blipFill>
                  <a:blip r:embed="rId3"/>
                  <a:stretch>
                    <a:fillRect l="-5185" r="-741" b="-33333"/>
                  </a:stretch>
                </a:blipFill>
              </p:spPr>
              <p:txBody>
                <a:bodyPr/>
                <a:lstStyle/>
                <a:p>
                  <a:r>
                    <a:rPr lang="en-US">
                      <a:noFill/>
                    </a:rPr>
                    <a:t> </a:t>
                  </a:r>
                </a:p>
              </p:txBody>
            </p:sp>
          </mc:Fallback>
        </mc:AlternateContent>
      </p:grpSp>
      <p:grpSp>
        <p:nvGrpSpPr>
          <p:cNvPr id="1030" name="Group 1029">
            <a:extLst>
              <a:ext uri="{FF2B5EF4-FFF2-40B4-BE49-F238E27FC236}">
                <a16:creationId xmlns:a16="http://schemas.microsoft.com/office/drawing/2014/main" id="{68633D72-6EEC-942C-8E4D-1DA2FEEA724B}"/>
              </a:ext>
            </a:extLst>
          </p:cNvPr>
          <p:cNvGrpSpPr/>
          <p:nvPr/>
        </p:nvGrpSpPr>
        <p:grpSpPr>
          <a:xfrm>
            <a:off x="636960" y="5801020"/>
            <a:ext cx="5385816" cy="541885"/>
            <a:chOff x="709625" y="4783582"/>
            <a:chExt cx="5385816" cy="541885"/>
          </a:xfrm>
        </p:grpSpPr>
        <p:sp>
          <p:nvSpPr>
            <p:cNvPr id="1031" name="Rounded Rectangle 1030">
              <a:extLst>
                <a:ext uri="{FF2B5EF4-FFF2-40B4-BE49-F238E27FC236}">
                  <a16:creationId xmlns:a16="http://schemas.microsoft.com/office/drawing/2014/main" id="{D459D5FE-6A92-EBF4-3D88-E589C1A0B02D}"/>
                </a:ext>
              </a:extLst>
            </p:cNvPr>
            <p:cNvSpPr/>
            <p:nvPr/>
          </p:nvSpPr>
          <p:spPr>
            <a:xfrm>
              <a:off x="709625" y="4783582"/>
              <a:ext cx="5385816" cy="5418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32" name="TextBox 1031">
                  <a:extLst>
                    <a:ext uri="{FF2B5EF4-FFF2-40B4-BE49-F238E27FC236}">
                      <a16:creationId xmlns:a16="http://schemas.microsoft.com/office/drawing/2014/main" id="{AE0B0CD1-8DFF-289E-459A-F760B5DED49F}"/>
                    </a:ext>
                  </a:extLst>
                </p:cNvPr>
                <p:cNvSpPr txBox="1"/>
                <p:nvPr/>
              </p:nvSpPr>
              <p:spPr>
                <a:xfrm>
                  <a:off x="850480" y="4874586"/>
                  <a:ext cx="1626086"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𝑃𝑟𝑒𝑑𝑖𝑐𝑡</m:t>
                            </m:r>
                          </m:e>
                          <m:sub>
                            <m:r>
                              <a:rPr lang="en-US" sz="2400" b="0" i="1" smtClean="0">
                                <a:latin typeface="Cambria Math" panose="02040503050406030204" pitchFamily="18" charset="0"/>
                              </a:rPr>
                              <m:t>𝑡𝑖𝑚𝑒</m:t>
                            </m:r>
                          </m:sub>
                        </m:sSub>
                      </m:oMath>
                    </m:oMathPara>
                  </a14:m>
                  <a:endParaRPr lang="en-US" sz="2400" dirty="0">
                    <a:latin typeface="Georgia" panose="02040502050405020303" pitchFamily="18" charset="0"/>
                  </a:endParaRPr>
                </a:p>
              </p:txBody>
            </p:sp>
          </mc:Choice>
          <mc:Fallback xmlns="">
            <p:sp>
              <p:nvSpPr>
                <p:cNvPr id="1032" name="TextBox 1031">
                  <a:extLst>
                    <a:ext uri="{FF2B5EF4-FFF2-40B4-BE49-F238E27FC236}">
                      <a16:creationId xmlns:a16="http://schemas.microsoft.com/office/drawing/2014/main" id="{AE0B0CD1-8DFF-289E-459A-F760B5DED49F}"/>
                    </a:ext>
                  </a:extLst>
                </p:cNvPr>
                <p:cNvSpPr txBox="1">
                  <a:spLocks noRot="1" noChangeAspect="1" noMove="1" noResize="1" noEditPoints="1" noAdjustHandles="1" noChangeArrowheads="1" noChangeShapeType="1" noTextEdit="1"/>
                </p:cNvSpPr>
                <p:nvPr/>
              </p:nvSpPr>
              <p:spPr>
                <a:xfrm>
                  <a:off x="850480" y="4874586"/>
                  <a:ext cx="1626086" cy="369332"/>
                </a:xfrm>
                <a:prstGeom prst="rect">
                  <a:avLst/>
                </a:prstGeom>
                <a:blipFill>
                  <a:blip r:embed="rId4"/>
                  <a:stretch>
                    <a:fillRect l="-3876" r="-775" b="-20690"/>
                  </a:stretch>
                </a:blipFill>
              </p:spPr>
              <p:txBody>
                <a:bodyPr/>
                <a:lstStyle/>
                <a:p>
                  <a:r>
                    <a:rPr lang="en-US">
                      <a:noFill/>
                    </a:rPr>
                    <a:t> </a:t>
                  </a:r>
                </a:p>
              </p:txBody>
            </p:sp>
          </mc:Fallback>
        </mc:AlternateContent>
      </p:grpSp>
      <p:grpSp>
        <p:nvGrpSpPr>
          <p:cNvPr id="1033" name="Group 1032">
            <a:extLst>
              <a:ext uri="{FF2B5EF4-FFF2-40B4-BE49-F238E27FC236}">
                <a16:creationId xmlns:a16="http://schemas.microsoft.com/office/drawing/2014/main" id="{CE5B13AF-770A-DAA4-FFA0-41F41BE4B3D9}"/>
              </a:ext>
            </a:extLst>
          </p:cNvPr>
          <p:cNvGrpSpPr/>
          <p:nvPr/>
        </p:nvGrpSpPr>
        <p:grpSpPr>
          <a:xfrm>
            <a:off x="634712" y="4182681"/>
            <a:ext cx="5390312" cy="541885"/>
            <a:chOff x="707377" y="2727357"/>
            <a:chExt cx="5390312" cy="541885"/>
          </a:xfrm>
        </p:grpSpPr>
        <p:sp>
          <p:nvSpPr>
            <p:cNvPr id="1034" name="Rounded Rectangle 1033">
              <a:extLst>
                <a:ext uri="{FF2B5EF4-FFF2-40B4-BE49-F238E27FC236}">
                  <a16:creationId xmlns:a16="http://schemas.microsoft.com/office/drawing/2014/main" id="{9A5752D2-AAB5-A089-CE82-A5A7E0D15E0F}"/>
                </a:ext>
              </a:extLst>
            </p:cNvPr>
            <p:cNvSpPr/>
            <p:nvPr/>
          </p:nvSpPr>
          <p:spPr>
            <a:xfrm>
              <a:off x="707377" y="2727357"/>
              <a:ext cx="5390312" cy="5418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35" name="TextBox 1034">
                  <a:extLst>
                    <a:ext uri="{FF2B5EF4-FFF2-40B4-BE49-F238E27FC236}">
                      <a16:creationId xmlns:a16="http://schemas.microsoft.com/office/drawing/2014/main" id="{99CFA570-9683-2AC1-0890-4BA6C38F1905}"/>
                    </a:ext>
                  </a:extLst>
                </p:cNvPr>
                <p:cNvSpPr txBox="1"/>
                <p:nvPr/>
              </p:nvSpPr>
              <p:spPr>
                <a:xfrm>
                  <a:off x="1114174" y="2827572"/>
                  <a:ext cx="1098699"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𝑁𝑒𝑡</m:t>
                            </m:r>
                          </m:e>
                          <m:sub>
                            <m:r>
                              <a:rPr lang="en-US" sz="2400" b="0" i="1" smtClean="0">
                                <a:latin typeface="Cambria Math" panose="02040503050406030204" pitchFamily="18" charset="0"/>
                              </a:rPr>
                              <m:t>𝑡𝑖𝑚𝑒</m:t>
                            </m:r>
                          </m:sub>
                        </m:sSub>
                      </m:oMath>
                    </m:oMathPara>
                  </a14:m>
                  <a:endParaRPr lang="en-US" sz="2400" dirty="0">
                    <a:latin typeface="Georgia" panose="02040502050405020303" pitchFamily="18" charset="0"/>
                  </a:endParaRPr>
                </a:p>
              </p:txBody>
            </p:sp>
          </mc:Choice>
          <mc:Fallback xmlns="">
            <p:sp>
              <p:nvSpPr>
                <p:cNvPr id="1035" name="TextBox 1034">
                  <a:extLst>
                    <a:ext uri="{FF2B5EF4-FFF2-40B4-BE49-F238E27FC236}">
                      <a16:creationId xmlns:a16="http://schemas.microsoft.com/office/drawing/2014/main" id="{99CFA570-9683-2AC1-0890-4BA6C38F1905}"/>
                    </a:ext>
                  </a:extLst>
                </p:cNvPr>
                <p:cNvSpPr txBox="1">
                  <a:spLocks noRot="1" noChangeAspect="1" noMove="1" noResize="1" noEditPoints="1" noAdjustHandles="1" noChangeArrowheads="1" noChangeShapeType="1" noTextEdit="1"/>
                </p:cNvSpPr>
                <p:nvPr/>
              </p:nvSpPr>
              <p:spPr>
                <a:xfrm>
                  <a:off x="1114174" y="2827572"/>
                  <a:ext cx="1098699" cy="369332"/>
                </a:xfrm>
                <a:prstGeom prst="rect">
                  <a:avLst/>
                </a:prstGeom>
                <a:blipFill>
                  <a:blip r:embed="rId5"/>
                  <a:stretch>
                    <a:fillRect l="-5747" r="-1149" b="-1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38" name="TextBox 1037">
                <a:extLst>
                  <a:ext uri="{FF2B5EF4-FFF2-40B4-BE49-F238E27FC236}">
                    <a16:creationId xmlns:a16="http://schemas.microsoft.com/office/drawing/2014/main" id="{398B94D7-DFF8-6BDE-4E1C-1FD5FFA92AFA}"/>
                  </a:ext>
                </a:extLst>
              </p:cNvPr>
              <p:cNvSpPr txBox="1"/>
              <p:nvPr/>
            </p:nvSpPr>
            <p:spPr>
              <a:xfrm>
                <a:off x="948838" y="3487143"/>
                <a:ext cx="131016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𝑃𝑟𝑖𝑜</m:t>
                          </m:r>
                        </m:e>
                        <m:sub>
                          <m:r>
                            <a:rPr lang="en-US" sz="2400" b="0" i="1" smtClean="0">
                              <a:latin typeface="Cambria Math" panose="02040503050406030204" pitchFamily="18" charset="0"/>
                            </a:rPr>
                            <m:t>𝑠𝑐h𝑒𝑑</m:t>
                          </m:r>
                        </m:sub>
                      </m:sSub>
                    </m:oMath>
                  </m:oMathPara>
                </a14:m>
                <a:endParaRPr lang="en-US" sz="2400" dirty="0">
                  <a:latin typeface="Georgia" panose="02040502050405020303" pitchFamily="18" charset="0"/>
                </a:endParaRPr>
              </a:p>
            </p:txBody>
          </p:sp>
        </mc:Choice>
        <mc:Fallback xmlns="">
          <p:sp>
            <p:nvSpPr>
              <p:cNvPr id="1038" name="TextBox 1037">
                <a:extLst>
                  <a:ext uri="{FF2B5EF4-FFF2-40B4-BE49-F238E27FC236}">
                    <a16:creationId xmlns:a16="http://schemas.microsoft.com/office/drawing/2014/main" id="{398B94D7-DFF8-6BDE-4E1C-1FD5FFA92AFA}"/>
                  </a:ext>
                </a:extLst>
              </p:cNvPr>
              <p:cNvSpPr txBox="1">
                <a:spLocks noRot="1" noChangeAspect="1" noMove="1" noResize="1" noEditPoints="1" noAdjustHandles="1" noChangeArrowheads="1" noChangeShapeType="1" noTextEdit="1"/>
              </p:cNvSpPr>
              <p:nvPr/>
            </p:nvSpPr>
            <p:spPr>
              <a:xfrm>
                <a:off x="948838" y="3487143"/>
                <a:ext cx="1310167" cy="369332"/>
              </a:xfrm>
              <a:prstGeom prst="rect">
                <a:avLst/>
              </a:prstGeom>
              <a:blipFill>
                <a:blip r:embed="rId6"/>
                <a:stretch>
                  <a:fillRect l="-4762" r="-952" b="-16667"/>
                </a:stretch>
              </a:blipFill>
            </p:spPr>
            <p:txBody>
              <a:bodyPr/>
              <a:lstStyle/>
              <a:p>
                <a:r>
                  <a:rPr lang="en-US">
                    <a:noFill/>
                  </a:rPr>
                  <a:t> </a:t>
                </a:r>
              </a:p>
            </p:txBody>
          </p:sp>
        </mc:Fallback>
      </mc:AlternateContent>
      <p:grpSp>
        <p:nvGrpSpPr>
          <p:cNvPr id="1039" name="Group 1038">
            <a:extLst>
              <a:ext uri="{FF2B5EF4-FFF2-40B4-BE49-F238E27FC236}">
                <a16:creationId xmlns:a16="http://schemas.microsoft.com/office/drawing/2014/main" id="{37B5D18B-FEC0-3BAC-7987-2930AE8EC74D}"/>
              </a:ext>
            </a:extLst>
          </p:cNvPr>
          <p:cNvGrpSpPr/>
          <p:nvPr/>
        </p:nvGrpSpPr>
        <p:grpSpPr>
          <a:xfrm>
            <a:off x="2684552" y="4118999"/>
            <a:ext cx="3247252" cy="697127"/>
            <a:chOff x="2744154" y="2663675"/>
            <a:chExt cx="3247252" cy="697127"/>
          </a:xfrm>
        </p:grpSpPr>
        <p:pic>
          <p:nvPicPr>
            <p:cNvPr id="1040" name="Picture 2">
              <a:extLst>
                <a:ext uri="{FF2B5EF4-FFF2-40B4-BE49-F238E27FC236}">
                  <a16:creationId xmlns:a16="http://schemas.microsoft.com/office/drawing/2014/main" id="{D0DA3C10-D617-7872-D40E-F05DCA2C1F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4279" y="2663675"/>
              <a:ext cx="697127" cy="697127"/>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AFC6F9D0-BA48-AF35-F1BB-0BFCD27D5F29}"/>
                </a:ext>
              </a:extLst>
            </p:cNvPr>
            <p:cNvSpPr txBox="1"/>
            <p:nvPr/>
          </p:nvSpPr>
          <p:spPr>
            <a:xfrm>
              <a:off x="2744154" y="2827572"/>
              <a:ext cx="2472152" cy="369332"/>
            </a:xfrm>
            <a:prstGeom prst="rect">
              <a:avLst/>
            </a:prstGeom>
            <a:noFill/>
          </p:spPr>
          <p:txBody>
            <a:bodyPr wrap="none" rtlCol="0">
              <a:spAutoFit/>
            </a:bodyPr>
            <a:lstStyle/>
            <a:p>
              <a:pPr algn="l"/>
              <a:r>
                <a:rPr lang="en-US" dirty="0">
                  <a:latin typeface="Georgia" panose="02040502050405020303" pitchFamily="18" charset="0"/>
                </a:rPr>
                <a:t>In-Network Telemetry</a:t>
              </a:r>
            </a:p>
          </p:txBody>
        </p:sp>
      </p:grpSp>
      <p:grpSp>
        <p:nvGrpSpPr>
          <p:cNvPr id="1042" name="Group 1041">
            <a:extLst>
              <a:ext uri="{FF2B5EF4-FFF2-40B4-BE49-F238E27FC236}">
                <a16:creationId xmlns:a16="http://schemas.microsoft.com/office/drawing/2014/main" id="{EDD29587-9BBA-C41E-E7AC-ADA39BB4CD32}"/>
              </a:ext>
            </a:extLst>
          </p:cNvPr>
          <p:cNvGrpSpPr/>
          <p:nvPr/>
        </p:nvGrpSpPr>
        <p:grpSpPr>
          <a:xfrm>
            <a:off x="2658103" y="5063192"/>
            <a:ext cx="3104039" cy="369332"/>
            <a:chOff x="2717705" y="3839690"/>
            <a:chExt cx="3104039" cy="369332"/>
          </a:xfrm>
        </p:grpSpPr>
        <p:pic>
          <p:nvPicPr>
            <p:cNvPr id="1043" name="Picture 8" descr="Idle Icons &amp; Symbols">
              <a:extLst>
                <a:ext uri="{FF2B5EF4-FFF2-40B4-BE49-F238E27FC236}">
                  <a16:creationId xmlns:a16="http://schemas.microsoft.com/office/drawing/2014/main" id="{5077D0BB-E28F-D972-6D45-337E4BFAB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3940" y="3845454"/>
              <a:ext cx="357804" cy="357804"/>
            </a:xfrm>
            <a:prstGeom prst="rect">
              <a:avLst/>
            </a:prstGeom>
            <a:noFill/>
            <a:extLst>
              <a:ext uri="{909E8E84-426E-40DD-AFC4-6F175D3DCCD1}">
                <a14:hiddenFill xmlns:a14="http://schemas.microsoft.com/office/drawing/2010/main">
                  <a:solidFill>
                    <a:srgbClr val="FFFFFF"/>
                  </a:solidFill>
                </a14:hiddenFill>
              </a:ext>
            </a:extLst>
          </p:spPr>
        </p:pic>
        <p:sp>
          <p:nvSpPr>
            <p:cNvPr id="1044" name="TextBox 1043">
              <a:extLst>
                <a:ext uri="{FF2B5EF4-FFF2-40B4-BE49-F238E27FC236}">
                  <a16:creationId xmlns:a16="http://schemas.microsoft.com/office/drawing/2014/main" id="{AFA21194-B42E-8409-DC33-4A086A42D915}"/>
                </a:ext>
              </a:extLst>
            </p:cNvPr>
            <p:cNvSpPr txBox="1"/>
            <p:nvPr/>
          </p:nvSpPr>
          <p:spPr>
            <a:xfrm>
              <a:off x="2717705" y="3839690"/>
              <a:ext cx="2525050" cy="369332"/>
            </a:xfrm>
            <a:prstGeom prst="rect">
              <a:avLst/>
            </a:prstGeom>
            <a:noFill/>
          </p:spPr>
          <p:txBody>
            <a:bodyPr wrap="none" rtlCol="0">
              <a:spAutoFit/>
            </a:bodyPr>
            <a:lstStyle/>
            <a:p>
              <a:pPr algn="l"/>
              <a:r>
                <a:rPr lang="en-US" dirty="0">
                  <a:latin typeface="Georgia" panose="02040502050405020303" pitchFamily="18" charset="0"/>
                </a:rPr>
                <a:t>Storage Queuing Delay</a:t>
              </a:r>
            </a:p>
          </p:txBody>
        </p:sp>
      </p:grpSp>
      <p:grpSp>
        <p:nvGrpSpPr>
          <p:cNvPr id="1045" name="Group 1044">
            <a:extLst>
              <a:ext uri="{FF2B5EF4-FFF2-40B4-BE49-F238E27FC236}">
                <a16:creationId xmlns:a16="http://schemas.microsoft.com/office/drawing/2014/main" id="{CCEE5973-058B-5139-C0E0-3317039C1860}"/>
              </a:ext>
            </a:extLst>
          </p:cNvPr>
          <p:cNvGrpSpPr/>
          <p:nvPr/>
        </p:nvGrpSpPr>
        <p:grpSpPr>
          <a:xfrm>
            <a:off x="2379245" y="5810200"/>
            <a:ext cx="3444728" cy="481465"/>
            <a:chOff x="2438847" y="4818520"/>
            <a:chExt cx="3444728" cy="481465"/>
          </a:xfrm>
        </p:grpSpPr>
        <p:pic>
          <p:nvPicPr>
            <p:cNvPr id="1046" name="Picture 2" descr="Sliding Window Icons - Free SVG &amp; PNG Sliding Window Images - Noun Project">
              <a:extLst>
                <a:ext uri="{FF2B5EF4-FFF2-40B4-BE49-F238E27FC236}">
                  <a16:creationId xmlns:a16="http://schemas.microsoft.com/office/drawing/2014/main" id="{71D0E853-2927-2D69-A882-DDAA96B923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2110" y="4818520"/>
              <a:ext cx="481465" cy="481465"/>
            </a:xfrm>
            <a:prstGeom prst="rect">
              <a:avLst/>
            </a:prstGeom>
            <a:noFill/>
            <a:extLst>
              <a:ext uri="{909E8E84-426E-40DD-AFC4-6F175D3DCCD1}">
                <a14:hiddenFill xmlns:a14="http://schemas.microsoft.com/office/drawing/2010/main">
                  <a:solidFill>
                    <a:srgbClr val="FFFFFF"/>
                  </a:solidFill>
                </a14:hiddenFill>
              </a:ext>
            </a:extLst>
          </p:spPr>
        </p:pic>
        <p:sp>
          <p:nvSpPr>
            <p:cNvPr id="1047" name="TextBox 1046">
              <a:extLst>
                <a:ext uri="{FF2B5EF4-FFF2-40B4-BE49-F238E27FC236}">
                  <a16:creationId xmlns:a16="http://schemas.microsoft.com/office/drawing/2014/main" id="{064DC445-75C2-5C99-3427-5ACAF515181B}"/>
                </a:ext>
              </a:extLst>
            </p:cNvPr>
            <p:cNvSpPr txBox="1"/>
            <p:nvPr/>
          </p:nvSpPr>
          <p:spPr>
            <a:xfrm>
              <a:off x="2438847" y="4874586"/>
              <a:ext cx="3082767" cy="369332"/>
            </a:xfrm>
            <a:prstGeom prst="rect">
              <a:avLst/>
            </a:prstGeom>
            <a:noFill/>
          </p:spPr>
          <p:txBody>
            <a:bodyPr wrap="square" rtlCol="0">
              <a:spAutoFit/>
            </a:bodyPr>
            <a:lstStyle/>
            <a:p>
              <a:pPr algn="ctr"/>
              <a:r>
                <a:rPr lang="en-US" dirty="0">
                  <a:latin typeface="Georgia" panose="02040502050405020303" pitchFamily="18" charset="0"/>
                </a:rPr>
                <a:t>Sliding Window Predictor</a:t>
              </a:r>
            </a:p>
          </p:txBody>
        </p:sp>
      </p:grpSp>
      <p:sp>
        <p:nvSpPr>
          <p:cNvPr id="1048" name="TextBox 1047">
            <a:extLst>
              <a:ext uri="{FF2B5EF4-FFF2-40B4-BE49-F238E27FC236}">
                <a16:creationId xmlns:a16="http://schemas.microsoft.com/office/drawing/2014/main" id="{C0C82193-2030-6B93-4286-E222DB7C04B6}"/>
              </a:ext>
            </a:extLst>
          </p:cNvPr>
          <p:cNvSpPr txBox="1"/>
          <p:nvPr/>
        </p:nvSpPr>
        <p:spPr>
          <a:xfrm>
            <a:off x="1413003" y="4611667"/>
            <a:ext cx="381836" cy="461665"/>
          </a:xfrm>
          <a:prstGeom prst="rect">
            <a:avLst/>
          </a:prstGeom>
          <a:noFill/>
        </p:spPr>
        <p:txBody>
          <a:bodyPr wrap="none" rtlCol="0">
            <a:spAutoFit/>
          </a:bodyPr>
          <a:lstStyle/>
          <a:p>
            <a:pPr algn="l"/>
            <a:r>
              <a:rPr lang="en-US" sz="2400" dirty="0">
                <a:latin typeface="Georgia" panose="02040502050405020303" pitchFamily="18" charset="0"/>
              </a:rPr>
              <a:t>+</a:t>
            </a:r>
          </a:p>
        </p:txBody>
      </p:sp>
      <p:sp>
        <p:nvSpPr>
          <p:cNvPr id="1049" name="TextBox 1048">
            <a:extLst>
              <a:ext uri="{FF2B5EF4-FFF2-40B4-BE49-F238E27FC236}">
                <a16:creationId xmlns:a16="http://schemas.microsoft.com/office/drawing/2014/main" id="{90E7641F-E074-4FE4-CE59-3992F124823C}"/>
              </a:ext>
            </a:extLst>
          </p:cNvPr>
          <p:cNvSpPr txBox="1"/>
          <p:nvPr/>
        </p:nvSpPr>
        <p:spPr>
          <a:xfrm>
            <a:off x="1413003" y="5420798"/>
            <a:ext cx="381836" cy="461665"/>
          </a:xfrm>
          <a:prstGeom prst="rect">
            <a:avLst/>
          </a:prstGeom>
          <a:noFill/>
        </p:spPr>
        <p:txBody>
          <a:bodyPr wrap="none" rtlCol="0">
            <a:spAutoFit/>
          </a:bodyPr>
          <a:lstStyle/>
          <a:p>
            <a:pPr algn="l"/>
            <a:r>
              <a:rPr lang="en-US" sz="2400" dirty="0">
                <a:latin typeface="Georgia" panose="02040502050405020303" pitchFamily="18" charset="0"/>
              </a:rPr>
              <a:t>+</a:t>
            </a:r>
          </a:p>
        </p:txBody>
      </p:sp>
      <p:sp>
        <p:nvSpPr>
          <p:cNvPr id="1050" name="TextBox 1049">
            <a:extLst>
              <a:ext uri="{FF2B5EF4-FFF2-40B4-BE49-F238E27FC236}">
                <a16:creationId xmlns:a16="http://schemas.microsoft.com/office/drawing/2014/main" id="{7F7C8B14-4E8B-89DE-3616-424ED26A5B91}"/>
              </a:ext>
            </a:extLst>
          </p:cNvPr>
          <p:cNvSpPr txBox="1"/>
          <p:nvPr/>
        </p:nvSpPr>
        <p:spPr>
          <a:xfrm>
            <a:off x="1413003" y="3796398"/>
            <a:ext cx="381836" cy="461665"/>
          </a:xfrm>
          <a:prstGeom prst="rect">
            <a:avLst/>
          </a:prstGeom>
          <a:noFill/>
        </p:spPr>
        <p:txBody>
          <a:bodyPr wrap="none" rtlCol="0">
            <a:spAutoFit/>
          </a:bodyPr>
          <a:lstStyle/>
          <a:p>
            <a:pPr algn="l"/>
            <a:r>
              <a:rPr lang="en-US" sz="2400" dirty="0">
                <a:latin typeface="Georgia" panose="02040502050405020303" pitchFamily="18" charset="0"/>
              </a:rPr>
              <a:t>=</a:t>
            </a:r>
          </a:p>
        </p:txBody>
      </p:sp>
      <p:sp>
        <p:nvSpPr>
          <p:cNvPr id="1054" name="Rectangle 1053">
            <a:extLst>
              <a:ext uri="{FF2B5EF4-FFF2-40B4-BE49-F238E27FC236}">
                <a16:creationId xmlns:a16="http://schemas.microsoft.com/office/drawing/2014/main" id="{E4D52299-7BBA-61AB-36AB-36CC38E7853E}"/>
              </a:ext>
            </a:extLst>
          </p:cNvPr>
          <p:cNvSpPr/>
          <p:nvPr/>
        </p:nvSpPr>
        <p:spPr>
          <a:xfrm>
            <a:off x="3858976" y="2474920"/>
            <a:ext cx="4281735"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1055" name="Rectangle 1054">
            <a:extLst>
              <a:ext uri="{FF2B5EF4-FFF2-40B4-BE49-F238E27FC236}">
                <a16:creationId xmlns:a16="http://schemas.microsoft.com/office/drawing/2014/main" id="{E64DB15E-6060-9CB3-F766-403D6C2DC553}"/>
              </a:ext>
            </a:extLst>
          </p:cNvPr>
          <p:cNvSpPr/>
          <p:nvPr/>
        </p:nvSpPr>
        <p:spPr>
          <a:xfrm>
            <a:off x="10255256" y="4568139"/>
            <a:ext cx="1154048" cy="538243"/>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056" name="Rectangle 1055">
            <a:extLst>
              <a:ext uri="{FF2B5EF4-FFF2-40B4-BE49-F238E27FC236}">
                <a16:creationId xmlns:a16="http://schemas.microsoft.com/office/drawing/2014/main" id="{E217DC45-AEB2-B7D5-34C3-7A578E07B7B2}"/>
              </a:ext>
            </a:extLst>
          </p:cNvPr>
          <p:cNvSpPr/>
          <p:nvPr/>
        </p:nvSpPr>
        <p:spPr>
          <a:xfrm>
            <a:off x="6613292" y="4572434"/>
            <a:ext cx="1154048" cy="538243"/>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190380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7"/>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03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3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4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50"/>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6"/>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1049"/>
                                        </p:tgtEl>
                                        <p:attrNameLst>
                                          <p:attrName>style.visibility</p:attrName>
                                        </p:attrNameLst>
                                      </p:cBhvr>
                                      <p:to>
                                        <p:strVal val="visible"/>
                                      </p:to>
                                    </p:set>
                                  </p:childTnLst>
                                </p:cTn>
                              </p:par>
                              <p:par>
                                <p:cTn id="60" presetID="1" presetClass="exit"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8"/>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0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0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03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04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04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32"/>
                                        </p:tgtEl>
                                        <p:attrNameLst>
                                          <p:attrName>style.visibility</p:attrName>
                                        </p:attrNameLst>
                                      </p:cBhvr>
                                      <p:to>
                                        <p:strVal val="visible"/>
                                      </p:to>
                                    </p:set>
                                  </p:childTnLst>
                                </p:cTn>
                              </p:par>
                              <p:par>
                                <p:cTn id="102" presetID="1" presetClass="entr" presetSubtype="0" fill="hold" grpId="1" nodeType="withEffect">
                                  <p:stCondLst>
                                    <p:cond delay="0"/>
                                  </p:stCondLst>
                                  <p:childTnLst>
                                    <p:set>
                                      <p:cBhvr>
                                        <p:cTn id="103" dur="1" fill="hold">
                                          <p:stCondLst>
                                            <p:cond delay="0"/>
                                          </p:stCondLst>
                                        </p:cTn>
                                        <p:tgtEl>
                                          <p:spTgt spid="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1" nodeType="clickEffect">
                                  <p:stCondLst>
                                    <p:cond delay="0"/>
                                  </p:stCondLst>
                                  <p:childTnLst>
                                    <p:set>
                                      <p:cBhvr>
                                        <p:cTn id="111" dur="1" fill="hold">
                                          <p:stCondLst>
                                            <p:cond delay="0"/>
                                          </p:stCondLst>
                                        </p:cTn>
                                        <p:tgtEl>
                                          <p:spTgt spid="13"/>
                                        </p:tgtEl>
                                        <p:attrNameLst>
                                          <p:attrName>style.visibility</p:attrName>
                                        </p:attrNameLst>
                                      </p:cBhvr>
                                      <p:to>
                                        <p:strVal val="visible"/>
                                      </p:to>
                                    </p:set>
                                  </p:childTnLst>
                                </p:cTn>
                              </p:par>
                              <p:par>
                                <p:cTn id="112" presetID="1" presetClass="entr" presetSubtype="0" fill="hold" grpId="1" nodeType="withEffect">
                                  <p:stCondLst>
                                    <p:cond delay="0"/>
                                  </p:stCondLst>
                                  <p:childTnLst>
                                    <p:set>
                                      <p:cBhvr>
                                        <p:cTn id="113" dur="1" fill="hold">
                                          <p:stCondLst>
                                            <p:cond delay="0"/>
                                          </p:stCondLst>
                                        </p:cTn>
                                        <p:tgtEl>
                                          <p:spTgt spid="10"/>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0" presetClass="path" presetSubtype="0" accel="50000" decel="50000" fill="hold" grpId="1" nodeType="clickEffect">
                                  <p:stCondLst>
                                    <p:cond delay="0"/>
                                  </p:stCondLst>
                                  <p:childTnLst>
                                    <p:animMotion origin="layout" path="M -4.79167E-6 1.48148E-6 L -0.09934 0.00046 " pathEditMode="relative" rAng="0" ptsTypes="AA">
                                      <p:cBhvr>
                                        <p:cTn id="117" dur="2000" fill="hold"/>
                                        <p:tgtEl>
                                          <p:spTgt spid="60"/>
                                        </p:tgtEl>
                                        <p:attrNameLst>
                                          <p:attrName>ppt_x</p:attrName>
                                          <p:attrName>ppt_y</p:attrName>
                                        </p:attrNameLst>
                                      </p:cBhvr>
                                      <p:rCtr x="-4974" y="23"/>
                                    </p:animMotion>
                                  </p:childTnLst>
                                </p:cTn>
                              </p:par>
                              <p:par>
                                <p:cTn id="118" presetID="0" presetClass="path" presetSubtype="0" accel="50000" decel="50000" fill="hold" grpId="1" nodeType="withEffect">
                                  <p:stCondLst>
                                    <p:cond delay="0"/>
                                  </p:stCondLst>
                                  <p:childTnLst>
                                    <p:animMotion origin="layout" path="M -0.00104 1.48148E-6 L -0.09974 -1.48148E-6 " pathEditMode="relative" rAng="0" ptsTypes="AA">
                                      <p:cBhvr>
                                        <p:cTn id="119" dur="2000" fill="hold"/>
                                        <p:tgtEl>
                                          <p:spTgt spid="61"/>
                                        </p:tgtEl>
                                        <p:attrNameLst>
                                          <p:attrName>ppt_x</p:attrName>
                                          <p:attrName>ppt_y</p:attrName>
                                        </p:attrNameLst>
                                      </p:cBhvr>
                                      <p:rCtr x="-4922" y="23"/>
                                    </p:animMotion>
                                  </p:childTnLst>
                                </p:cTn>
                              </p:par>
                              <p:par>
                                <p:cTn id="120" presetID="0" presetClass="path" presetSubtype="0" accel="50000" decel="50000" fill="hold" grpId="1" nodeType="withEffect">
                                  <p:stCondLst>
                                    <p:cond delay="0"/>
                                  </p:stCondLst>
                                  <p:childTnLst>
                                    <p:animMotion origin="layout" path="M -0.00416 1.48148E-6 L -0.09935 -1.48148E-6 " pathEditMode="relative" rAng="0" ptsTypes="AA">
                                      <p:cBhvr>
                                        <p:cTn id="121" dur="2000" fill="hold"/>
                                        <p:tgtEl>
                                          <p:spTgt spid="62"/>
                                        </p:tgtEl>
                                        <p:attrNameLst>
                                          <p:attrName>ppt_x</p:attrName>
                                          <p:attrName>ppt_y</p:attrName>
                                        </p:attrNameLst>
                                      </p:cBhvr>
                                      <p:rCtr x="-4740" y="23"/>
                                    </p:animMotion>
                                  </p:childTnLst>
                                </p:cTn>
                              </p:par>
                            </p:childTnLst>
                          </p:cTn>
                        </p:par>
                        <p:par>
                          <p:cTn id="122" fill="hold">
                            <p:stCondLst>
                              <p:cond delay="2000"/>
                            </p:stCondLst>
                            <p:childTnLst>
                              <p:par>
                                <p:cTn id="123" presetID="1" presetClass="entr" presetSubtype="0" fill="hold" grpId="0" nodeType="afterEffect">
                                  <p:stCondLst>
                                    <p:cond delay="0"/>
                                  </p:stCondLst>
                                  <p:childTnLst>
                                    <p:set>
                                      <p:cBhvr>
                                        <p:cTn id="124" dur="1" fill="hold">
                                          <p:stCondLst>
                                            <p:cond delay="0"/>
                                          </p:stCondLst>
                                        </p:cTn>
                                        <p:tgtEl>
                                          <p:spTgt spid="102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2" nodeType="clickEffect">
                                  <p:stCondLst>
                                    <p:cond delay="0"/>
                                  </p:stCondLst>
                                  <p:childTnLst>
                                    <p:set>
                                      <p:cBhvr>
                                        <p:cTn id="128" dur="1" fill="hold">
                                          <p:stCondLst>
                                            <p:cond delay="0"/>
                                          </p:stCondLst>
                                        </p:cTn>
                                        <p:tgtEl>
                                          <p:spTgt spid="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5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7"/>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55"/>
                                        </p:tgtEl>
                                        <p:attrNameLst>
                                          <p:attrName>style.visibility</p:attrName>
                                        </p:attrNameLst>
                                      </p:cBhvr>
                                      <p:to>
                                        <p:strVal val="visible"/>
                                      </p:to>
                                    </p:set>
                                  </p:childTnLst>
                                </p:cTn>
                              </p:par>
                              <p:par>
                                <p:cTn id="137" presetID="1" presetClass="exit" presetSubtype="0" fill="hold" grpId="1" nodeType="withEffect">
                                  <p:stCondLst>
                                    <p:cond delay="0"/>
                                  </p:stCondLst>
                                  <p:childTnLst>
                                    <p:set>
                                      <p:cBhvr>
                                        <p:cTn id="138" dur="1" fill="hold">
                                          <p:stCondLst>
                                            <p:cond delay="0"/>
                                          </p:stCondLst>
                                        </p:cTn>
                                        <p:tgtEl>
                                          <p:spTgt spid="105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2" nodeType="clickEffect">
                                  <p:stCondLst>
                                    <p:cond delay="0"/>
                                  </p:stCondLst>
                                  <p:childTnLst>
                                    <p:set>
                                      <p:cBhvr>
                                        <p:cTn id="142" dur="1" fill="hold">
                                          <p:stCondLst>
                                            <p:cond delay="0"/>
                                          </p:stCondLst>
                                        </p:cTn>
                                        <p:tgtEl>
                                          <p:spTgt spid="105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056"/>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10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3" grpId="0"/>
      <p:bldP spid="13" grpId="1"/>
      <p:bldP spid="32" grpId="0"/>
      <p:bldP spid="32" grpId="1"/>
      <p:bldP spid="33" grpId="0" animBg="1"/>
      <p:bldP spid="33" grpId="1" animBg="1"/>
      <p:bldP spid="5" grpId="0" animBg="1"/>
      <p:bldP spid="5" grpId="1" animBg="1"/>
      <p:bldP spid="35" grpId="0" animBg="1"/>
      <p:bldP spid="35" grpId="1" animBg="1"/>
      <p:bldP spid="38" grpId="0"/>
      <p:bldP spid="38" grpId="1"/>
      <p:bldP spid="3" grpId="0" animBg="1"/>
      <p:bldP spid="3" grpId="1" animBg="1"/>
      <p:bldP spid="3" grpId="2" animBg="1"/>
      <p:bldP spid="6" grpId="0" animBg="1"/>
      <p:bldP spid="6" grpId="1" animBg="1"/>
      <p:bldP spid="16" grpId="0" animBg="1"/>
      <p:bldP spid="16" grpId="1" animBg="1"/>
      <p:bldP spid="17" grpId="0" animBg="1"/>
      <p:bldP spid="17" grpId="1" animBg="1"/>
      <p:bldP spid="9" grpId="0"/>
      <p:bldP spid="54" grpId="0" animBg="1"/>
      <p:bldP spid="57" grpId="0" animBg="1"/>
      <p:bldP spid="58" grpId="0"/>
      <p:bldP spid="60" grpId="0" animBg="1"/>
      <p:bldP spid="60" grpId="1" animBg="1"/>
      <p:bldP spid="61" grpId="0" animBg="1"/>
      <p:bldP spid="61" grpId="1" animBg="1"/>
      <p:bldP spid="62" grpId="0" animBg="1"/>
      <p:bldP spid="62" grpId="1" animBg="1"/>
      <p:bldP spid="1037" grpId="0" animBg="1"/>
      <p:bldP spid="1025" grpId="0" animBg="1"/>
      <p:bldP spid="1038" grpId="0"/>
      <p:bldP spid="1048" grpId="0"/>
      <p:bldP spid="1049" grpId="0"/>
      <p:bldP spid="1050" grpId="0"/>
      <p:bldP spid="1054" grpId="0" animBg="1"/>
      <p:bldP spid="1054" grpId="1" animBg="1"/>
      <p:bldP spid="1054" grpId="2" animBg="1"/>
      <p:bldP spid="1055" grpId="0" animBg="1"/>
      <p:bldP spid="1055" grpId="1" animBg="1"/>
      <p:bldP spid="105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Improving End-To-End I/O Performance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27</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5" name="Rounded Rectangle 16">
            <a:extLst>
              <a:ext uri="{FF2B5EF4-FFF2-40B4-BE49-F238E27FC236}">
                <a16:creationId xmlns:a16="http://schemas.microsoft.com/office/drawing/2014/main" id="{884ACEB5-3165-8816-B537-F51408E10606}"/>
              </a:ext>
            </a:extLst>
          </p:cNvPr>
          <p:cNvSpPr/>
          <p:nvPr/>
        </p:nvSpPr>
        <p:spPr>
          <a:xfrm>
            <a:off x="1016956" y="5372482"/>
            <a:ext cx="10158088" cy="683869"/>
          </a:xfrm>
          <a:prstGeom prst="roundRect">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Georgia" panose="02040502050405020303" pitchFamily="18" charset="0"/>
              </a:rPr>
              <a:t>RackBlox</a:t>
            </a:r>
            <a:r>
              <a:rPr lang="en-US" sz="2800" dirty="0">
                <a:solidFill>
                  <a:schemeClr val="tx1"/>
                </a:solidFill>
                <a:latin typeface="Georgia" panose="02040502050405020303" pitchFamily="18" charset="0"/>
              </a:rPr>
              <a:t> reduces tail latency by up to 4.8x!</a:t>
            </a:r>
            <a:endParaRPr kumimoji="0" lang="en-US" sz="2800" i="0" u="none" strike="noStrike" kern="1200" cap="none" spc="0" normalizeH="0" baseline="0" noProof="0" dirty="0">
              <a:ln>
                <a:noFill/>
              </a:ln>
              <a:solidFill>
                <a:schemeClr val="tx1"/>
              </a:solidFill>
              <a:effectLst/>
              <a:uLnTx/>
              <a:uFillTx/>
              <a:latin typeface="Georgia" panose="02040502050405020303" pitchFamily="18" charset="0"/>
            </a:endParaRPr>
          </a:p>
        </p:txBody>
      </p:sp>
      <p:graphicFrame>
        <p:nvGraphicFramePr>
          <p:cNvPr id="2" name="Chart 1">
            <a:extLst>
              <a:ext uri="{FF2B5EF4-FFF2-40B4-BE49-F238E27FC236}">
                <a16:creationId xmlns:a16="http://schemas.microsoft.com/office/drawing/2014/main" id="{15F27CDF-68D5-CA50-9080-09F74CDEFE10}"/>
              </a:ext>
            </a:extLst>
          </p:cNvPr>
          <p:cNvGraphicFramePr>
            <a:graphicFrameLocks/>
          </p:cNvGraphicFramePr>
          <p:nvPr/>
        </p:nvGraphicFramePr>
        <p:xfrm>
          <a:off x="82297" y="882354"/>
          <a:ext cx="11836434" cy="4490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25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Improving End-To-End I/O Performance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28</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5" name="Rounded Rectangle 16">
            <a:extLst>
              <a:ext uri="{FF2B5EF4-FFF2-40B4-BE49-F238E27FC236}">
                <a16:creationId xmlns:a16="http://schemas.microsoft.com/office/drawing/2014/main" id="{884ACEB5-3165-8816-B537-F51408E10606}"/>
              </a:ext>
            </a:extLst>
          </p:cNvPr>
          <p:cNvSpPr/>
          <p:nvPr/>
        </p:nvSpPr>
        <p:spPr>
          <a:xfrm>
            <a:off x="1016956" y="5372482"/>
            <a:ext cx="10158088" cy="683869"/>
          </a:xfrm>
          <a:prstGeom prst="roundRect">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Georgia" panose="02040502050405020303" pitchFamily="18" charset="0"/>
              </a:rPr>
              <a:t>RackBlox</a:t>
            </a:r>
            <a:r>
              <a:rPr lang="en-US" sz="2800" dirty="0">
                <a:solidFill>
                  <a:schemeClr val="tx1"/>
                </a:solidFill>
                <a:latin typeface="Georgia" panose="02040502050405020303" pitchFamily="18" charset="0"/>
              </a:rPr>
              <a:t> reduces tail latency by up to 4.8x!</a:t>
            </a:r>
            <a:endParaRPr kumimoji="0" lang="en-US" sz="2800" i="0" u="none" strike="noStrike" kern="1200" cap="none" spc="0" normalizeH="0" baseline="0" noProof="0" dirty="0">
              <a:ln>
                <a:noFill/>
              </a:ln>
              <a:solidFill>
                <a:schemeClr val="tx1"/>
              </a:solidFill>
              <a:effectLst/>
              <a:uLnTx/>
              <a:uFillTx/>
              <a:latin typeface="Georgia" panose="02040502050405020303" pitchFamily="18" charset="0"/>
            </a:endParaRPr>
          </a:p>
        </p:txBody>
      </p:sp>
      <p:graphicFrame>
        <p:nvGraphicFramePr>
          <p:cNvPr id="2" name="Chart 1">
            <a:extLst>
              <a:ext uri="{FF2B5EF4-FFF2-40B4-BE49-F238E27FC236}">
                <a16:creationId xmlns:a16="http://schemas.microsoft.com/office/drawing/2014/main" id="{15F27CDF-68D5-CA50-9080-09F74CDEFE10}"/>
              </a:ext>
            </a:extLst>
          </p:cNvPr>
          <p:cNvGraphicFramePr>
            <a:graphicFrameLocks/>
          </p:cNvGraphicFramePr>
          <p:nvPr/>
        </p:nvGraphicFramePr>
        <p:xfrm>
          <a:off x="82297" y="882354"/>
          <a:ext cx="11836434" cy="4490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95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bg1"/>
                </a:solidFill>
                <a:latin typeface="Georgia" panose="02040502050405020303" pitchFamily="18" charset="0"/>
                <a:sym typeface="Helvetica Neue Light"/>
              </a:rPr>
              <a:t>Enabling Rack-Scale Wear Leveling</a:t>
            </a:r>
            <a:endParaRPr lang="en-US" sz="4000" dirty="0">
              <a:solidFill>
                <a:schemeClr val="bg1"/>
              </a:solidFill>
              <a:latin typeface="Georgia" panose="02040502050405020303" pitchFamily="18" charset="0"/>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29</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4" name="Group 3">
            <a:extLst>
              <a:ext uri="{FF2B5EF4-FFF2-40B4-BE49-F238E27FC236}">
                <a16:creationId xmlns:a16="http://schemas.microsoft.com/office/drawing/2014/main" id="{4AFF9B0F-577F-6F99-486F-B92F42682FA1}"/>
              </a:ext>
            </a:extLst>
          </p:cNvPr>
          <p:cNvGrpSpPr/>
          <p:nvPr/>
        </p:nvGrpSpPr>
        <p:grpSpPr>
          <a:xfrm>
            <a:off x="4604617" y="2596204"/>
            <a:ext cx="2279266" cy="2219088"/>
            <a:chOff x="908945" y="3837418"/>
            <a:chExt cx="2279266" cy="2219088"/>
          </a:xfrm>
        </p:grpSpPr>
        <p:sp>
          <p:nvSpPr>
            <p:cNvPr id="9" name="Rectangle 8">
              <a:extLst>
                <a:ext uri="{FF2B5EF4-FFF2-40B4-BE49-F238E27FC236}">
                  <a16:creationId xmlns:a16="http://schemas.microsoft.com/office/drawing/2014/main" id="{A44AC9E9-B268-3856-BFEF-4C5F288FB638}"/>
                </a:ext>
              </a:extLst>
            </p:cNvPr>
            <p:cNvSpPr/>
            <p:nvPr/>
          </p:nvSpPr>
          <p:spPr>
            <a:xfrm>
              <a:off x="908945" y="3837418"/>
              <a:ext cx="2279266" cy="2219088"/>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ED172A2-FCA1-3BC8-3ED8-F2A6A47FE875}"/>
                </a:ext>
              </a:extLst>
            </p:cNvPr>
            <p:cNvPicPr>
              <a:picLocks noChangeAspect="1" noChangeArrowheads="1"/>
            </p:cNvPicPr>
            <p:nvPr/>
          </p:nvPicPr>
          <p:blipFill>
            <a:blip r:embed="rId3"/>
            <a:srcRect/>
            <a:stretch/>
          </p:blipFill>
          <p:spPr bwMode="auto">
            <a:xfrm>
              <a:off x="2260334" y="4787970"/>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E97FB816-B03C-5910-9CF4-2D217711E118}"/>
                </a:ext>
              </a:extLst>
            </p:cNvPr>
            <p:cNvPicPr>
              <a:picLocks noChangeAspect="1" noChangeArrowheads="1"/>
            </p:cNvPicPr>
            <p:nvPr/>
          </p:nvPicPr>
          <p:blipFill>
            <a:blip r:embed="rId3"/>
            <a:srcRect/>
            <a:stretch/>
          </p:blipFill>
          <p:spPr bwMode="auto">
            <a:xfrm>
              <a:off x="1043276" y="4809338"/>
              <a:ext cx="792773" cy="79277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A9511C3E-F142-7FC4-412B-F66BAA679F52}"/>
              </a:ext>
            </a:extLst>
          </p:cNvPr>
          <p:cNvSpPr txBox="1"/>
          <p:nvPr/>
        </p:nvSpPr>
        <p:spPr>
          <a:xfrm>
            <a:off x="5456045" y="3568124"/>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21" name="Rectangle 20">
            <a:extLst>
              <a:ext uri="{FF2B5EF4-FFF2-40B4-BE49-F238E27FC236}">
                <a16:creationId xmlns:a16="http://schemas.microsoft.com/office/drawing/2014/main" id="{2641BD1E-4FFC-4B4B-D574-DC0FA7903FE1}"/>
              </a:ext>
            </a:extLst>
          </p:cNvPr>
          <p:cNvSpPr/>
          <p:nvPr/>
        </p:nvSpPr>
        <p:spPr>
          <a:xfrm>
            <a:off x="4885521" y="2664311"/>
            <a:ext cx="1739287" cy="603504"/>
          </a:xfrm>
          <a:prstGeom prst="rect">
            <a:avLst/>
          </a:prstGeom>
          <a:solidFill>
            <a:schemeClr val="accent4">
              <a:lumMod val="60000"/>
              <a:lumOff val="40000"/>
            </a:scheme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solidFill>
                  <a:schemeClr val="tx1"/>
                </a:solidFill>
                <a:latin typeface="Georgia" panose="02040502050405020303" pitchFamily="18" charset="0"/>
              </a:rPr>
              <a:t>Local Wear Leveling</a:t>
            </a:r>
            <a:endParaRPr lang="en-US" dirty="0">
              <a:solidFill>
                <a:schemeClr val="tx1"/>
              </a:solidFill>
              <a:latin typeface="Georgia" panose="02040502050405020303" pitchFamily="18" charset="0"/>
            </a:endParaRPr>
          </a:p>
        </p:txBody>
      </p:sp>
      <p:grpSp>
        <p:nvGrpSpPr>
          <p:cNvPr id="22" name="Group 21">
            <a:extLst>
              <a:ext uri="{FF2B5EF4-FFF2-40B4-BE49-F238E27FC236}">
                <a16:creationId xmlns:a16="http://schemas.microsoft.com/office/drawing/2014/main" id="{86063A2E-C627-2D07-6E9A-4155A14F33BA}"/>
              </a:ext>
            </a:extLst>
          </p:cNvPr>
          <p:cNvGrpSpPr/>
          <p:nvPr/>
        </p:nvGrpSpPr>
        <p:grpSpPr>
          <a:xfrm>
            <a:off x="8480878" y="2596204"/>
            <a:ext cx="2279266" cy="2178918"/>
            <a:chOff x="908945" y="3837418"/>
            <a:chExt cx="2279266" cy="2178918"/>
          </a:xfrm>
        </p:grpSpPr>
        <p:sp>
          <p:nvSpPr>
            <p:cNvPr id="23" name="Rectangle 22">
              <a:extLst>
                <a:ext uri="{FF2B5EF4-FFF2-40B4-BE49-F238E27FC236}">
                  <a16:creationId xmlns:a16="http://schemas.microsoft.com/office/drawing/2014/main" id="{6B693712-25D5-3738-FD8F-B24A0ADC83EA}"/>
                </a:ext>
              </a:extLst>
            </p:cNvPr>
            <p:cNvSpPr/>
            <p:nvPr/>
          </p:nvSpPr>
          <p:spPr>
            <a:xfrm>
              <a:off x="908945" y="3837418"/>
              <a:ext cx="2279266" cy="2178918"/>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ADD463D-4F4E-E469-9135-07F4DCC91A3D}"/>
                </a:ext>
              </a:extLst>
            </p:cNvPr>
            <p:cNvPicPr>
              <a:picLocks noChangeAspect="1" noChangeArrowheads="1"/>
            </p:cNvPicPr>
            <p:nvPr/>
          </p:nvPicPr>
          <p:blipFill>
            <a:blip r:embed="rId3"/>
            <a:srcRect/>
            <a:stretch/>
          </p:blipFill>
          <p:spPr bwMode="auto">
            <a:xfrm>
              <a:off x="2260334" y="4787970"/>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a:extLst>
                <a:ext uri="{FF2B5EF4-FFF2-40B4-BE49-F238E27FC236}">
                  <a16:creationId xmlns:a16="http://schemas.microsoft.com/office/drawing/2014/main" id="{A66CD842-84DD-0312-D6CA-2CD6EB76F02D}"/>
                </a:ext>
              </a:extLst>
            </p:cNvPr>
            <p:cNvPicPr>
              <a:picLocks noChangeAspect="1" noChangeArrowheads="1"/>
            </p:cNvPicPr>
            <p:nvPr/>
          </p:nvPicPr>
          <p:blipFill>
            <a:blip r:embed="rId3"/>
            <a:srcRect/>
            <a:stretch/>
          </p:blipFill>
          <p:spPr bwMode="auto">
            <a:xfrm>
              <a:off x="1043276" y="4809338"/>
              <a:ext cx="792773" cy="792773"/>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C7B938D9-A7F2-8A94-44E9-6055A32DA43C}"/>
              </a:ext>
            </a:extLst>
          </p:cNvPr>
          <p:cNvSpPr txBox="1"/>
          <p:nvPr/>
        </p:nvSpPr>
        <p:spPr>
          <a:xfrm>
            <a:off x="9332306" y="3568124"/>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28" name="Rectangle 27">
            <a:extLst>
              <a:ext uri="{FF2B5EF4-FFF2-40B4-BE49-F238E27FC236}">
                <a16:creationId xmlns:a16="http://schemas.microsoft.com/office/drawing/2014/main" id="{786B3E8B-5C47-A50F-1197-31A5B8A50585}"/>
              </a:ext>
            </a:extLst>
          </p:cNvPr>
          <p:cNvSpPr/>
          <p:nvPr/>
        </p:nvSpPr>
        <p:spPr>
          <a:xfrm>
            <a:off x="8761782" y="2636391"/>
            <a:ext cx="1739287" cy="607881"/>
          </a:xfrm>
          <a:prstGeom prst="rect">
            <a:avLst/>
          </a:prstGeom>
          <a:solidFill>
            <a:schemeClr val="accent4">
              <a:lumMod val="60000"/>
              <a:lumOff val="40000"/>
            </a:schemeClr>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solidFill>
                  <a:schemeClr val="tx1"/>
                </a:solidFill>
                <a:latin typeface="Georgia" panose="02040502050405020303" pitchFamily="18" charset="0"/>
              </a:rPr>
              <a:t>Local Wear Leveling</a:t>
            </a:r>
            <a:endParaRPr lang="en-US" dirty="0">
              <a:solidFill>
                <a:schemeClr val="tx1"/>
              </a:solidFill>
              <a:latin typeface="Georgia" panose="02040502050405020303" pitchFamily="18" charset="0"/>
            </a:endParaRPr>
          </a:p>
        </p:txBody>
      </p:sp>
      <p:sp>
        <p:nvSpPr>
          <p:cNvPr id="36" name="Rectangle 35">
            <a:extLst>
              <a:ext uri="{FF2B5EF4-FFF2-40B4-BE49-F238E27FC236}">
                <a16:creationId xmlns:a16="http://schemas.microsoft.com/office/drawing/2014/main" id="{AB2FCB92-F927-A764-D15C-6F5F034B2C57}"/>
              </a:ext>
            </a:extLst>
          </p:cNvPr>
          <p:cNvSpPr/>
          <p:nvPr/>
        </p:nvSpPr>
        <p:spPr>
          <a:xfrm>
            <a:off x="6768784" y="1507023"/>
            <a:ext cx="1885860" cy="711403"/>
          </a:xfrm>
          <a:prstGeom prst="rect">
            <a:avLst/>
          </a:prstGeom>
          <a:solidFill>
            <a:schemeClr val="tx2"/>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200" dirty="0">
                <a:latin typeface="Georgia" panose="02040502050405020303" pitchFamily="18" charset="0"/>
              </a:rPr>
              <a:t>Global Wear Leveling</a:t>
            </a:r>
            <a:endParaRPr lang="en-US" sz="2200" dirty="0">
              <a:latin typeface="Georgia" panose="02040502050405020303" pitchFamily="18" charset="0"/>
            </a:endParaRPr>
          </a:p>
        </p:txBody>
      </p:sp>
      <p:cxnSp>
        <p:nvCxnSpPr>
          <p:cNvPr id="38" name="Straight Connector 37">
            <a:extLst>
              <a:ext uri="{FF2B5EF4-FFF2-40B4-BE49-F238E27FC236}">
                <a16:creationId xmlns:a16="http://schemas.microsoft.com/office/drawing/2014/main" id="{675C6CFE-4429-84B6-21DD-686B306D659A}"/>
              </a:ext>
            </a:extLst>
          </p:cNvPr>
          <p:cNvCxnSpPr>
            <a:cxnSpLocks/>
            <a:stCxn id="36" idx="2"/>
            <a:endCxn id="23" idx="0"/>
          </p:cNvCxnSpPr>
          <p:nvPr/>
        </p:nvCxnSpPr>
        <p:spPr>
          <a:xfrm>
            <a:off x="7711714" y="2218426"/>
            <a:ext cx="1908797" cy="377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DEFBD82-838C-4F04-60E7-802F3978822E}"/>
              </a:ext>
            </a:extLst>
          </p:cNvPr>
          <p:cNvCxnSpPr>
            <a:cxnSpLocks/>
            <a:stCxn id="36" idx="2"/>
            <a:endCxn id="9" idx="0"/>
          </p:cNvCxnSpPr>
          <p:nvPr/>
        </p:nvCxnSpPr>
        <p:spPr>
          <a:xfrm flipH="1">
            <a:off x="5744250" y="2218426"/>
            <a:ext cx="1967464" cy="377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9748D20F-D335-A284-DB8E-6DD4F6CCBE96}"/>
              </a:ext>
            </a:extLst>
          </p:cNvPr>
          <p:cNvSpPr/>
          <p:nvPr/>
        </p:nvSpPr>
        <p:spPr>
          <a:xfrm>
            <a:off x="475820" y="1491290"/>
            <a:ext cx="2983583" cy="4218586"/>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CBE6D184-386F-890F-90B4-E52294BEE2D9}"/>
              </a:ext>
            </a:extLst>
          </p:cNvPr>
          <p:cNvGrpSpPr/>
          <p:nvPr/>
        </p:nvGrpSpPr>
        <p:grpSpPr>
          <a:xfrm>
            <a:off x="992505" y="1774365"/>
            <a:ext cx="1901483" cy="1430672"/>
            <a:chOff x="1357788" y="2900938"/>
            <a:chExt cx="1901483" cy="1430672"/>
          </a:xfrm>
        </p:grpSpPr>
        <p:pic>
          <p:nvPicPr>
            <p:cNvPr id="9218" name="Picture 2">
              <a:extLst>
                <a:ext uri="{FF2B5EF4-FFF2-40B4-BE49-F238E27FC236}">
                  <a16:creationId xmlns:a16="http://schemas.microsoft.com/office/drawing/2014/main" id="{EFA77A28-FB62-F367-B0E8-23C7B3320538}"/>
                </a:ext>
              </a:extLst>
            </p:cNvPr>
            <p:cNvPicPr>
              <a:picLocks noChangeAspect="1" noChangeArrowheads="1"/>
            </p:cNvPicPr>
            <p:nvPr/>
          </p:nvPicPr>
          <p:blipFill>
            <a:blip r:embed="rId4"/>
            <a:srcRect/>
            <a:stretch/>
          </p:blipFill>
          <p:spPr bwMode="auto">
            <a:xfrm>
              <a:off x="1716955" y="2900938"/>
              <a:ext cx="1112615" cy="99782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449E9900-87C3-EE87-487B-E87EE9754ADB}"/>
                </a:ext>
              </a:extLst>
            </p:cNvPr>
            <p:cNvSpPr txBox="1"/>
            <p:nvPr/>
          </p:nvSpPr>
          <p:spPr>
            <a:xfrm>
              <a:off x="1357788" y="3962278"/>
              <a:ext cx="1901483" cy="369332"/>
            </a:xfrm>
            <a:prstGeom prst="rect">
              <a:avLst/>
            </a:prstGeom>
            <a:noFill/>
          </p:spPr>
          <p:txBody>
            <a:bodyPr wrap="none" rtlCol="0">
              <a:spAutoFit/>
            </a:bodyPr>
            <a:lstStyle/>
            <a:p>
              <a:pPr algn="l"/>
              <a:r>
                <a:rPr lang="en-US" b="1" dirty="0">
                  <a:solidFill>
                    <a:srgbClr val="C00000"/>
                  </a:solidFill>
                  <a:latin typeface="Georgia" panose="02040502050405020303" pitchFamily="18" charset="0"/>
                </a:rPr>
                <a:t>Increased cost</a:t>
              </a:r>
            </a:p>
          </p:txBody>
        </p:sp>
      </p:grpSp>
      <p:grpSp>
        <p:nvGrpSpPr>
          <p:cNvPr id="55" name="Group 54">
            <a:extLst>
              <a:ext uri="{FF2B5EF4-FFF2-40B4-BE49-F238E27FC236}">
                <a16:creationId xmlns:a16="http://schemas.microsoft.com/office/drawing/2014/main" id="{F216FE86-671B-635B-EDDA-658AAA263411}"/>
              </a:ext>
            </a:extLst>
          </p:cNvPr>
          <p:cNvGrpSpPr/>
          <p:nvPr/>
        </p:nvGrpSpPr>
        <p:grpSpPr>
          <a:xfrm>
            <a:off x="419672" y="3380047"/>
            <a:ext cx="3126177" cy="2014373"/>
            <a:chOff x="800107" y="4218858"/>
            <a:chExt cx="3126177" cy="2014373"/>
          </a:xfrm>
        </p:grpSpPr>
        <p:pic>
          <p:nvPicPr>
            <p:cNvPr id="9222" name="Picture 6">
              <a:extLst>
                <a:ext uri="{FF2B5EF4-FFF2-40B4-BE49-F238E27FC236}">
                  <a16:creationId xmlns:a16="http://schemas.microsoft.com/office/drawing/2014/main" id="{C4C62C05-D329-775E-8ACA-C217A9110BE7}"/>
                </a:ext>
              </a:extLst>
            </p:cNvPr>
            <p:cNvPicPr>
              <a:picLocks noChangeAspect="1" noChangeArrowheads="1"/>
            </p:cNvPicPr>
            <p:nvPr/>
          </p:nvPicPr>
          <p:blipFill>
            <a:blip r:embed="rId5"/>
            <a:srcRect/>
            <a:stretch/>
          </p:blipFill>
          <p:spPr bwMode="auto">
            <a:xfrm>
              <a:off x="1707468" y="4218858"/>
              <a:ext cx="1390139" cy="139013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F6E4AA29-9240-0E7C-947B-3FF7C7D6A574}"/>
                </a:ext>
              </a:extLst>
            </p:cNvPr>
            <p:cNvSpPr txBox="1"/>
            <p:nvPr/>
          </p:nvSpPr>
          <p:spPr>
            <a:xfrm>
              <a:off x="800107" y="5586900"/>
              <a:ext cx="3126177" cy="646331"/>
            </a:xfrm>
            <a:prstGeom prst="rect">
              <a:avLst/>
            </a:prstGeom>
            <a:noFill/>
          </p:spPr>
          <p:txBody>
            <a:bodyPr wrap="square" rtlCol="0">
              <a:spAutoFit/>
            </a:bodyPr>
            <a:lstStyle/>
            <a:p>
              <a:pPr algn="ctr"/>
              <a:r>
                <a:rPr lang="en-US" b="1" dirty="0">
                  <a:solidFill>
                    <a:srgbClr val="C00000"/>
                  </a:solidFill>
                  <a:latin typeface="Georgia" panose="02040502050405020303" pitchFamily="18" charset="0"/>
                </a:rPr>
                <a:t>Increased management complexity</a:t>
              </a:r>
              <a:endParaRPr lang="en-US" dirty="0">
                <a:latin typeface="Georgia" panose="02040502050405020303" pitchFamily="18" charset="0"/>
              </a:endParaRPr>
            </a:p>
          </p:txBody>
        </p:sp>
      </p:grpSp>
      <p:cxnSp>
        <p:nvCxnSpPr>
          <p:cNvPr id="57" name="Curved Connector 56">
            <a:extLst>
              <a:ext uri="{FF2B5EF4-FFF2-40B4-BE49-F238E27FC236}">
                <a16:creationId xmlns:a16="http://schemas.microsoft.com/office/drawing/2014/main" id="{F5FDD947-36DE-71CD-E47D-2EF7BCB1E5B5}"/>
              </a:ext>
            </a:extLst>
          </p:cNvPr>
          <p:cNvCxnSpPr>
            <a:cxnSpLocks/>
          </p:cNvCxnSpPr>
          <p:nvPr/>
        </p:nvCxnSpPr>
        <p:spPr>
          <a:xfrm rot="5400000" flipH="1" flipV="1">
            <a:off x="9625075" y="3795808"/>
            <a:ext cx="12700" cy="1074643"/>
          </a:xfrm>
          <a:prstGeom prst="curvedConnector3">
            <a:avLst>
              <a:gd name="adj1" fmla="val -884780"/>
            </a:avLst>
          </a:prstGeom>
          <a:ln w="28575">
            <a:solidFill>
              <a:schemeClr val="accent1">
                <a:lumMod val="75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58" name="Curved Connector 57">
            <a:extLst>
              <a:ext uri="{FF2B5EF4-FFF2-40B4-BE49-F238E27FC236}">
                <a16:creationId xmlns:a16="http://schemas.microsoft.com/office/drawing/2014/main" id="{7CB44F0D-9EE1-55BF-9B00-32286280DCCF}"/>
              </a:ext>
            </a:extLst>
          </p:cNvPr>
          <p:cNvCxnSpPr>
            <a:cxnSpLocks/>
          </p:cNvCxnSpPr>
          <p:nvPr/>
        </p:nvCxnSpPr>
        <p:spPr>
          <a:xfrm rot="5400000" flipH="1" flipV="1">
            <a:off x="5748814" y="3815852"/>
            <a:ext cx="12700" cy="1074643"/>
          </a:xfrm>
          <a:prstGeom prst="curvedConnector3">
            <a:avLst>
              <a:gd name="adj1" fmla="val -884780"/>
            </a:avLst>
          </a:prstGeom>
          <a:ln w="28575">
            <a:solidFill>
              <a:schemeClr val="accent1">
                <a:lumMod val="75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59" name="Curved Connector 58">
            <a:extLst>
              <a:ext uri="{FF2B5EF4-FFF2-40B4-BE49-F238E27FC236}">
                <a16:creationId xmlns:a16="http://schemas.microsoft.com/office/drawing/2014/main" id="{16747224-EB54-F53D-14F2-B2258C726F9D}"/>
              </a:ext>
            </a:extLst>
          </p:cNvPr>
          <p:cNvCxnSpPr>
            <a:cxnSpLocks/>
          </p:cNvCxnSpPr>
          <p:nvPr/>
        </p:nvCxnSpPr>
        <p:spPr>
          <a:xfrm rot="5400000" flipH="1" flipV="1">
            <a:off x="9642651" y="3031764"/>
            <a:ext cx="12700" cy="1074643"/>
          </a:xfrm>
          <a:prstGeom prst="curvedConnector3">
            <a:avLst>
              <a:gd name="adj1" fmla="val 1723913"/>
            </a:avLst>
          </a:prstGeom>
          <a:ln w="28575">
            <a:solidFill>
              <a:schemeClr val="accent1">
                <a:lumMod val="75000"/>
              </a:schemeClr>
            </a:solidFill>
            <a:headEnd type="none"/>
            <a:tailEnd type="triangle"/>
          </a:ln>
        </p:spPr>
        <p:style>
          <a:lnRef idx="2">
            <a:schemeClr val="dk1"/>
          </a:lnRef>
          <a:fillRef idx="0">
            <a:schemeClr val="dk1"/>
          </a:fillRef>
          <a:effectRef idx="1">
            <a:schemeClr val="dk1"/>
          </a:effectRef>
          <a:fontRef idx="minor">
            <a:schemeClr val="tx1"/>
          </a:fontRef>
        </p:style>
      </p:cxnSp>
      <p:cxnSp>
        <p:nvCxnSpPr>
          <p:cNvPr id="61" name="Curved Connector 60">
            <a:extLst>
              <a:ext uri="{FF2B5EF4-FFF2-40B4-BE49-F238E27FC236}">
                <a16:creationId xmlns:a16="http://schemas.microsoft.com/office/drawing/2014/main" id="{9E88EF06-3DA6-7D19-3099-36CF6E09BA13}"/>
              </a:ext>
            </a:extLst>
          </p:cNvPr>
          <p:cNvCxnSpPr>
            <a:cxnSpLocks/>
          </p:cNvCxnSpPr>
          <p:nvPr/>
        </p:nvCxnSpPr>
        <p:spPr>
          <a:xfrm rot="5400000" flipH="1" flipV="1">
            <a:off x="5699675" y="3024425"/>
            <a:ext cx="12700" cy="1074643"/>
          </a:xfrm>
          <a:prstGeom prst="curvedConnector3">
            <a:avLst>
              <a:gd name="adj1" fmla="val 1723913"/>
            </a:avLst>
          </a:prstGeom>
          <a:ln w="28575">
            <a:solidFill>
              <a:schemeClr val="accent1">
                <a:lumMod val="75000"/>
              </a:schemeClr>
            </a:solidFill>
            <a:headEnd type="none"/>
            <a:tailEnd type="triangle"/>
          </a:ln>
        </p:spPr>
        <p:style>
          <a:lnRef idx="2">
            <a:schemeClr val="dk1"/>
          </a:lnRef>
          <a:fillRef idx="0">
            <a:schemeClr val="dk1"/>
          </a:fillRef>
          <a:effectRef idx="1">
            <a:schemeClr val="dk1"/>
          </a:effectRef>
          <a:fontRef idx="minor">
            <a:schemeClr val="tx1"/>
          </a:fontRef>
        </p:style>
      </p:cxnSp>
      <p:cxnSp>
        <p:nvCxnSpPr>
          <p:cNvPr id="62" name="Curved Connector 61">
            <a:extLst>
              <a:ext uri="{FF2B5EF4-FFF2-40B4-BE49-F238E27FC236}">
                <a16:creationId xmlns:a16="http://schemas.microsoft.com/office/drawing/2014/main" id="{7458E5F1-25B3-6F66-07AD-23EC1ADA4903}"/>
              </a:ext>
            </a:extLst>
          </p:cNvPr>
          <p:cNvCxnSpPr>
            <a:cxnSpLocks/>
            <a:stCxn id="21" idx="0"/>
            <a:endCxn id="28" idx="0"/>
          </p:cNvCxnSpPr>
          <p:nvPr/>
        </p:nvCxnSpPr>
        <p:spPr>
          <a:xfrm rot="5400000" flipH="1" flipV="1">
            <a:off x="7679335" y="712221"/>
            <a:ext cx="27920" cy="3876261"/>
          </a:xfrm>
          <a:prstGeom prst="curvedConnector3">
            <a:avLst>
              <a:gd name="adj1" fmla="val 918768"/>
            </a:avLst>
          </a:prstGeom>
          <a:ln w="44450">
            <a:solidFill>
              <a:schemeClr val="accent1">
                <a:lumMod val="75000"/>
              </a:schemeClr>
            </a:solidFill>
            <a:headEnd type="none"/>
            <a:tailEnd type="triangle"/>
          </a:ln>
        </p:spPr>
        <p:style>
          <a:lnRef idx="2">
            <a:schemeClr val="dk1"/>
          </a:lnRef>
          <a:fillRef idx="0">
            <a:schemeClr val="dk1"/>
          </a:fillRef>
          <a:effectRef idx="1">
            <a:schemeClr val="dk1"/>
          </a:effectRef>
          <a:fontRef idx="minor">
            <a:schemeClr val="tx1"/>
          </a:fontRef>
        </p:style>
      </p:cxnSp>
      <p:cxnSp>
        <p:nvCxnSpPr>
          <p:cNvPr id="9219" name="Curved Connector 9218">
            <a:extLst>
              <a:ext uri="{FF2B5EF4-FFF2-40B4-BE49-F238E27FC236}">
                <a16:creationId xmlns:a16="http://schemas.microsoft.com/office/drawing/2014/main" id="{12EAE6BA-3523-7432-CE6A-F53E5D2FC499}"/>
              </a:ext>
            </a:extLst>
          </p:cNvPr>
          <p:cNvCxnSpPr>
            <a:cxnSpLocks/>
          </p:cNvCxnSpPr>
          <p:nvPr/>
        </p:nvCxnSpPr>
        <p:spPr>
          <a:xfrm rot="5400000" flipH="1" flipV="1">
            <a:off x="7698828" y="1314350"/>
            <a:ext cx="12700" cy="3876261"/>
          </a:xfrm>
          <a:prstGeom prst="curvedConnector3">
            <a:avLst>
              <a:gd name="adj1" fmla="val -2373929"/>
            </a:avLst>
          </a:prstGeom>
          <a:ln w="44450">
            <a:solidFill>
              <a:schemeClr val="accent1">
                <a:lumMod val="75000"/>
              </a:schemeClr>
            </a:solidFill>
            <a:headEnd type="triangle"/>
            <a:tailEnd type="none"/>
          </a:ln>
        </p:spPr>
        <p:style>
          <a:lnRef idx="2">
            <a:schemeClr val="dk1"/>
          </a:lnRef>
          <a:fillRef idx="0">
            <a:schemeClr val="dk1"/>
          </a:fillRef>
          <a:effectRef idx="1">
            <a:schemeClr val="dk1"/>
          </a:effectRef>
          <a:fontRef idx="minor">
            <a:schemeClr val="tx1"/>
          </a:fontRef>
        </p:style>
      </p:cxnSp>
      <p:sp>
        <p:nvSpPr>
          <p:cNvPr id="9225" name="Rounded Rectangle 16">
            <a:extLst>
              <a:ext uri="{FF2B5EF4-FFF2-40B4-BE49-F238E27FC236}">
                <a16:creationId xmlns:a16="http://schemas.microsoft.com/office/drawing/2014/main" id="{A006951A-159C-C8F7-1ED6-F981FC10BDFC}"/>
              </a:ext>
            </a:extLst>
          </p:cNvPr>
          <p:cNvSpPr/>
          <p:nvPr/>
        </p:nvSpPr>
        <p:spPr>
          <a:xfrm>
            <a:off x="4817218" y="5766667"/>
            <a:ext cx="6155579" cy="434017"/>
          </a:xfrm>
          <a:prstGeom prst="round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Georgia" panose="02040502050405020303" pitchFamily="18" charset="0"/>
              </a:rPr>
              <a:t>Each rack runs many heterogeneous workloads!</a:t>
            </a:r>
            <a:endParaRPr kumimoji="0" lang="en-US" sz="2100" i="0" u="none" strike="noStrike" kern="1200" cap="none" spc="0" normalizeH="0" baseline="0" noProof="0" dirty="0">
              <a:ln>
                <a:noFill/>
              </a:ln>
              <a:solidFill>
                <a:schemeClr val="tx1"/>
              </a:solidFill>
              <a:effectLst/>
              <a:uLnTx/>
              <a:uFillTx/>
              <a:latin typeface="Georgia" panose="02040502050405020303" pitchFamily="18" charset="0"/>
            </a:endParaRPr>
          </a:p>
        </p:txBody>
      </p:sp>
      <p:pic>
        <p:nvPicPr>
          <p:cNvPr id="2" name="Picture 4">
            <a:extLst>
              <a:ext uri="{FF2B5EF4-FFF2-40B4-BE49-F238E27FC236}">
                <a16:creationId xmlns:a16="http://schemas.microsoft.com/office/drawing/2014/main" id="{B5082D00-BA5A-6B00-402E-66A2F81E03F4}"/>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4661691" y="4724768"/>
            <a:ext cx="870030" cy="870030"/>
          </a:xfrm>
          <a:prstGeom prst="rect">
            <a:avLst/>
          </a:prstGeom>
          <a:noFill/>
        </p:spPr>
      </p:pic>
      <p:pic>
        <p:nvPicPr>
          <p:cNvPr id="3" name="Picture 10" descr="Under the Hood: Building and open-sourcing RocksDB - Engineering at Meta">
            <a:extLst>
              <a:ext uri="{FF2B5EF4-FFF2-40B4-BE49-F238E27FC236}">
                <a16:creationId xmlns:a16="http://schemas.microsoft.com/office/drawing/2014/main" id="{E13CA090-F4C8-89E4-019C-CFF0015535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3820" y="5052881"/>
            <a:ext cx="1554515" cy="336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Apache Cassandra-icon | Brands AP - AZ">
            <a:extLst>
              <a:ext uri="{FF2B5EF4-FFF2-40B4-BE49-F238E27FC236}">
                <a16:creationId xmlns:a16="http://schemas.microsoft.com/office/drawing/2014/main" id="{94315789-70EE-1954-5498-6B52C00027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8592" y="4773973"/>
            <a:ext cx="811742" cy="8117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07061F-7D3B-A8C1-D3A3-3128F3988A24}"/>
              </a:ext>
            </a:extLst>
          </p:cNvPr>
          <p:cNvSpPr txBox="1"/>
          <p:nvPr/>
        </p:nvSpPr>
        <p:spPr>
          <a:xfrm>
            <a:off x="4453219" y="5374389"/>
            <a:ext cx="1345240" cy="307777"/>
          </a:xfrm>
          <a:prstGeom prst="rect">
            <a:avLst/>
          </a:prstGeom>
          <a:noFill/>
        </p:spPr>
        <p:txBody>
          <a:bodyPr wrap="none" rtlCol="0">
            <a:spAutoFit/>
          </a:bodyPr>
          <a:lstStyle/>
          <a:p>
            <a:pPr algn="l"/>
            <a:r>
              <a:rPr lang="en-US" sz="1400" dirty="0">
                <a:latin typeface="Georgia" panose="02040502050405020303" pitchFamily="18" charset="0"/>
              </a:rPr>
              <a:t>Cloud Services</a:t>
            </a:r>
          </a:p>
        </p:txBody>
      </p:sp>
      <p:pic>
        <p:nvPicPr>
          <p:cNvPr id="7" name="Picture 10" descr="Under the Hood: Building and open-sourcing RocksDB - Engineering at Meta">
            <a:extLst>
              <a:ext uri="{FF2B5EF4-FFF2-40B4-BE49-F238E27FC236}">
                <a16:creationId xmlns:a16="http://schemas.microsoft.com/office/drawing/2014/main" id="{81B2EB03-F2FE-43A0-D1FE-C36C70E42C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1808" y="4991778"/>
            <a:ext cx="1554515" cy="3360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a:extLst>
              <a:ext uri="{FF2B5EF4-FFF2-40B4-BE49-F238E27FC236}">
                <a16:creationId xmlns:a16="http://schemas.microsoft.com/office/drawing/2014/main" id="{A878C95B-BFEA-C218-B733-A23C2A5798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2516" y="1481188"/>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04C5BFFA-A5AA-BB07-49CA-96E16E7E6704}"/>
              </a:ext>
            </a:extLst>
          </p:cNvPr>
          <p:cNvCxnSpPr>
            <a:cxnSpLocks/>
          </p:cNvCxnSpPr>
          <p:nvPr/>
        </p:nvCxnSpPr>
        <p:spPr>
          <a:xfrm>
            <a:off x="5111551" y="4373811"/>
            <a:ext cx="0" cy="541679"/>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BC4AFF2-5D78-FC00-BEEF-B2495BBE4E72}"/>
              </a:ext>
            </a:extLst>
          </p:cNvPr>
          <p:cNvCxnSpPr>
            <a:cxnSpLocks/>
          </p:cNvCxnSpPr>
          <p:nvPr/>
        </p:nvCxnSpPr>
        <p:spPr>
          <a:xfrm>
            <a:off x="6366414" y="4388207"/>
            <a:ext cx="0" cy="570254"/>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CA9F640-6986-8CC8-0455-F3B3296CD5A2}"/>
              </a:ext>
            </a:extLst>
          </p:cNvPr>
          <p:cNvCxnSpPr>
            <a:cxnSpLocks/>
          </p:cNvCxnSpPr>
          <p:nvPr/>
        </p:nvCxnSpPr>
        <p:spPr>
          <a:xfrm>
            <a:off x="8971383" y="4359524"/>
            <a:ext cx="0" cy="555966"/>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73EF685-F303-BFB2-C047-7D8D1106A79D}"/>
              </a:ext>
            </a:extLst>
          </p:cNvPr>
          <p:cNvCxnSpPr>
            <a:cxnSpLocks/>
          </p:cNvCxnSpPr>
          <p:nvPr/>
        </p:nvCxnSpPr>
        <p:spPr>
          <a:xfrm>
            <a:off x="10224361" y="4388207"/>
            <a:ext cx="0" cy="555966"/>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0631F6-ECF1-6B51-40DB-E61335C1D805}"/>
              </a:ext>
            </a:extLst>
          </p:cNvPr>
          <p:cNvCxnSpPr>
            <a:cxnSpLocks/>
            <a:stCxn id="36" idx="2"/>
            <a:endCxn id="28" idx="0"/>
          </p:cNvCxnSpPr>
          <p:nvPr/>
        </p:nvCxnSpPr>
        <p:spPr>
          <a:xfrm>
            <a:off x="7711714" y="2218426"/>
            <a:ext cx="1919712" cy="4179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AA515A-C809-8E4D-FFD2-35A28645D76D}"/>
              </a:ext>
            </a:extLst>
          </p:cNvPr>
          <p:cNvCxnSpPr>
            <a:cxnSpLocks/>
            <a:stCxn id="36" idx="2"/>
            <a:endCxn id="21" idx="0"/>
          </p:cNvCxnSpPr>
          <p:nvPr/>
        </p:nvCxnSpPr>
        <p:spPr>
          <a:xfrm flipH="1">
            <a:off x="5755165" y="2218426"/>
            <a:ext cx="1956549" cy="4458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23" name="Group 9222">
            <a:extLst>
              <a:ext uri="{FF2B5EF4-FFF2-40B4-BE49-F238E27FC236}">
                <a16:creationId xmlns:a16="http://schemas.microsoft.com/office/drawing/2014/main" id="{EB8E7DAB-344F-0B2D-BFC6-29DD138C21B5}"/>
              </a:ext>
            </a:extLst>
          </p:cNvPr>
          <p:cNvGrpSpPr/>
          <p:nvPr/>
        </p:nvGrpSpPr>
        <p:grpSpPr>
          <a:xfrm>
            <a:off x="618006" y="1762984"/>
            <a:ext cx="2759751" cy="1665513"/>
            <a:chOff x="912534" y="2737157"/>
            <a:chExt cx="2759751" cy="1665513"/>
          </a:xfrm>
        </p:grpSpPr>
        <p:pic>
          <p:nvPicPr>
            <p:cNvPr id="9224" name="Picture 2">
              <a:extLst>
                <a:ext uri="{FF2B5EF4-FFF2-40B4-BE49-F238E27FC236}">
                  <a16:creationId xmlns:a16="http://schemas.microsoft.com/office/drawing/2014/main" id="{67AEA588-0F73-2B0F-CB64-4BED54569CB4}"/>
                </a:ext>
              </a:extLst>
            </p:cNvPr>
            <p:cNvPicPr>
              <a:picLocks noChangeAspect="1" noChangeArrowheads="1"/>
            </p:cNvPicPr>
            <p:nvPr/>
          </p:nvPicPr>
          <p:blipFill>
            <a:blip r:embed="rId10"/>
            <a:srcRect/>
            <a:stretch/>
          </p:blipFill>
          <p:spPr bwMode="auto">
            <a:xfrm>
              <a:off x="1774352" y="2737157"/>
              <a:ext cx="1112615" cy="1112615"/>
            </a:xfrm>
            <a:prstGeom prst="rect">
              <a:avLst/>
            </a:prstGeom>
            <a:noFill/>
            <a:extLst>
              <a:ext uri="{909E8E84-426E-40DD-AFC4-6F175D3DCCD1}">
                <a14:hiddenFill xmlns:a14="http://schemas.microsoft.com/office/drawing/2010/main">
                  <a:solidFill>
                    <a:srgbClr val="FFFFFF"/>
                  </a:solidFill>
                </a14:hiddenFill>
              </a:ext>
            </a:extLst>
          </p:spPr>
        </p:pic>
        <p:sp>
          <p:nvSpPr>
            <p:cNvPr id="9226" name="TextBox 9225">
              <a:extLst>
                <a:ext uri="{FF2B5EF4-FFF2-40B4-BE49-F238E27FC236}">
                  <a16:creationId xmlns:a16="http://schemas.microsoft.com/office/drawing/2014/main" id="{E6A4659B-18A3-3EEA-BCA7-9F82C9844FAF}"/>
                </a:ext>
              </a:extLst>
            </p:cNvPr>
            <p:cNvSpPr txBox="1"/>
            <p:nvPr/>
          </p:nvSpPr>
          <p:spPr>
            <a:xfrm>
              <a:off x="912534" y="3756339"/>
              <a:ext cx="2759751" cy="646331"/>
            </a:xfrm>
            <a:prstGeom prst="rect">
              <a:avLst/>
            </a:prstGeom>
            <a:noFill/>
          </p:spPr>
          <p:txBody>
            <a:bodyPr wrap="square" rtlCol="0">
              <a:spAutoFit/>
            </a:bodyPr>
            <a:lstStyle/>
            <a:p>
              <a:pPr algn="ctr"/>
              <a:r>
                <a:rPr lang="en-US" dirty="0">
                  <a:latin typeface="Georgia" panose="02040502050405020303" pitchFamily="18" charset="0"/>
                </a:rPr>
                <a:t>Swap SSDs </a:t>
              </a:r>
              <a:r>
                <a:rPr lang="en-US" b="1" dirty="0">
                  <a:latin typeface="Georgia" panose="02040502050405020303" pitchFamily="18" charset="0"/>
                </a:rPr>
                <a:t>within</a:t>
              </a:r>
              <a:r>
                <a:rPr lang="en-US" dirty="0">
                  <a:latin typeface="Georgia" panose="02040502050405020303" pitchFamily="18" charset="0"/>
                </a:rPr>
                <a:t> servers </a:t>
              </a:r>
              <a:r>
                <a:rPr lang="en-US" b="1" dirty="0">
                  <a:latin typeface="Georgia" panose="02040502050405020303" pitchFamily="18" charset="0"/>
                </a:rPr>
                <a:t>every 16 days </a:t>
              </a:r>
            </a:p>
          </p:txBody>
        </p:sp>
      </p:grpSp>
      <p:grpSp>
        <p:nvGrpSpPr>
          <p:cNvPr id="9227" name="Group 9226">
            <a:extLst>
              <a:ext uri="{FF2B5EF4-FFF2-40B4-BE49-F238E27FC236}">
                <a16:creationId xmlns:a16="http://schemas.microsoft.com/office/drawing/2014/main" id="{4AABE900-E273-4E6A-A557-61FB9739BE9F}"/>
              </a:ext>
            </a:extLst>
          </p:cNvPr>
          <p:cNvGrpSpPr/>
          <p:nvPr/>
        </p:nvGrpSpPr>
        <p:grpSpPr>
          <a:xfrm>
            <a:off x="748146" y="3776655"/>
            <a:ext cx="2629612" cy="1684967"/>
            <a:chOff x="957497" y="2900938"/>
            <a:chExt cx="2629612" cy="1684967"/>
          </a:xfrm>
        </p:grpSpPr>
        <p:pic>
          <p:nvPicPr>
            <p:cNvPr id="9228" name="Picture 2">
              <a:extLst>
                <a:ext uri="{FF2B5EF4-FFF2-40B4-BE49-F238E27FC236}">
                  <a16:creationId xmlns:a16="http://schemas.microsoft.com/office/drawing/2014/main" id="{BB444BD3-2858-9EF1-F6B7-4B88BDA016AE}"/>
                </a:ext>
              </a:extLst>
            </p:cNvPr>
            <p:cNvPicPr>
              <a:picLocks noChangeAspect="1" noChangeArrowheads="1"/>
            </p:cNvPicPr>
            <p:nvPr/>
          </p:nvPicPr>
          <p:blipFill>
            <a:blip r:embed="rId11"/>
            <a:srcRect/>
            <a:stretch/>
          </p:blipFill>
          <p:spPr bwMode="auto">
            <a:xfrm>
              <a:off x="1741694" y="2900938"/>
              <a:ext cx="997821" cy="997821"/>
            </a:xfrm>
            <a:prstGeom prst="rect">
              <a:avLst/>
            </a:prstGeom>
            <a:noFill/>
            <a:extLst>
              <a:ext uri="{909E8E84-426E-40DD-AFC4-6F175D3DCCD1}">
                <a14:hiddenFill xmlns:a14="http://schemas.microsoft.com/office/drawing/2010/main">
                  <a:solidFill>
                    <a:srgbClr val="FFFFFF"/>
                  </a:solidFill>
                </a14:hiddenFill>
              </a:ext>
            </a:extLst>
          </p:spPr>
        </p:pic>
        <p:sp>
          <p:nvSpPr>
            <p:cNvPr id="9229" name="TextBox 9228">
              <a:extLst>
                <a:ext uri="{FF2B5EF4-FFF2-40B4-BE49-F238E27FC236}">
                  <a16:creationId xmlns:a16="http://schemas.microsoft.com/office/drawing/2014/main" id="{B34A21C4-DB1C-3841-4A86-5F31885833C2}"/>
                </a:ext>
              </a:extLst>
            </p:cNvPr>
            <p:cNvSpPr txBox="1"/>
            <p:nvPr/>
          </p:nvSpPr>
          <p:spPr>
            <a:xfrm>
              <a:off x="957497" y="3939574"/>
              <a:ext cx="2629612" cy="646331"/>
            </a:xfrm>
            <a:prstGeom prst="rect">
              <a:avLst/>
            </a:prstGeom>
            <a:noFill/>
          </p:spPr>
          <p:txBody>
            <a:bodyPr wrap="square" rtlCol="0">
              <a:spAutoFit/>
            </a:bodyPr>
            <a:lstStyle/>
            <a:p>
              <a:pPr algn="ctr"/>
              <a:r>
                <a:rPr lang="en-US" dirty="0">
                  <a:latin typeface="Georgia" panose="02040502050405020303" pitchFamily="18" charset="0"/>
                </a:rPr>
                <a:t>Swap SSDs </a:t>
              </a:r>
              <a:r>
                <a:rPr lang="en-US" b="1" dirty="0">
                  <a:latin typeface="Georgia" panose="02040502050405020303" pitchFamily="18" charset="0"/>
                </a:rPr>
                <a:t>across</a:t>
              </a:r>
              <a:r>
                <a:rPr lang="en-US" dirty="0">
                  <a:latin typeface="Georgia" panose="02040502050405020303" pitchFamily="18" charset="0"/>
                </a:rPr>
                <a:t> servers </a:t>
              </a:r>
              <a:r>
                <a:rPr lang="en-US" b="1" dirty="0">
                  <a:latin typeface="Georgia" panose="02040502050405020303" pitchFamily="18" charset="0"/>
                </a:rPr>
                <a:t>every 8 weeks </a:t>
              </a:r>
            </a:p>
          </p:txBody>
        </p:sp>
      </p:grpSp>
    </p:spTree>
    <p:extLst>
      <p:ext uri="{BB962C8B-B14F-4D97-AF65-F5344CB8AC3E}">
        <p14:creationId xmlns:p14="http://schemas.microsoft.com/office/powerpoint/2010/main" val="33973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92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5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5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22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2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4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8"/>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9219"/>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36" grpId="0" animBg="1"/>
      <p:bldP spid="44" grpId="0" animBg="1"/>
      <p:bldP spid="9225" grpId="0" animBg="1"/>
      <p:bldP spid="9225" grpId="1"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2040433"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What is Software-Defined Networking?</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cxnSp>
        <p:nvCxnSpPr>
          <p:cNvPr id="4" name="Straight Connector 3">
            <a:extLst>
              <a:ext uri="{FF2B5EF4-FFF2-40B4-BE49-F238E27FC236}">
                <a16:creationId xmlns:a16="http://schemas.microsoft.com/office/drawing/2014/main" id="{B17E7A9E-38A0-90B5-708A-FF543FE2A137}"/>
              </a:ext>
            </a:extLst>
          </p:cNvPr>
          <p:cNvCxnSpPr>
            <a:cxnSpLocks/>
          </p:cNvCxnSpPr>
          <p:nvPr/>
        </p:nvCxnSpPr>
        <p:spPr>
          <a:xfrm flipV="1">
            <a:off x="4114624" y="1185345"/>
            <a:ext cx="776816" cy="9144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EF5811-199A-12EF-602E-4CA9290E2009}"/>
              </a:ext>
            </a:extLst>
          </p:cNvPr>
          <p:cNvCxnSpPr>
            <a:cxnSpLocks/>
          </p:cNvCxnSpPr>
          <p:nvPr/>
        </p:nvCxnSpPr>
        <p:spPr>
          <a:xfrm>
            <a:off x="4114624" y="2595188"/>
            <a:ext cx="776816" cy="84655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C1D5E2F-FBD1-50F0-4C62-2409B67DA944}"/>
              </a:ext>
            </a:extLst>
          </p:cNvPr>
          <p:cNvSpPr/>
          <p:nvPr/>
        </p:nvSpPr>
        <p:spPr>
          <a:xfrm>
            <a:off x="4959927" y="1206365"/>
            <a:ext cx="5186857" cy="100183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F4382ADF-09CA-1519-326E-1A4E9F1B3209}"/>
              </a:ext>
            </a:extLst>
          </p:cNvPr>
          <p:cNvSpPr/>
          <p:nvPr/>
        </p:nvSpPr>
        <p:spPr>
          <a:xfrm>
            <a:off x="4959914" y="2252064"/>
            <a:ext cx="5186857" cy="111587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3" name="Rectangle 12">
            <a:extLst>
              <a:ext uri="{FF2B5EF4-FFF2-40B4-BE49-F238E27FC236}">
                <a16:creationId xmlns:a16="http://schemas.microsoft.com/office/drawing/2014/main" id="{4D5C310E-87C8-BC95-4D4A-01FFDADDCAF1}"/>
              </a:ext>
            </a:extLst>
          </p:cNvPr>
          <p:cNvSpPr/>
          <p:nvPr/>
        </p:nvSpPr>
        <p:spPr>
          <a:xfrm>
            <a:off x="5236203" y="2616852"/>
            <a:ext cx="146212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AD74633F-AE47-0FD8-03E2-7FBF42BFD8C4}"/>
              </a:ext>
            </a:extLst>
          </p:cNvPr>
          <p:cNvSpPr/>
          <p:nvPr/>
        </p:nvSpPr>
        <p:spPr>
          <a:xfrm>
            <a:off x="6932704" y="2616852"/>
            <a:ext cx="1402314"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8F7AA8D2-F4D9-8D38-CC1E-05C9F4BC7AD6}"/>
              </a:ext>
            </a:extLst>
          </p:cNvPr>
          <p:cNvSpPr/>
          <p:nvPr/>
        </p:nvSpPr>
        <p:spPr>
          <a:xfrm>
            <a:off x="8569390" y="2616852"/>
            <a:ext cx="141279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B22482A4-02E6-C5A6-7423-8B53B72B9BBE}"/>
              </a:ext>
            </a:extLst>
          </p:cNvPr>
          <p:cNvSpPr/>
          <p:nvPr/>
        </p:nvSpPr>
        <p:spPr>
          <a:xfrm>
            <a:off x="6212696" y="157687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44E1DC7F-A243-1BD3-0A12-E4D7FE81BAD8}"/>
              </a:ext>
            </a:extLst>
          </p:cNvPr>
          <p:cNvSpPr/>
          <p:nvPr/>
        </p:nvSpPr>
        <p:spPr>
          <a:xfrm>
            <a:off x="7661570" y="157687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pic>
        <p:nvPicPr>
          <p:cNvPr id="4098" name="Picture 2">
            <a:extLst>
              <a:ext uri="{FF2B5EF4-FFF2-40B4-BE49-F238E27FC236}">
                <a16:creationId xmlns:a16="http://schemas.microsoft.com/office/drawing/2014/main" id="{693898DB-3F32-E090-24D5-885A7FB13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680" y="1921842"/>
            <a:ext cx="2145638" cy="685507"/>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9AE8D251-D9C7-75DD-8137-4345AF03E982}"/>
              </a:ext>
            </a:extLst>
          </p:cNvPr>
          <p:cNvSpPr/>
          <p:nvPr/>
        </p:nvSpPr>
        <p:spPr>
          <a:xfrm>
            <a:off x="4891440" y="1144321"/>
            <a:ext cx="5339311" cy="2297426"/>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 name="Rounded Rectangle 1">
            <a:extLst>
              <a:ext uri="{FF2B5EF4-FFF2-40B4-BE49-F238E27FC236}">
                <a16:creationId xmlns:a16="http://schemas.microsoft.com/office/drawing/2014/main" id="{537B2E20-4353-DA67-0B8B-24445984B18B}"/>
              </a:ext>
            </a:extLst>
          </p:cNvPr>
          <p:cNvSpPr/>
          <p:nvPr/>
        </p:nvSpPr>
        <p:spPr>
          <a:xfrm>
            <a:off x="1396621" y="3511077"/>
            <a:ext cx="9398758" cy="2672080"/>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97117F78-BE20-EBAF-F08A-6AC3F1397344}"/>
              </a:ext>
            </a:extLst>
          </p:cNvPr>
          <p:cNvGrpSpPr/>
          <p:nvPr/>
        </p:nvGrpSpPr>
        <p:grpSpPr>
          <a:xfrm>
            <a:off x="1420409" y="3700964"/>
            <a:ext cx="3353600" cy="2348537"/>
            <a:chOff x="1420409" y="3700964"/>
            <a:chExt cx="3353600" cy="2348537"/>
          </a:xfrm>
        </p:grpSpPr>
        <p:pic>
          <p:nvPicPr>
            <p:cNvPr id="11266" name="Picture 2">
              <a:extLst>
                <a:ext uri="{FF2B5EF4-FFF2-40B4-BE49-F238E27FC236}">
                  <a16:creationId xmlns:a16="http://schemas.microsoft.com/office/drawing/2014/main" id="{181CAF49-930D-6878-747D-7CE4EBABF59C}"/>
                </a:ext>
              </a:extLst>
            </p:cNvPr>
            <p:cNvPicPr>
              <a:picLocks noChangeAspect="1" noChangeArrowheads="1"/>
            </p:cNvPicPr>
            <p:nvPr/>
          </p:nvPicPr>
          <p:blipFill>
            <a:blip r:embed="rId4"/>
            <a:srcRect/>
            <a:stretch/>
          </p:blipFill>
          <p:spPr bwMode="auto">
            <a:xfrm>
              <a:off x="2536513" y="3700964"/>
              <a:ext cx="1539298" cy="1539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98454A-D25B-2296-711C-B7232BAAE541}"/>
                </a:ext>
              </a:extLst>
            </p:cNvPr>
            <p:cNvSpPr txBox="1"/>
            <p:nvPr/>
          </p:nvSpPr>
          <p:spPr>
            <a:xfrm>
              <a:off x="1420409" y="5218504"/>
              <a:ext cx="3353600" cy="830997"/>
            </a:xfrm>
            <a:prstGeom prst="rect">
              <a:avLst/>
            </a:prstGeom>
            <a:noFill/>
          </p:spPr>
          <p:txBody>
            <a:bodyPr wrap="square" rtlCol="0">
              <a:spAutoFit/>
            </a:bodyPr>
            <a:lstStyle/>
            <a:p>
              <a:pPr algn="ctr"/>
              <a:r>
                <a:rPr lang="en-US" sz="2400" b="1" dirty="0">
                  <a:latin typeface="Georgia" panose="02040502050405020303" pitchFamily="18" charset="0"/>
                </a:rPr>
                <a:t>Customized</a:t>
              </a:r>
              <a:r>
                <a:rPr lang="en-US" sz="2400" dirty="0">
                  <a:latin typeface="Georgia" panose="02040502050405020303" pitchFamily="18" charset="0"/>
                </a:rPr>
                <a:t> packet format</a:t>
              </a:r>
            </a:p>
          </p:txBody>
        </p:sp>
      </p:grpSp>
      <p:grpSp>
        <p:nvGrpSpPr>
          <p:cNvPr id="22" name="Group 21">
            <a:extLst>
              <a:ext uri="{FF2B5EF4-FFF2-40B4-BE49-F238E27FC236}">
                <a16:creationId xmlns:a16="http://schemas.microsoft.com/office/drawing/2014/main" id="{53D9E43A-2117-A257-4F0A-ABFB9A87CBF9}"/>
              </a:ext>
            </a:extLst>
          </p:cNvPr>
          <p:cNvGrpSpPr/>
          <p:nvPr/>
        </p:nvGrpSpPr>
        <p:grpSpPr>
          <a:xfrm>
            <a:off x="4684298" y="3545644"/>
            <a:ext cx="3353600" cy="2503857"/>
            <a:chOff x="4684298" y="3545644"/>
            <a:chExt cx="3353600" cy="2503857"/>
          </a:xfrm>
        </p:grpSpPr>
        <p:pic>
          <p:nvPicPr>
            <p:cNvPr id="11268" name="Picture 4">
              <a:extLst>
                <a:ext uri="{FF2B5EF4-FFF2-40B4-BE49-F238E27FC236}">
                  <a16:creationId xmlns:a16="http://schemas.microsoft.com/office/drawing/2014/main" id="{20DE7F55-968D-7E21-6D20-EFD8E277B280}"/>
                </a:ext>
              </a:extLst>
            </p:cNvPr>
            <p:cNvPicPr>
              <a:picLocks noChangeAspect="1" noChangeArrowheads="1"/>
            </p:cNvPicPr>
            <p:nvPr/>
          </p:nvPicPr>
          <p:blipFill>
            <a:blip r:embed="rId5"/>
            <a:srcRect/>
            <a:stretch/>
          </p:blipFill>
          <p:spPr bwMode="auto">
            <a:xfrm>
              <a:off x="5436129" y="3545644"/>
              <a:ext cx="1849938" cy="184993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B346DC7-F261-B0A0-B333-C3CE56723DE8}"/>
                </a:ext>
              </a:extLst>
            </p:cNvPr>
            <p:cNvSpPr txBox="1"/>
            <p:nvPr/>
          </p:nvSpPr>
          <p:spPr>
            <a:xfrm>
              <a:off x="4684298" y="5218504"/>
              <a:ext cx="3353600" cy="830997"/>
            </a:xfrm>
            <a:prstGeom prst="rect">
              <a:avLst/>
            </a:prstGeom>
            <a:noFill/>
          </p:spPr>
          <p:txBody>
            <a:bodyPr wrap="square" rtlCol="0">
              <a:spAutoFit/>
            </a:bodyPr>
            <a:lstStyle/>
            <a:p>
              <a:pPr algn="ctr"/>
              <a:r>
                <a:rPr lang="en-US" sz="2400" b="1" dirty="0">
                  <a:latin typeface="Georgia" panose="02040502050405020303" pitchFamily="18" charset="0"/>
                </a:rPr>
                <a:t>Customized</a:t>
              </a:r>
              <a:r>
                <a:rPr lang="en-US" sz="2400" dirty="0">
                  <a:latin typeface="Georgia" panose="02040502050405020303" pitchFamily="18" charset="0"/>
                </a:rPr>
                <a:t> packet processing</a:t>
              </a:r>
            </a:p>
          </p:txBody>
        </p:sp>
      </p:grpSp>
      <p:grpSp>
        <p:nvGrpSpPr>
          <p:cNvPr id="23" name="Group 22">
            <a:extLst>
              <a:ext uri="{FF2B5EF4-FFF2-40B4-BE49-F238E27FC236}">
                <a16:creationId xmlns:a16="http://schemas.microsoft.com/office/drawing/2014/main" id="{4B826317-E604-AAEA-EB00-E8DA0CFAFC80}"/>
              </a:ext>
            </a:extLst>
          </p:cNvPr>
          <p:cNvGrpSpPr/>
          <p:nvPr/>
        </p:nvGrpSpPr>
        <p:grpSpPr>
          <a:xfrm>
            <a:off x="7607228" y="3792978"/>
            <a:ext cx="3353600" cy="2256523"/>
            <a:chOff x="7607228" y="3792978"/>
            <a:chExt cx="3353600" cy="2256523"/>
          </a:xfrm>
        </p:grpSpPr>
        <p:pic>
          <p:nvPicPr>
            <p:cNvPr id="9" name="Picture 4">
              <a:extLst>
                <a:ext uri="{FF2B5EF4-FFF2-40B4-BE49-F238E27FC236}">
                  <a16:creationId xmlns:a16="http://schemas.microsoft.com/office/drawing/2014/main" id="{37782C3B-C5F7-07A5-FE9B-6FA4E0C479F6}"/>
                </a:ext>
              </a:extLst>
            </p:cNvPr>
            <p:cNvPicPr>
              <a:picLocks noChangeAspect="1" noChangeArrowheads="1"/>
            </p:cNvPicPr>
            <p:nvPr/>
          </p:nvPicPr>
          <p:blipFill>
            <a:blip r:embed="rId6"/>
            <a:srcRect/>
            <a:stretch/>
          </p:blipFill>
          <p:spPr bwMode="auto">
            <a:xfrm>
              <a:off x="8606393" y="3792978"/>
              <a:ext cx="1355271" cy="13552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2CE8E5D-B6E3-7746-8498-B9BE22D7D43E}"/>
                </a:ext>
              </a:extLst>
            </p:cNvPr>
            <p:cNvSpPr txBox="1"/>
            <p:nvPr/>
          </p:nvSpPr>
          <p:spPr>
            <a:xfrm>
              <a:off x="7607228" y="5218504"/>
              <a:ext cx="3353600" cy="830997"/>
            </a:xfrm>
            <a:prstGeom prst="rect">
              <a:avLst/>
            </a:prstGeom>
            <a:noFill/>
          </p:spPr>
          <p:txBody>
            <a:bodyPr wrap="square" rtlCol="0">
              <a:spAutoFit/>
            </a:bodyPr>
            <a:lstStyle/>
            <a:p>
              <a:pPr algn="ctr"/>
              <a:r>
                <a:rPr lang="en-US" sz="2400" b="1" dirty="0">
                  <a:latin typeface="Georgia" panose="02040502050405020303" pitchFamily="18" charset="0"/>
                </a:rPr>
                <a:t>Flexible</a:t>
              </a:r>
              <a:r>
                <a:rPr lang="en-US" sz="2400" dirty="0">
                  <a:latin typeface="Georgia" panose="02040502050405020303" pitchFamily="18" charset="0"/>
                </a:rPr>
                <a:t> traffic management</a:t>
              </a:r>
            </a:p>
          </p:txBody>
        </p:sp>
      </p:grpSp>
      <p:pic>
        <p:nvPicPr>
          <p:cNvPr id="15" name="Picture 2">
            <a:extLst>
              <a:ext uri="{FF2B5EF4-FFF2-40B4-BE49-F238E27FC236}">
                <a16:creationId xmlns:a16="http://schemas.microsoft.com/office/drawing/2014/main" id="{2EB17890-36EE-3F3D-FE38-FEE3C7B43C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827" y="2577952"/>
            <a:ext cx="904511" cy="90451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006707B-B7C5-AD7A-C58A-70DAD9C26DC3}"/>
              </a:ext>
            </a:extLst>
          </p:cNvPr>
          <p:cNvSpPr txBox="1"/>
          <p:nvPr/>
        </p:nvSpPr>
        <p:spPr>
          <a:xfrm>
            <a:off x="1438165" y="2837132"/>
            <a:ext cx="3353600" cy="400110"/>
          </a:xfrm>
          <a:prstGeom prst="rect">
            <a:avLst/>
          </a:prstGeom>
          <a:noFill/>
        </p:spPr>
        <p:txBody>
          <a:bodyPr wrap="square" rtlCol="0">
            <a:spAutoFit/>
          </a:bodyPr>
          <a:lstStyle/>
          <a:p>
            <a:pPr algn="ctr"/>
            <a:r>
              <a:rPr lang="en-US" sz="2000" b="1" dirty="0">
                <a:latin typeface="Georgia" panose="02040502050405020303" pitchFamily="18" charset="0"/>
              </a:rPr>
              <a:t>Programmable</a:t>
            </a:r>
            <a:r>
              <a:rPr lang="en-US" sz="2000" dirty="0">
                <a:latin typeface="Georgia" panose="02040502050405020303" pitchFamily="18" charset="0"/>
              </a:rPr>
              <a:t> Switch</a:t>
            </a:r>
          </a:p>
        </p:txBody>
      </p:sp>
      <p:sp>
        <p:nvSpPr>
          <p:cNvPr id="8" name="TextBox 7">
            <a:extLst>
              <a:ext uri="{FF2B5EF4-FFF2-40B4-BE49-F238E27FC236}">
                <a16:creationId xmlns:a16="http://schemas.microsoft.com/office/drawing/2014/main" id="{A0FE6838-3BD7-1CBE-962E-B92ED8F772F6}"/>
              </a:ext>
            </a:extLst>
          </p:cNvPr>
          <p:cNvSpPr txBox="1"/>
          <p:nvPr/>
        </p:nvSpPr>
        <p:spPr>
          <a:xfrm>
            <a:off x="6816352" y="1199395"/>
            <a:ext cx="1635017" cy="369332"/>
          </a:xfrm>
          <a:prstGeom prst="rect">
            <a:avLst/>
          </a:prstGeom>
          <a:noFill/>
        </p:spPr>
        <p:txBody>
          <a:bodyPr wrap="square" rtlCol="0">
            <a:spAutoFit/>
          </a:bodyPr>
          <a:lstStyle/>
          <a:p>
            <a:pPr algn="l"/>
            <a:r>
              <a:rPr lang="en-US" dirty="0">
                <a:latin typeface="Georgia" panose="02040502050405020303" pitchFamily="18" charset="0"/>
              </a:rPr>
              <a:t>Control Plane</a:t>
            </a:r>
          </a:p>
        </p:txBody>
      </p:sp>
    </p:spTree>
    <p:extLst>
      <p:ext uri="{BB962C8B-B14F-4D97-AF65-F5344CB8AC3E}">
        <p14:creationId xmlns:p14="http://schemas.microsoft.com/office/powerpoint/2010/main" val="2080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10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7" grpId="0" animBg="1"/>
      <p:bldP spid="18" grpId="0" animBg="1"/>
      <p:bldP spid="19" grpId="0" animBg="1"/>
      <p:bldP spid="28" grpId="0" animBg="1"/>
      <p:bldP spid="4103" grpId="0" animBg="1"/>
      <p:bldP spid="2" grpId="0" animBg="1"/>
      <p:bldP spid="20"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5" name="Slide Number Placeholder 2">
            <a:extLst>
              <a:ext uri="{FF2B5EF4-FFF2-40B4-BE49-F238E27FC236}">
                <a16:creationId xmlns:a16="http://schemas.microsoft.com/office/drawing/2014/main" id="{F249E3B7-91F3-F2DA-F55C-DB444ED292E8}"/>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30</a:t>
            </a:fld>
            <a:endParaRPr lang="en-US" dirty="0">
              <a:solidFill>
                <a:schemeClr val="bg1"/>
              </a:solidFill>
              <a:cs typeface="Calibri"/>
            </a:endParaRPr>
          </a:p>
        </p:txBody>
      </p:sp>
      <p:sp>
        <p:nvSpPr>
          <p:cNvPr id="27" name="TextBox 26">
            <a:extLst>
              <a:ext uri="{FF2B5EF4-FFF2-40B4-BE49-F238E27FC236}">
                <a16:creationId xmlns:a16="http://schemas.microsoft.com/office/drawing/2014/main" id="{7974475B-E265-40D4-991F-935EE4874422}"/>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 name="Rectangle 1">
            <a:extLst>
              <a:ext uri="{FF2B5EF4-FFF2-40B4-BE49-F238E27FC236}">
                <a16:creationId xmlns:a16="http://schemas.microsoft.com/office/drawing/2014/main" id="{E3556651-5021-6CF6-1B8D-9CD01890CBB0}"/>
              </a:ext>
            </a:extLst>
          </p:cNvPr>
          <p:cNvSpPr/>
          <p:nvPr/>
        </p:nvSpPr>
        <p:spPr>
          <a:xfrm>
            <a:off x="1683750" y="2535536"/>
            <a:ext cx="2803843"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Delay</a:t>
            </a:r>
          </a:p>
        </p:txBody>
      </p:sp>
      <p:sp>
        <p:nvSpPr>
          <p:cNvPr id="10" name="Rectangle 9">
            <a:extLst>
              <a:ext uri="{FF2B5EF4-FFF2-40B4-BE49-F238E27FC236}">
                <a16:creationId xmlns:a16="http://schemas.microsoft.com/office/drawing/2014/main" id="{6A1DCB12-4FB2-05A7-89BB-086094BEA6FC}"/>
              </a:ext>
            </a:extLst>
          </p:cNvPr>
          <p:cNvSpPr/>
          <p:nvPr/>
        </p:nvSpPr>
        <p:spPr>
          <a:xfrm>
            <a:off x="1698740" y="1728383"/>
            <a:ext cx="4572000"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Delay</a:t>
            </a:r>
          </a:p>
        </p:txBody>
      </p:sp>
      <p:sp>
        <p:nvSpPr>
          <p:cNvPr id="13" name="TextBox 12">
            <a:extLst>
              <a:ext uri="{FF2B5EF4-FFF2-40B4-BE49-F238E27FC236}">
                <a16:creationId xmlns:a16="http://schemas.microsoft.com/office/drawing/2014/main" id="{7958A696-BF16-3A80-62B0-30930CB8181A}"/>
              </a:ext>
            </a:extLst>
          </p:cNvPr>
          <p:cNvSpPr txBox="1"/>
          <p:nvPr/>
        </p:nvSpPr>
        <p:spPr>
          <a:xfrm>
            <a:off x="365760" y="1803969"/>
            <a:ext cx="1317990" cy="369332"/>
          </a:xfrm>
          <a:prstGeom prst="rect">
            <a:avLst/>
          </a:prstGeom>
          <a:noFill/>
        </p:spPr>
        <p:txBody>
          <a:bodyPr wrap="none" rtlCol="0">
            <a:spAutoFit/>
          </a:bodyPr>
          <a:lstStyle/>
          <a:p>
            <a:pPr algn="l"/>
            <a:r>
              <a:rPr lang="en-US" dirty="0">
                <a:latin typeface="Georgia" panose="02040502050405020303" pitchFamily="18" charset="0"/>
              </a:rPr>
              <a:t>Request #1</a:t>
            </a:r>
          </a:p>
        </p:txBody>
      </p:sp>
      <p:sp>
        <p:nvSpPr>
          <p:cNvPr id="32" name="TextBox 31">
            <a:extLst>
              <a:ext uri="{FF2B5EF4-FFF2-40B4-BE49-F238E27FC236}">
                <a16:creationId xmlns:a16="http://schemas.microsoft.com/office/drawing/2014/main" id="{603AAAF3-543B-46DA-5A1C-4CF05E628E45}"/>
              </a:ext>
            </a:extLst>
          </p:cNvPr>
          <p:cNvSpPr txBox="1"/>
          <p:nvPr/>
        </p:nvSpPr>
        <p:spPr>
          <a:xfrm>
            <a:off x="365760" y="2601041"/>
            <a:ext cx="1346844" cy="369332"/>
          </a:xfrm>
          <a:prstGeom prst="rect">
            <a:avLst/>
          </a:prstGeom>
          <a:noFill/>
        </p:spPr>
        <p:txBody>
          <a:bodyPr wrap="none" rtlCol="0">
            <a:spAutoFit/>
          </a:bodyPr>
          <a:lstStyle/>
          <a:p>
            <a:pPr algn="l"/>
            <a:r>
              <a:rPr lang="en-US" dirty="0">
                <a:latin typeface="Georgia" panose="02040502050405020303" pitchFamily="18" charset="0"/>
              </a:rPr>
              <a:t>Request #2</a:t>
            </a:r>
          </a:p>
        </p:txBody>
      </p:sp>
      <p:sp>
        <p:nvSpPr>
          <p:cNvPr id="33" name="Rectangle 32">
            <a:extLst>
              <a:ext uri="{FF2B5EF4-FFF2-40B4-BE49-F238E27FC236}">
                <a16:creationId xmlns:a16="http://schemas.microsoft.com/office/drawing/2014/main" id="{C087E74B-1659-3958-F9E6-03652416B8CD}"/>
              </a:ext>
            </a:extLst>
          </p:cNvPr>
          <p:cNvSpPr/>
          <p:nvPr/>
        </p:nvSpPr>
        <p:spPr>
          <a:xfrm>
            <a:off x="6255750" y="1728383"/>
            <a:ext cx="457200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5" name="Rectangle 4">
            <a:extLst>
              <a:ext uri="{FF2B5EF4-FFF2-40B4-BE49-F238E27FC236}">
                <a16:creationId xmlns:a16="http://schemas.microsoft.com/office/drawing/2014/main" id="{F4DD1153-F294-6474-53DC-5278F2E8AC24}"/>
              </a:ext>
            </a:extLst>
          </p:cNvPr>
          <p:cNvSpPr/>
          <p:nvPr/>
        </p:nvSpPr>
        <p:spPr>
          <a:xfrm>
            <a:off x="4498079" y="2535536"/>
            <a:ext cx="3794672" cy="520504"/>
          </a:xfrm>
          <a:prstGeom prst="rect">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35" name="Rectangle 34">
            <a:extLst>
              <a:ext uri="{FF2B5EF4-FFF2-40B4-BE49-F238E27FC236}">
                <a16:creationId xmlns:a16="http://schemas.microsoft.com/office/drawing/2014/main" id="{E5EC29E2-0DBF-1172-39ED-09DC9AE6C45B}"/>
              </a:ext>
            </a:extLst>
          </p:cNvPr>
          <p:cNvSpPr/>
          <p:nvPr/>
        </p:nvSpPr>
        <p:spPr>
          <a:xfrm>
            <a:off x="4485200" y="2535536"/>
            <a:ext cx="203151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cxnSp>
        <p:nvCxnSpPr>
          <p:cNvPr id="37" name="Straight Connector 36">
            <a:extLst>
              <a:ext uri="{FF2B5EF4-FFF2-40B4-BE49-F238E27FC236}">
                <a16:creationId xmlns:a16="http://schemas.microsoft.com/office/drawing/2014/main" id="{E9A11280-1BCD-C1CC-611B-3AB2960284E8}"/>
              </a:ext>
            </a:extLst>
          </p:cNvPr>
          <p:cNvCxnSpPr/>
          <p:nvPr/>
        </p:nvCxnSpPr>
        <p:spPr>
          <a:xfrm>
            <a:off x="10199077" y="1452277"/>
            <a:ext cx="0" cy="1758461"/>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89E52D7-FD35-E3B2-1115-1F2DF2AE3726}"/>
              </a:ext>
            </a:extLst>
          </p:cNvPr>
          <p:cNvSpPr txBox="1"/>
          <p:nvPr/>
        </p:nvSpPr>
        <p:spPr>
          <a:xfrm>
            <a:off x="9522686" y="3190763"/>
            <a:ext cx="1484702" cy="369332"/>
          </a:xfrm>
          <a:prstGeom prst="rect">
            <a:avLst/>
          </a:prstGeom>
          <a:noFill/>
        </p:spPr>
        <p:txBody>
          <a:bodyPr wrap="none" rtlCol="0">
            <a:spAutoFit/>
          </a:bodyPr>
          <a:lstStyle/>
          <a:p>
            <a:pPr algn="l"/>
            <a:r>
              <a:rPr lang="en-US" dirty="0">
                <a:latin typeface="Georgia" panose="02040502050405020303" pitchFamily="18" charset="0"/>
              </a:rPr>
              <a:t>SLO Latency</a:t>
            </a:r>
          </a:p>
        </p:txBody>
      </p:sp>
      <p:grpSp>
        <p:nvGrpSpPr>
          <p:cNvPr id="31" name="Group 30">
            <a:extLst>
              <a:ext uri="{FF2B5EF4-FFF2-40B4-BE49-F238E27FC236}">
                <a16:creationId xmlns:a16="http://schemas.microsoft.com/office/drawing/2014/main" id="{DB7850DD-A10C-77BC-D3DB-8D182AA8ED4B}"/>
              </a:ext>
            </a:extLst>
          </p:cNvPr>
          <p:cNvGrpSpPr/>
          <p:nvPr/>
        </p:nvGrpSpPr>
        <p:grpSpPr>
          <a:xfrm>
            <a:off x="1059305" y="4167476"/>
            <a:ext cx="3897345" cy="697127"/>
            <a:chOff x="946487" y="4242885"/>
            <a:chExt cx="3897345" cy="697127"/>
          </a:xfrm>
        </p:grpSpPr>
        <p:sp>
          <p:nvSpPr>
            <p:cNvPr id="24" name="Rounded Rectangle 23">
              <a:extLst>
                <a:ext uri="{FF2B5EF4-FFF2-40B4-BE49-F238E27FC236}">
                  <a16:creationId xmlns:a16="http://schemas.microsoft.com/office/drawing/2014/main" id="{065D4A87-6EEF-279E-8850-08C8FD0B2F29}"/>
                </a:ext>
              </a:extLst>
            </p:cNvPr>
            <p:cNvSpPr/>
            <p:nvPr/>
          </p:nvSpPr>
          <p:spPr>
            <a:xfrm>
              <a:off x="946487" y="4322471"/>
              <a:ext cx="3805623" cy="54188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D2D8D408-FEAF-51C6-63D4-96874B46D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34" y="4242885"/>
              <a:ext cx="697127" cy="6971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6B92EC32-F2B0-A29B-C8D0-192A3F8EF34D}"/>
                </a:ext>
              </a:extLst>
            </p:cNvPr>
            <p:cNvSpPr txBox="1"/>
            <p:nvPr/>
          </p:nvSpPr>
          <p:spPr>
            <a:xfrm>
              <a:off x="1733685" y="4419438"/>
              <a:ext cx="3110147" cy="369332"/>
            </a:xfrm>
            <a:prstGeom prst="rect">
              <a:avLst/>
            </a:prstGeom>
            <a:noFill/>
          </p:spPr>
          <p:txBody>
            <a:bodyPr wrap="none" rtlCol="0">
              <a:spAutoFit/>
            </a:bodyPr>
            <a:lstStyle/>
            <a:p>
              <a:pPr algn="l"/>
              <a:r>
                <a:rPr lang="en-US" dirty="0">
                  <a:latin typeface="Georgia" panose="02040502050405020303" pitchFamily="18" charset="0"/>
                </a:rPr>
                <a:t>In-Network Telemetry (INT)</a:t>
              </a:r>
            </a:p>
          </p:txBody>
        </p:sp>
      </p:grpSp>
      <p:grpSp>
        <p:nvGrpSpPr>
          <p:cNvPr id="34" name="Group 33">
            <a:extLst>
              <a:ext uri="{FF2B5EF4-FFF2-40B4-BE49-F238E27FC236}">
                <a16:creationId xmlns:a16="http://schemas.microsoft.com/office/drawing/2014/main" id="{082E8E48-A229-413B-71A2-1CF29CEE3988}"/>
              </a:ext>
            </a:extLst>
          </p:cNvPr>
          <p:cNvGrpSpPr/>
          <p:nvPr/>
        </p:nvGrpSpPr>
        <p:grpSpPr>
          <a:xfrm>
            <a:off x="4913329" y="4255205"/>
            <a:ext cx="2982563" cy="541885"/>
            <a:chOff x="5251621" y="4337732"/>
            <a:chExt cx="2982563" cy="541885"/>
          </a:xfrm>
        </p:grpSpPr>
        <p:sp>
          <p:nvSpPr>
            <p:cNvPr id="28" name="Rounded Rectangle 27">
              <a:extLst>
                <a:ext uri="{FF2B5EF4-FFF2-40B4-BE49-F238E27FC236}">
                  <a16:creationId xmlns:a16="http://schemas.microsoft.com/office/drawing/2014/main" id="{7F78B234-E65D-6FFB-1E06-6C1E6BD1CDA5}"/>
                </a:ext>
              </a:extLst>
            </p:cNvPr>
            <p:cNvSpPr/>
            <p:nvPr/>
          </p:nvSpPr>
          <p:spPr>
            <a:xfrm>
              <a:off x="5251621" y="4337732"/>
              <a:ext cx="2982563" cy="54188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8" descr="Idle Icons &amp; Symbols">
              <a:extLst>
                <a:ext uri="{FF2B5EF4-FFF2-40B4-BE49-F238E27FC236}">
                  <a16:creationId xmlns:a16="http://schemas.microsoft.com/office/drawing/2014/main" id="{2E9C3FA0-AF79-ECBF-0D9E-43B9C00C1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263" y="4427615"/>
              <a:ext cx="357804" cy="35780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9DE6A2B9-FE1A-2F71-D76F-D7BF79C7D86C}"/>
                </a:ext>
              </a:extLst>
            </p:cNvPr>
            <p:cNvSpPr txBox="1"/>
            <p:nvPr/>
          </p:nvSpPr>
          <p:spPr>
            <a:xfrm>
              <a:off x="5709134" y="4419407"/>
              <a:ext cx="2525050" cy="369332"/>
            </a:xfrm>
            <a:prstGeom prst="rect">
              <a:avLst/>
            </a:prstGeom>
            <a:noFill/>
          </p:spPr>
          <p:txBody>
            <a:bodyPr wrap="none" rtlCol="0">
              <a:spAutoFit/>
            </a:bodyPr>
            <a:lstStyle/>
            <a:p>
              <a:pPr algn="l"/>
              <a:r>
                <a:rPr lang="en-US" dirty="0">
                  <a:latin typeface="Georgia" panose="02040502050405020303" pitchFamily="18" charset="0"/>
                </a:rPr>
                <a:t>Storage Queuing Delay</a:t>
              </a:r>
            </a:p>
          </p:txBody>
        </p:sp>
      </p:grpSp>
      <p:pic>
        <p:nvPicPr>
          <p:cNvPr id="56" name="Picture 55">
            <a:extLst>
              <a:ext uri="{FF2B5EF4-FFF2-40B4-BE49-F238E27FC236}">
                <a16:creationId xmlns:a16="http://schemas.microsoft.com/office/drawing/2014/main" id="{D9DC6464-4C93-8A88-FBCB-AD368078DC2F}"/>
              </a:ext>
            </a:extLst>
          </p:cNvPr>
          <p:cNvPicPr>
            <a:picLocks noChangeAspect="1"/>
          </p:cNvPicPr>
          <p:nvPr/>
        </p:nvPicPr>
        <p:blipFill rotWithShape="1">
          <a:blip r:embed="rId5"/>
          <a:srcRect t="499" b="499"/>
          <a:stretch/>
        </p:blipFill>
        <p:spPr>
          <a:xfrm>
            <a:off x="2237977" y="5475742"/>
            <a:ext cx="7092913" cy="527602"/>
          </a:xfrm>
          <a:prstGeom prst="rect">
            <a:avLst/>
          </a:prstGeom>
        </p:spPr>
      </p:pic>
      <p:sp>
        <p:nvSpPr>
          <p:cNvPr id="4" name="Google Shape;100;p1">
            <a:extLst>
              <a:ext uri="{FF2B5EF4-FFF2-40B4-BE49-F238E27FC236}">
                <a16:creationId xmlns:a16="http://schemas.microsoft.com/office/drawing/2014/main" id="{CC3D425C-79AF-B40D-D853-A5FC7CDDA19F}"/>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I/O</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Scheduling</a:t>
            </a:r>
            <a:endParaRPr lang="en-US" sz="4000" dirty="0">
              <a:solidFill>
                <a:schemeClr val="lt1"/>
              </a:solidFill>
              <a:latin typeface="Georgia" panose="02040502050405020303" pitchFamily="18" charset="0"/>
              <a:ea typeface="Helvetica Neue Light"/>
              <a:sym typeface="Helvetica Neue Light"/>
            </a:endParaRPr>
          </a:p>
        </p:txBody>
      </p:sp>
      <p:sp>
        <p:nvSpPr>
          <p:cNvPr id="3" name="Rectangle 2">
            <a:extLst>
              <a:ext uri="{FF2B5EF4-FFF2-40B4-BE49-F238E27FC236}">
                <a16:creationId xmlns:a16="http://schemas.microsoft.com/office/drawing/2014/main" id="{E067F321-0389-B2DD-32AA-6972F1764F33}"/>
              </a:ext>
            </a:extLst>
          </p:cNvPr>
          <p:cNvSpPr/>
          <p:nvPr/>
        </p:nvSpPr>
        <p:spPr>
          <a:xfrm>
            <a:off x="6262782" y="1728383"/>
            <a:ext cx="2029968"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Delay</a:t>
            </a:r>
          </a:p>
        </p:txBody>
      </p:sp>
      <p:sp>
        <p:nvSpPr>
          <p:cNvPr id="6" name="Rectangle 5">
            <a:extLst>
              <a:ext uri="{FF2B5EF4-FFF2-40B4-BE49-F238E27FC236}">
                <a16:creationId xmlns:a16="http://schemas.microsoft.com/office/drawing/2014/main" id="{185A4698-E093-F28E-02C7-8EAEB5DD4EE5}"/>
              </a:ext>
            </a:extLst>
          </p:cNvPr>
          <p:cNvSpPr/>
          <p:nvPr/>
        </p:nvSpPr>
        <p:spPr>
          <a:xfrm>
            <a:off x="8299783" y="1728383"/>
            <a:ext cx="2527966" cy="520504"/>
          </a:xfrm>
          <a:prstGeom prst="rect">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6" name="Left Arrow 15">
            <a:extLst>
              <a:ext uri="{FF2B5EF4-FFF2-40B4-BE49-F238E27FC236}">
                <a16:creationId xmlns:a16="http://schemas.microsoft.com/office/drawing/2014/main" id="{3EE808F0-3319-3A07-AB50-FC244B708A44}"/>
              </a:ext>
            </a:extLst>
          </p:cNvPr>
          <p:cNvSpPr/>
          <p:nvPr/>
        </p:nvSpPr>
        <p:spPr>
          <a:xfrm>
            <a:off x="8292750" y="1426242"/>
            <a:ext cx="2534997" cy="24688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Left Arrow 16">
            <a:extLst>
              <a:ext uri="{FF2B5EF4-FFF2-40B4-BE49-F238E27FC236}">
                <a16:creationId xmlns:a16="http://schemas.microsoft.com/office/drawing/2014/main" id="{A9A03405-6520-4DCB-073D-FB7F47B5EF73}"/>
              </a:ext>
            </a:extLst>
          </p:cNvPr>
          <p:cNvSpPr/>
          <p:nvPr/>
        </p:nvSpPr>
        <p:spPr>
          <a:xfrm rot="10800000">
            <a:off x="6543202" y="3104984"/>
            <a:ext cx="1749544" cy="24688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C736DA5A-0FCD-1608-36DA-ADB2EA2320D5}"/>
              </a:ext>
            </a:extLst>
          </p:cNvPr>
          <p:cNvGrpSpPr/>
          <p:nvPr/>
        </p:nvGrpSpPr>
        <p:grpSpPr>
          <a:xfrm>
            <a:off x="7947227" y="4255205"/>
            <a:ext cx="3482074" cy="541885"/>
            <a:chOff x="8839817" y="4315704"/>
            <a:chExt cx="3482074" cy="541885"/>
          </a:xfrm>
        </p:grpSpPr>
        <p:grpSp>
          <p:nvGrpSpPr>
            <p:cNvPr id="39" name="Group 38">
              <a:extLst>
                <a:ext uri="{FF2B5EF4-FFF2-40B4-BE49-F238E27FC236}">
                  <a16:creationId xmlns:a16="http://schemas.microsoft.com/office/drawing/2014/main" id="{0D61F2B7-A424-588C-CD57-E40ED5BA35DC}"/>
                </a:ext>
              </a:extLst>
            </p:cNvPr>
            <p:cNvGrpSpPr/>
            <p:nvPr/>
          </p:nvGrpSpPr>
          <p:grpSpPr>
            <a:xfrm>
              <a:off x="8839817" y="4315704"/>
              <a:ext cx="3352183" cy="541885"/>
              <a:chOff x="8839817" y="4315704"/>
              <a:chExt cx="3352183" cy="541885"/>
            </a:xfrm>
          </p:grpSpPr>
          <p:sp>
            <p:nvSpPr>
              <p:cNvPr id="29" name="Rounded Rectangle 28">
                <a:extLst>
                  <a:ext uri="{FF2B5EF4-FFF2-40B4-BE49-F238E27FC236}">
                    <a16:creationId xmlns:a16="http://schemas.microsoft.com/office/drawing/2014/main" id="{3A2D0549-835D-9354-64D8-7B2A015ABF9C}"/>
                  </a:ext>
                </a:extLst>
              </p:cNvPr>
              <p:cNvSpPr/>
              <p:nvPr/>
            </p:nvSpPr>
            <p:spPr>
              <a:xfrm>
                <a:off x="8839817" y="4315704"/>
                <a:ext cx="3352183" cy="54188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 descr="Sliding Window Icons - Free SVG &amp; PNG Sliding Window Images - Noun Project">
                <a:extLst>
                  <a:ext uri="{FF2B5EF4-FFF2-40B4-BE49-F238E27FC236}">
                    <a16:creationId xmlns:a16="http://schemas.microsoft.com/office/drawing/2014/main" id="{4751F7F2-51B1-4EEB-35DD-7AD2EF27F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8489" y="4350089"/>
                <a:ext cx="481465" cy="481465"/>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E27D8FDE-06B6-1839-F74D-151F9577CA93}"/>
                </a:ext>
              </a:extLst>
            </p:cNvPr>
            <p:cNvSpPr txBox="1"/>
            <p:nvPr/>
          </p:nvSpPr>
          <p:spPr>
            <a:xfrm>
              <a:off x="9239124" y="4408747"/>
              <a:ext cx="3082767" cy="369332"/>
            </a:xfrm>
            <a:prstGeom prst="rect">
              <a:avLst/>
            </a:prstGeom>
            <a:noFill/>
          </p:spPr>
          <p:txBody>
            <a:bodyPr wrap="square" rtlCol="0">
              <a:spAutoFit/>
            </a:bodyPr>
            <a:lstStyle/>
            <a:p>
              <a:pPr algn="ctr"/>
              <a:r>
                <a:rPr lang="en-US" dirty="0">
                  <a:latin typeface="Georgia" panose="02040502050405020303" pitchFamily="18" charset="0"/>
                </a:rPr>
                <a:t>Sliding Window Predictor</a:t>
              </a:r>
            </a:p>
          </p:txBody>
        </p:sp>
      </p:grpSp>
      <p:cxnSp>
        <p:nvCxnSpPr>
          <p:cNvPr id="8" name="Straight Arrow Connector 7">
            <a:extLst>
              <a:ext uri="{FF2B5EF4-FFF2-40B4-BE49-F238E27FC236}">
                <a16:creationId xmlns:a16="http://schemas.microsoft.com/office/drawing/2014/main" id="{724D076C-2DC6-D764-A1CD-50C7CF4ADE02}"/>
              </a:ext>
            </a:extLst>
          </p:cNvPr>
          <p:cNvCxnSpPr/>
          <p:nvPr/>
        </p:nvCxnSpPr>
        <p:spPr>
          <a:xfrm>
            <a:off x="1719397" y="1271588"/>
            <a:ext cx="9094062"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8CB1FD-03F1-853C-1345-1C5934477D82}"/>
              </a:ext>
            </a:extLst>
          </p:cNvPr>
          <p:cNvSpPr txBox="1"/>
          <p:nvPr/>
        </p:nvSpPr>
        <p:spPr>
          <a:xfrm>
            <a:off x="1681552" y="939985"/>
            <a:ext cx="710451" cy="369332"/>
          </a:xfrm>
          <a:prstGeom prst="rect">
            <a:avLst/>
          </a:prstGeom>
          <a:noFill/>
        </p:spPr>
        <p:txBody>
          <a:bodyPr wrap="none" rtlCol="0">
            <a:spAutoFit/>
          </a:bodyPr>
          <a:lstStyle/>
          <a:p>
            <a:pPr algn="l"/>
            <a:r>
              <a:rPr lang="en-US" dirty="0">
                <a:latin typeface="Georgia" panose="02040502050405020303" pitchFamily="18" charset="0"/>
              </a:rPr>
              <a:t>Time</a:t>
            </a:r>
          </a:p>
        </p:txBody>
      </p:sp>
      <p:cxnSp>
        <p:nvCxnSpPr>
          <p:cNvPr id="20" name="Straight Arrow Connector 19">
            <a:extLst>
              <a:ext uri="{FF2B5EF4-FFF2-40B4-BE49-F238E27FC236}">
                <a16:creationId xmlns:a16="http://schemas.microsoft.com/office/drawing/2014/main" id="{6B42EA28-C3FC-17BC-0309-B58839996AA9}"/>
              </a:ext>
            </a:extLst>
          </p:cNvPr>
          <p:cNvCxnSpPr>
            <a:cxnSpLocks/>
          </p:cNvCxnSpPr>
          <p:nvPr/>
        </p:nvCxnSpPr>
        <p:spPr>
          <a:xfrm flipV="1">
            <a:off x="6266592" y="4815638"/>
            <a:ext cx="12087" cy="682782"/>
          </a:xfrm>
          <a:prstGeom prst="straightConnector1">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6AE2CB-724B-AC77-D0DD-7F8A6A384B38}"/>
              </a:ext>
            </a:extLst>
          </p:cNvPr>
          <p:cNvCxnSpPr>
            <a:cxnSpLocks/>
          </p:cNvCxnSpPr>
          <p:nvPr/>
        </p:nvCxnSpPr>
        <p:spPr>
          <a:xfrm flipV="1">
            <a:off x="8625539" y="4854834"/>
            <a:ext cx="190830" cy="602360"/>
          </a:xfrm>
          <a:prstGeom prst="straightConnector1">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27FE35C-6DE7-AFAD-75A5-6098B3C31871}"/>
              </a:ext>
            </a:extLst>
          </p:cNvPr>
          <p:cNvCxnSpPr>
            <a:cxnSpLocks/>
          </p:cNvCxnSpPr>
          <p:nvPr/>
        </p:nvCxnSpPr>
        <p:spPr>
          <a:xfrm flipH="1" flipV="1">
            <a:off x="3845364" y="4897049"/>
            <a:ext cx="330862" cy="610385"/>
          </a:xfrm>
          <a:prstGeom prst="straightConnector1">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37"/>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 grpId="0" animBg="1"/>
      <p:bldP spid="35" grpId="0" animBg="1"/>
      <p:bldP spid="38" grpId="0"/>
      <p:bldP spid="3" grpId="0" animBg="1"/>
      <p:bldP spid="6"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760063" cy="661679"/>
          </a:xfrm>
          <a:prstGeom prst="rect">
            <a:avLst/>
          </a:prstGeom>
          <a:noFill/>
          <a:ln>
            <a:noFill/>
          </a:ln>
        </p:spPr>
        <p:txBody>
          <a:bodyPr spcFirstLastPara="1" wrap="square" lIns="91425" tIns="45700" rIns="91425" bIns="45700" anchor="t" anchorCtr="0">
            <a:spAutoFit/>
          </a:bodyPr>
          <a:lstStyle/>
          <a:p>
            <a:r>
              <a:rPr lang="en-US" altLang="zh-CN" sz="3700" dirty="0">
                <a:solidFill>
                  <a:schemeClr val="lt1"/>
                </a:solidFill>
                <a:latin typeface="Georgia" panose="02040502050405020303" pitchFamily="18" charset="0"/>
                <a:ea typeface="Helvetica Neue Light"/>
                <a:sym typeface="Helvetica Neue Light"/>
              </a:rPr>
              <a:t>Decoupling the Storage Management Across SDN/SDF</a:t>
            </a:r>
            <a:endParaRPr lang="en-US" sz="3700" dirty="0">
              <a:solidFill>
                <a:schemeClr val="lt1"/>
              </a:solidFill>
              <a:latin typeface="Georgia" panose="02040502050405020303" pitchFamily="18" charset="0"/>
              <a:ea typeface="Helvetica Neue Light"/>
              <a:sym typeface="Helvetica Neue Light"/>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31" name="Rectangle 30">
            <a:extLst>
              <a:ext uri="{FF2B5EF4-FFF2-40B4-BE49-F238E27FC236}">
                <a16:creationId xmlns:a16="http://schemas.microsoft.com/office/drawing/2014/main" id="{90E3EF7A-E497-ABB2-D05A-94987484A288}"/>
              </a:ext>
            </a:extLst>
          </p:cNvPr>
          <p:cNvSpPr/>
          <p:nvPr/>
        </p:nvSpPr>
        <p:spPr>
          <a:xfrm>
            <a:off x="6056558" y="1140558"/>
            <a:ext cx="5724640" cy="2927372"/>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r>
              <a:rPr lang="en-US" altLang="zh-CN" dirty="0">
                <a:latin typeface="Georgia" panose="02040502050405020303" pitchFamily="18" charset="0"/>
              </a:rPr>
              <a:t>Storage Management in SDN</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graphicFrame>
        <p:nvGraphicFramePr>
          <p:cNvPr id="32" name="Table 83">
            <a:extLst>
              <a:ext uri="{FF2B5EF4-FFF2-40B4-BE49-F238E27FC236}">
                <a16:creationId xmlns:a16="http://schemas.microsoft.com/office/drawing/2014/main" id="{AD290AC2-A322-1272-CB17-731D6A47137B}"/>
              </a:ext>
            </a:extLst>
          </p:cNvPr>
          <p:cNvGraphicFramePr>
            <a:graphicFrameLocks noGrp="1"/>
          </p:cNvGraphicFramePr>
          <p:nvPr/>
        </p:nvGraphicFramePr>
        <p:xfrm>
          <a:off x="6279195" y="2850322"/>
          <a:ext cx="5263764" cy="1112520"/>
        </p:xfrm>
        <a:graphic>
          <a:graphicData uri="http://schemas.openxmlformats.org/drawingml/2006/table">
            <a:tbl>
              <a:tblPr firstRow="1" bandRow="1">
                <a:tableStyleId>{5C22544A-7EE6-4342-B048-85BDC9FD1C3A}</a:tableStyleId>
              </a:tblPr>
              <a:tblGrid>
                <a:gridCol w="1310742">
                  <a:extLst>
                    <a:ext uri="{9D8B030D-6E8A-4147-A177-3AD203B41FA5}">
                      <a16:colId xmlns:a16="http://schemas.microsoft.com/office/drawing/2014/main" val="3716068420"/>
                    </a:ext>
                  </a:extLst>
                </a:gridCol>
                <a:gridCol w="1772529">
                  <a:extLst>
                    <a:ext uri="{9D8B030D-6E8A-4147-A177-3AD203B41FA5}">
                      <a16:colId xmlns:a16="http://schemas.microsoft.com/office/drawing/2014/main" val="538700979"/>
                    </a:ext>
                  </a:extLst>
                </a:gridCol>
                <a:gridCol w="2180493">
                  <a:extLst>
                    <a:ext uri="{9D8B030D-6E8A-4147-A177-3AD203B41FA5}">
                      <a16:colId xmlns:a16="http://schemas.microsoft.com/office/drawing/2014/main" val="653710886"/>
                    </a:ext>
                  </a:extLst>
                </a:gridCol>
              </a:tblGrid>
              <a:tr h="370840">
                <a:tc>
                  <a:txBody>
                    <a:bodyPr/>
                    <a:lstStyle/>
                    <a:p>
                      <a:pPr algn="ctr"/>
                      <a:r>
                        <a:rPr lang="en-US" altLang="zh-CN" dirty="0" err="1">
                          <a:latin typeface="Georgia" panose="02040502050405020303" pitchFamily="18" charset="0"/>
                        </a:rPr>
                        <a:t>vSSD_ID</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GC Status</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Server IP</a:t>
                      </a:r>
                      <a:endParaRPr lang="en-US"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dirty="0">
                          <a:latin typeface="Georgia" panose="02040502050405020303" pitchFamily="18" charset="0"/>
                        </a:rPr>
                        <a:t>vSSD1</a:t>
                      </a:r>
                    </a:p>
                  </a:txBody>
                  <a:tcPr/>
                </a:tc>
                <a:tc>
                  <a:txBody>
                    <a:bodyPr/>
                    <a:lstStyle/>
                    <a:p>
                      <a:pPr algn="ctr"/>
                      <a:r>
                        <a:rPr lang="en-US" altLang="zh-CN" dirty="0">
                          <a:latin typeface="Georgia" panose="02040502050405020303" pitchFamily="18" charset="0"/>
                        </a:rPr>
                        <a:t>1</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dirty="0">
                          <a:latin typeface="Georgia" panose="02040502050405020303" pitchFamily="18" charset="0"/>
                        </a:rPr>
                        <a:t>vSSD2</a:t>
                      </a:r>
                    </a:p>
                  </a:txBody>
                  <a:tcPr/>
                </a:tc>
                <a:tc>
                  <a:txBody>
                    <a:bodyPr/>
                    <a:lstStyle/>
                    <a:p>
                      <a:pPr algn="ctr"/>
                      <a:r>
                        <a:rPr lang="en-US" altLang="zh-CN" dirty="0">
                          <a:latin typeface="Georgia" panose="02040502050405020303" pitchFamily="18" charset="0"/>
                        </a:rPr>
                        <a:t>0</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graphicFrame>
        <p:nvGraphicFramePr>
          <p:cNvPr id="35" name="Table 83">
            <a:extLst>
              <a:ext uri="{FF2B5EF4-FFF2-40B4-BE49-F238E27FC236}">
                <a16:creationId xmlns:a16="http://schemas.microsoft.com/office/drawing/2014/main" id="{96FE80E0-A51F-A63A-F9F9-593155E58949}"/>
              </a:ext>
            </a:extLst>
          </p:cNvPr>
          <p:cNvGraphicFramePr>
            <a:graphicFrameLocks noGrp="1"/>
          </p:cNvGraphicFramePr>
          <p:nvPr/>
        </p:nvGraphicFramePr>
        <p:xfrm>
          <a:off x="6279195" y="1646166"/>
          <a:ext cx="5279286" cy="1112520"/>
        </p:xfrm>
        <a:graphic>
          <a:graphicData uri="http://schemas.openxmlformats.org/drawingml/2006/table">
            <a:tbl>
              <a:tblPr firstRow="1" bandRow="1">
                <a:tableStyleId>{5C22544A-7EE6-4342-B048-85BDC9FD1C3A}</a:tableStyleId>
              </a:tblPr>
              <a:tblGrid>
                <a:gridCol w="1310005">
                  <a:extLst>
                    <a:ext uri="{9D8B030D-6E8A-4147-A177-3AD203B41FA5}">
                      <a16:colId xmlns:a16="http://schemas.microsoft.com/office/drawing/2014/main" val="3716068420"/>
                    </a:ext>
                  </a:extLst>
                </a:gridCol>
                <a:gridCol w="1772318">
                  <a:extLst>
                    <a:ext uri="{9D8B030D-6E8A-4147-A177-3AD203B41FA5}">
                      <a16:colId xmlns:a16="http://schemas.microsoft.com/office/drawing/2014/main" val="538700979"/>
                    </a:ext>
                  </a:extLst>
                </a:gridCol>
                <a:gridCol w="2196963">
                  <a:extLst>
                    <a:ext uri="{9D8B030D-6E8A-4147-A177-3AD203B41FA5}">
                      <a16:colId xmlns:a16="http://schemas.microsoft.com/office/drawing/2014/main" val="653710886"/>
                    </a:ext>
                  </a:extLst>
                </a:gridCol>
              </a:tblGrid>
              <a:tr h="370840">
                <a:tc>
                  <a:txBody>
                    <a:bodyPr/>
                    <a:lstStyle/>
                    <a:p>
                      <a:pPr algn="ctr"/>
                      <a:r>
                        <a:rPr lang="en-US" altLang="zh-CN" dirty="0" err="1">
                          <a:latin typeface="Georgia" panose="02040502050405020303" pitchFamily="18" charset="0"/>
                        </a:rPr>
                        <a:t>vSSD_ID</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GC Status</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Replica </a:t>
                      </a:r>
                      <a:r>
                        <a:rPr lang="en-US" altLang="zh-CN" dirty="0" err="1">
                          <a:latin typeface="Georgia" panose="02040502050405020303" pitchFamily="18" charset="0"/>
                        </a:rPr>
                        <a:t>vSSD_ID</a:t>
                      </a:r>
                      <a:endParaRPr lang="en-US"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dirty="0">
                          <a:latin typeface="Georgia" panose="02040502050405020303" pitchFamily="18" charset="0"/>
                        </a:rPr>
                        <a:t>vSSD1</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a:t>
                      </a:r>
                    </a:p>
                  </a:txBody>
                  <a:tcPr/>
                </a:tc>
                <a:tc>
                  <a:txBody>
                    <a:bodyPr/>
                    <a:lstStyle/>
                    <a:p>
                      <a:pPr algn="ctr"/>
                      <a:r>
                        <a:rPr lang="en-US" dirty="0">
                          <a:latin typeface="Georgia" panose="02040502050405020303" pitchFamily="18" charset="0"/>
                        </a:rPr>
                        <a:t>vSSD12</a:t>
                      </a:r>
                    </a:p>
                  </a:txBody>
                  <a:tcPr/>
                </a:tc>
                <a:extLst>
                  <a:ext uri="{0D108BD9-81ED-4DB2-BD59-A6C34878D82A}">
                    <a16:rowId xmlns:a16="http://schemas.microsoft.com/office/drawing/2014/main" val="3195339933"/>
                  </a:ext>
                </a:extLst>
              </a:tr>
              <a:tr h="370840">
                <a:tc>
                  <a:txBody>
                    <a:bodyPr/>
                    <a:lstStyle/>
                    <a:p>
                      <a:pPr algn="ctr"/>
                      <a:r>
                        <a:rPr lang="en-US" altLang="zh-CN" dirty="0">
                          <a:latin typeface="Georgia" panose="02040502050405020303" pitchFamily="18" charset="0"/>
                        </a:rPr>
                        <a:t>vSSD2</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0</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vSSD20</a:t>
                      </a:r>
                    </a:p>
                  </a:txBody>
                  <a:tcPr/>
                </a:tc>
                <a:extLst>
                  <a:ext uri="{0D108BD9-81ED-4DB2-BD59-A6C34878D82A}">
                    <a16:rowId xmlns:a16="http://schemas.microsoft.com/office/drawing/2014/main" val="102492171"/>
                  </a:ext>
                </a:extLst>
              </a:tr>
            </a:tbl>
          </a:graphicData>
        </a:graphic>
      </p:graphicFrame>
      <p:sp>
        <p:nvSpPr>
          <p:cNvPr id="62" name="Rectangle 61">
            <a:extLst>
              <a:ext uri="{FF2B5EF4-FFF2-40B4-BE49-F238E27FC236}">
                <a16:creationId xmlns:a16="http://schemas.microsoft.com/office/drawing/2014/main" id="{D6E3FE2C-AD7D-B821-D456-CCD58E6EE673}"/>
              </a:ext>
            </a:extLst>
          </p:cNvPr>
          <p:cNvSpPr/>
          <p:nvPr/>
        </p:nvSpPr>
        <p:spPr>
          <a:xfrm>
            <a:off x="6169863" y="4283526"/>
            <a:ext cx="4830417" cy="1907841"/>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r>
              <a:rPr lang="en-US" altLang="zh-CN" sz="1700" dirty="0">
                <a:latin typeface="Georgia" panose="02040502050405020303" pitchFamily="18" charset="0"/>
              </a:rPr>
              <a:t>Storage Management in SDF</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70" name="Rectangle 69">
            <a:extLst>
              <a:ext uri="{FF2B5EF4-FFF2-40B4-BE49-F238E27FC236}">
                <a16:creationId xmlns:a16="http://schemas.microsoft.com/office/drawing/2014/main" id="{F87DC5F9-FFD9-E67D-7473-B537BF24E462}"/>
              </a:ext>
            </a:extLst>
          </p:cNvPr>
          <p:cNvSpPr/>
          <p:nvPr/>
        </p:nvSpPr>
        <p:spPr>
          <a:xfrm>
            <a:off x="6447301"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C33FD1D-FB31-4E04-E608-CEE1880E550A}"/>
              </a:ext>
            </a:extLst>
          </p:cNvPr>
          <p:cNvSpPr/>
          <p:nvPr/>
        </p:nvSpPr>
        <p:spPr>
          <a:xfrm>
            <a:off x="6925452"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4545E8B-0572-5155-A76D-829E40188B43}"/>
              </a:ext>
            </a:extLst>
          </p:cNvPr>
          <p:cNvSpPr/>
          <p:nvPr/>
        </p:nvSpPr>
        <p:spPr>
          <a:xfrm>
            <a:off x="9860826"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7CA87AE-3024-72F6-D0CB-1792EB2DABDF}"/>
              </a:ext>
            </a:extLst>
          </p:cNvPr>
          <p:cNvSpPr/>
          <p:nvPr/>
        </p:nvSpPr>
        <p:spPr>
          <a:xfrm>
            <a:off x="10361379"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BA4AA78-8216-DE2B-D2A2-9302FB837ABF}"/>
              </a:ext>
            </a:extLst>
          </p:cNvPr>
          <p:cNvSpPr/>
          <p:nvPr/>
        </p:nvSpPr>
        <p:spPr>
          <a:xfrm>
            <a:off x="7403603" y="4784517"/>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507E472-ED33-D1D3-AD14-9409A5EB5975}"/>
              </a:ext>
            </a:extLst>
          </p:cNvPr>
          <p:cNvSpPr txBox="1"/>
          <p:nvPr/>
        </p:nvSpPr>
        <p:spPr>
          <a:xfrm>
            <a:off x="8119925" y="4953609"/>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3" name="Rectangle 2">
            <a:extLst>
              <a:ext uri="{FF2B5EF4-FFF2-40B4-BE49-F238E27FC236}">
                <a16:creationId xmlns:a16="http://schemas.microsoft.com/office/drawing/2014/main" id="{947F2E64-C357-D4F2-49A6-2AFCCC9F41C6}"/>
              </a:ext>
            </a:extLst>
          </p:cNvPr>
          <p:cNvSpPr/>
          <p:nvPr/>
        </p:nvSpPr>
        <p:spPr>
          <a:xfrm>
            <a:off x="9368372" y="4792538"/>
            <a:ext cx="411150" cy="107186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6E069D-8419-1CF7-34A3-7EF32BA56096}"/>
              </a:ext>
            </a:extLst>
          </p:cNvPr>
          <p:cNvSpPr/>
          <p:nvPr/>
        </p:nvSpPr>
        <p:spPr>
          <a:xfrm>
            <a:off x="8867819" y="4792538"/>
            <a:ext cx="411150" cy="107186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994F20F5-5625-07B8-378E-077A6248520B}"/>
              </a:ext>
            </a:extLst>
          </p:cNvPr>
          <p:cNvSpPr/>
          <p:nvPr/>
        </p:nvSpPr>
        <p:spPr>
          <a:xfrm>
            <a:off x="6347849" y="4743926"/>
            <a:ext cx="1563081" cy="1354585"/>
          </a:xfrm>
          <a:prstGeom prst="roundRect">
            <a:avLst/>
          </a:prstGeom>
          <a:solidFill>
            <a:schemeClr val="accent4">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Georgia" panose="02040502050405020303" pitchFamily="18" charset="0"/>
              </a:rPr>
              <a:t>vSSD</a:t>
            </a:r>
            <a:r>
              <a:rPr lang="en-US" sz="1600" dirty="0">
                <a:solidFill>
                  <a:schemeClr val="tx1"/>
                </a:solidFill>
                <a:latin typeface="Georgia" panose="02040502050405020303" pitchFamily="18" charset="0"/>
              </a:rPr>
              <a:t> #1 </a:t>
            </a:r>
          </a:p>
        </p:txBody>
      </p:sp>
      <p:sp>
        <p:nvSpPr>
          <p:cNvPr id="79" name="Rounded Rectangle 78">
            <a:extLst>
              <a:ext uri="{FF2B5EF4-FFF2-40B4-BE49-F238E27FC236}">
                <a16:creationId xmlns:a16="http://schemas.microsoft.com/office/drawing/2014/main" id="{0D5CF602-0E9B-DFB1-A139-5582DC99C5D7}"/>
              </a:ext>
            </a:extLst>
          </p:cNvPr>
          <p:cNvSpPr/>
          <p:nvPr/>
        </p:nvSpPr>
        <p:spPr>
          <a:xfrm>
            <a:off x="9710056" y="4733988"/>
            <a:ext cx="1188805" cy="665444"/>
          </a:xfrm>
          <a:prstGeom prst="roundRect">
            <a:avLst/>
          </a:prstGeom>
          <a:solidFill>
            <a:schemeClr val="accent2">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Georgia" panose="02040502050405020303" pitchFamily="18" charset="0"/>
              </a:rPr>
              <a:t>vSSD</a:t>
            </a:r>
            <a:r>
              <a:rPr lang="en-US" sz="1600" dirty="0">
                <a:solidFill>
                  <a:schemeClr val="tx1"/>
                </a:solidFill>
                <a:latin typeface="Georgia" panose="02040502050405020303" pitchFamily="18" charset="0"/>
              </a:rPr>
              <a:t> #2 </a:t>
            </a:r>
          </a:p>
        </p:txBody>
      </p:sp>
      <p:sp>
        <p:nvSpPr>
          <p:cNvPr id="80" name="Rounded Rectangle 79">
            <a:extLst>
              <a:ext uri="{FF2B5EF4-FFF2-40B4-BE49-F238E27FC236}">
                <a16:creationId xmlns:a16="http://schemas.microsoft.com/office/drawing/2014/main" id="{9F948519-BD70-5287-F728-2513E568860E}"/>
              </a:ext>
            </a:extLst>
          </p:cNvPr>
          <p:cNvSpPr/>
          <p:nvPr/>
        </p:nvSpPr>
        <p:spPr>
          <a:xfrm>
            <a:off x="9710056" y="5403296"/>
            <a:ext cx="1188805" cy="665444"/>
          </a:xfrm>
          <a:prstGeom prst="roundRect">
            <a:avLst/>
          </a:prstGeom>
          <a:solidFill>
            <a:srgbClr val="FFC000">
              <a:alpha val="8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Georgia" panose="02040502050405020303" pitchFamily="18" charset="0"/>
              </a:rPr>
              <a:t>vSSD</a:t>
            </a:r>
            <a:r>
              <a:rPr lang="en-US" sz="1600" dirty="0">
                <a:solidFill>
                  <a:schemeClr val="tx1"/>
                </a:solidFill>
                <a:latin typeface="Georgia" panose="02040502050405020303" pitchFamily="18" charset="0"/>
              </a:rPr>
              <a:t> #3 </a:t>
            </a:r>
          </a:p>
        </p:txBody>
      </p:sp>
      <p:sp>
        <p:nvSpPr>
          <p:cNvPr id="4" name="TextBox 3">
            <a:extLst>
              <a:ext uri="{FF2B5EF4-FFF2-40B4-BE49-F238E27FC236}">
                <a16:creationId xmlns:a16="http://schemas.microsoft.com/office/drawing/2014/main" id="{21B561A8-3099-AA24-63C2-3A38EF65E807}"/>
              </a:ext>
            </a:extLst>
          </p:cNvPr>
          <p:cNvSpPr txBox="1"/>
          <p:nvPr/>
        </p:nvSpPr>
        <p:spPr>
          <a:xfrm>
            <a:off x="8521200" y="5883590"/>
            <a:ext cx="1426179" cy="307777"/>
          </a:xfrm>
          <a:prstGeom prst="rect">
            <a:avLst/>
          </a:prstGeom>
          <a:noFill/>
        </p:spPr>
        <p:txBody>
          <a:bodyPr wrap="square" rtlCol="0">
            <a:spAutoFit/>
          </a:bodyPr>
          <a:lstStyle/>
          <a:p>
            <a:pPr algn="l"/>
            <a:r>
              <a:rPr lang="en-US" sz="1400" dirty="0">
                <a:latin typeface="Georgia" panose="02040502050405020303" pitchFamily="18" charset="0"/>
              </a:rPr>
              <a:t>Flash Channels</a:t>
            </a:r>
          </a:p>
        </p:txBody>
      </p:sp>
      <p:sp>
        <p:nvSpPr>
          <p:cNvPr id="13" name="Rounded Rectangle 12">
            <a:extLst>
              <a:ext uri="{FF2B5EF4-FFF2-40B4-BE49-F238E27FC236}">
                <a16:creationId xmlns:a16="http://schemas.microsoft.com/office/drawing/2014/main" id="{979169BB-E46C-A157-3F31-03FFA6CE0F31}"/>
              </a:ext>
            </a:extLst>
          </p:cNvPr>
          <p:cNvSpPr/>
          <p:nvPr/>
        </p:nvSpPr>
        <p:spPr>
          <a:xfrm>
            <a:off x="312814" y="997109"/>
            <a:ext cx="2634037" cy="2534972"/>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376BAAC1-8E63-3A37-96C5-0594E3D31A63}"/>
              </a:ext>
            </a:extLst>
          </p:cNvPr>
          <p:cNvSpPr/>
          <p:nvPr/>
        </p:nvSpPr>
        <p:spPr>
          <a:xfrm>
            <a:off x="295766" y="3686445"/>
            <a:ext cx="2643087" cy="2534972"/>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8825988-C675-229A-E548-7A8FB22E9637}"/>
              </a:ext>
            </a:extLst>
          </p:cNvPr>
          <p:cNvGrpSpPr/>
          <p:nvPr/>
        </p:nvGrpSpPr>
        <p:grpSpPr>
          <a:xfrm>
            <a:off x="29703" y="1148029"/>
            <a:ext cx="3200260" cy="2333764"/>
            <a:chOff x="8693436" y="1424189"/>
            <a:chExt cx="3200260" cy="2333764"/>
          </a:xfrm>
        </p:grpSpPr>
        <p:sp>
          <p:nvSpPr>
            <p:cNvPr id="36" name="TextBox 35">
              <a:extLst>
                <a:ext uri="{FF2B5EF4-FFF2-40B4-BE49-F238E27FC236}">
                  <a16:creationId xmlns:a16="http://schemas.microsoft.com/office/drawing/2014/main" id="{9B87AC1C-EEE1-49CC-72E8-F293B5C3ED11}"/>
                </a:ext>
              </a:extLst>
            </p:cNvPr>
            <p:cNvSpPr txBox="1"/>
            <p:nvPr/>
          </p:nvSpPr>
          <p:spPr>
            <a:xfrm>
              <a:off x="8693436" y="2926956"/>
              <a:ext cx="3200260" cy="830997"/>
            </a:xfrm>
            <a:prstGeom prst="rect">
              <a:avLst/>
            </a:prstGeom>
            <a:noFill/>
          </p:spPr>
          <p:txBody>
            <a:bodyPr wrap="square" rtlCol="0">
              <a:spAutoFit/>
            </a:bodyPr>
            <a:lstStyle/>
            <a:p>
              <a:pPr algn="ctr"/>
              <a:r>
                <a:rPr lang="en-US" sz="2400" dirty="0">
                  <a:latin typeface="Georgia" panose="02040502050405020303" pitchFamily="18" charset="0"/>
                </a:rPr>
                <a:t>Benefits from coordination?</a:t>
              </a:r>
            </a:p>
          </p:txBody>
        </p:sp>
        <p:pic>
          <p:nvPicPr>
            <p:cNvPr id="37" name="Picture 20">
              <a:extLst>
                <a:ext uri="{FF2B5EF4-FFF2-40B4-BE49-F238E27FC236}">
                  <a16:creationId xmlns:a16="http://schemas.microsoft.com/office/drawing/2014/main" id="{3E3CBE4C-59B5-534E-884C-B31AEC13C3C6}"/>
                </a:ext>
              </a:extLst>
            </p:cNvPr>
            <p:cNvPicPr>
              <a:picLocks noChangeAspect="1" noChangeArrowheads="1"/>
            </p:cNvPicPr>
            <p:nvPr/>
          </p:nvPicPr>
          <p:blipFill>
            <a:blip r:embed="rId3"/>
            <a:srcRect/>
            <a:stretch/>
          </p:blipFill>
          <p:spPr bwMode="auto">
            <a:xfrm>
              <a:off x="9527402" y="1424189"/>
              <a:ext cx="1505108" cy="14897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CBEF5730-C65A-4F3F-1863-22C0D5557040}"/>
              </a:ext>
            </a:extLst>
          </p:cNvPr>
          <p:cNvGrpSpPr/>
          <p:nvPr/>
        </p:nvGrpSpPr>
        <p:grpSpPr>
          <a:xfrm>
            <a:off x="498006" y="4318354"/>
            <a:ext cx="2271548" cy="1565236"/>
            <a:chOff x="9233306" y="1860290"/>
            <a:chExt cx="2271548" cy="1565236"/>
          </a:xfrm>
        </p:grpSpPr>
        <p:sp>
          <p:nvSpPr>
            <p:cNvPr id="39" name="TextBox 38">
              <a:extLst>
                <a:ext uri="{FF2B5EF4-FFF2-40B4-BE49-F238E27FC236}">
                  <a16:creationId xmlns:a16="http://schemas.microsoft.com/office/drawing/2014/main" id="{40508F28-06CB-4891-9700-FC93689CEC47}"/>
                </a:ext>
              </a:extLst>
            </p:cNvPr>
            <p:cNvSpPr txBox="1"/>
            <p:nvPr/>
          </p:nvSpPr>
          <p:spPr>
            <a:xfrm>
              <a:off x="9233306" y="2594529"/>
              <a:ext cx="2271548" cy="830997"/>
            </a:xfrm>
            <a:prstGeom prst="rect">
              <a:avLst/>
            </a:prstGeom>
            <a:noFill/>
          </p:spPr>
          <p:txBody>
            <a:bodyPr wrap="square" rtlCol="0">
              <a:spAutoFit/>
            </a:bodyPr>
            <a:lstStyle/>
            <a:p>
              <a:pPr algn="ctr"/>
              <a:r>
                <a:rPr lang="en-US" sz="2400" dirty="0">
                  <a:latin typeface="Georgia" panose="02040502050405020303" pitchFamily="18" charset="0"/>
                </a:rPr>
                <a:t>State retained in switch?</a:t>
              </a:r>
            </a:p>
          </p:txBody>
        </p:sp>
        <p:pic>
          <p:nvPicPr>
            <p:cNvPr id="40" name="Picture 20">
              <a:extLst>
                <a:ext uri="{FF2B5EF4-FFF2-40B4-BE49-F238E27FC236}">
                  <a16:creationId xmlns:a16="http://schemas.microsoft.com/office/drawing/2014/main" id="{CD6E0D72-7896-A1F3-6406-8C9A769DECD6}"/>
                </a:ext>
              </a:extLst>
            </p:cNvPr>
            <p:cNvPicPr>
              <a:picLocks noChangeAspect="1" noChangeArrowheads="1"/>
            </p:cNvPicPr>
            <p:nvPr/>
          </p:nvPicPr>
          <p:blipFill>
            <a:blip r:embed="rId4"/>
            <a:srcRect/>
            <a:stretch/>
          </p:blipFill>
          <p:spPr bwMode="auto">
            <a:xfrm>
              <a:off x="9358289" y="1860290"/>
              <a:ext cx="1962425" cy="63490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2">
            <a:extLst>
              <a:ext uri="{FF2B5EF4-FFF2-40B4-BE49-F238E27FC236}">
                <a16:creationId xmlns:a16="http://schemas.microsoft.com/office/drawing/2014/main" id="{EDFD4DD3-3F94-2B0D-057C-33A9985C8BCD}"/>
              </a:ext>
            </a:extLst>
          </p:cNvPr>
          <p:cNvSpPr txBox="1">
            <a:spLocks/>
          </p:cNvSpPr>
          <p:nvPr/>
        </p:nvSpPr>
        <p:spPr>
          <a:xfrm>
            <a:off x="62696" y="6453567"/>
            <a:ext cx="3694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bg1"/>
                </a:solidFill>
              </a:rPr>
              <a:pPr/>
              <a:t>31</a:t>
            </a:fld>
            <a:endParaRPr lang="en-US" dirty="0">
              <a:solidFill>
                <a:schemeClr val="bg1"/>
              </a:solidFill>
              <a:cs typeface="Calibri"/>
            </a:endParaRPr>
          </a:p>
        </p:txBody>
      </p:sp>
      <p:sp>
        <p:nvSpPr>
          <p:cNvPr id="6" name="Rectangle 5">
            <a:extLst>
              <a:ext uri="{FF2B5EF4-FFF2-40B4-BE49-F238E27FC236}">
                <a16:creationId xmlns:a16="http://schemas.microsoft.com/office/drawing/2014/main" id="{F8E7B4D7-8F23-B07D-BA35-DD32258E2DE9}"/>
              </a:ext>
            </a:extLst>
          </p:cNvPr>
          <p:cNvSpPr/>
          <p:nvPr/>
        </p:nvSpPr>
        <p:spPr>
          <a:xfrm>
            <a:off x="3477513" y="1662527"/>
            <a:ext cx="2024569" cy="4115832"/>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Storage Functions</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A0E13763-258C-A5FE-B919-AE3503C337A4}"/>
              </a:ext>
            </a:extLst>
          </p:cNvPr>
          <p:cNvSpPr/>
          <p:nvPr/>
        </p:nvSpPr>
        <p:spPr>
          <a:xfrm>
            <a:off x="3707701" y="1951903"/>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Georgia" panose="02040502050405020303" pitchFamily="18" charset="0"/>
              </a:rPr>
              <a:t>I/O Scheduling</a:t>
            </a:r>
          </a:p>
        </p:txBody>
      </p:sp>
      <p:sp>
        <p:nvSpPr>
          <p:cNvPr id="8" name="Rectangle 7">
            <a:extLst>
              <a:ext uri="{FF2B5EF4-FFF2-40B4-BE49-F238E27FC236}">
                <a16:creationId xmlns:a16="http://schemas.microsoft.com/office/drawing/2014/main" id="{B68D64A8-4C40-8FD7-84ED-23CDA96E68A5}"/>
              </a:ext>
            </a:extLst>
          </p:cNvPr>
          <p:cNvSpPr/>
          <p:nvPr/>
        </p:nvSpPr>
        <p:spPr>
          <a:xfrm>
            <a:off x="3708386" y="2587228"/>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9" name="Rectangle 8">
            <a:extLst>
              <a:ext uri="{FF2B5EF4-FFF2-40B4-BE49-F238E27FC236}">
                <a16:creationId xmlns:a16="http://schemas.microsoft.com/office/drawing/2014/main" id="{A73CAF61-D04B-5AD1-20AE-3E9C40B74AB0}"/>
              </a:ext>
            </a:extLst>
          </p:cNvPr>
          <p:cNvSpPr/>
          <p:nvPr/>
        </p:nvSpPr>
        <p:spPr>
          <a:xfrm>
            <a:off x="3707701" y="3228079"/>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10" name="Rectangle 9">
            <a:extLst>
              <a:ext uri="{FF2B5EF4-FFF2-40B4-BE49-F238E27FC236}">
                <a16:creationId xmlns:a16="http://schemas.microsoft.com/office/drawing/2014/main" id="{B009D45E-7FDB-2BC4-E10E-2A747CC41328}"/>
              </a:ext>
            </a:extLst>
          </p:cNvPr>
          <p:cNvSpPr/>
          <p:nvPr/>
        </p:nvSpPr>
        <p:spPr>
          <a:xfrm>
            <a:off x="3707701" y="4450733"/>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Bad Block Management</a:t>
            </a:r>
            <a:endParaRPr lang="en-US" dirty="0">
              <a:latin typeface="Georgia" panose="02040502050405020303" pitchFamily="18" charset="0"/>
            </a:endParaRPr>
          </a:p>
        </p:txBody>
      </p:sp>
      <p:sp>
        <p:nvSpPr>
          <p:cNvPr id="12" name="Rectangle 11">
            <a:extLst>
              <a:ext uri="{FF2B5EF4-FFF2-40B4-BE49-F238E27FC236}">
                <a16:creationId xmlns:a16="http://schemas.microsoft.com/office/drawing/2014/main" id="{B9F67D7B-ED3B-D801-EB96-87339516527B}"/>
              </a:ext>
            </a:extLst>
          </p:cNvPr>
          <p:cNvSpPr/>
          <p:nvPr/>
        </p:nvSpPr>
        <p:spPr>
          <a:xfrm>
            <a:off x="3712378" y="3845168"/>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 Translation</a:t>
            </a:r>
            <a:endParaRPr lang="en-US" dirty="0">
              <a:latin typeface="Georgia" panose="02040502050405020303" pitchFamily="18" charset="0"/>
            </a:endParaRPr>
          </a:p>
        </p:txBody>
      </p:sp>
      <p:sp>
        <p:nvSpPr>
          <p:cNvPr id="41" name="Rectangle 40">
            <a:extLst>
              <a:ext uri="{FF2B5EF4-FFF2-40B4-BE49-F238E27FC236}">
                <a16:creationId xmlns:a16="http://schemas.microsoft.com/office/drawing/2014/main" id="{C87B84C2-AE87-DD2D-A8BD-6D2741410433}"/>
              </a:ext>
            </a:extLst>
          </p:cNvPr>
          <p:cNvSpPr/>
          <p:nvPr/>
        </p:nvSpPr>
        <p:spPr>
          <a:xfrm>
            <a:off x="3707701" y="5056298"/>
            <a:ext cx="1571687"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66E5CDD0-428B-2BDE-9F27-001288BD12CC}"/>
              </a:ext>
            </a:extLst>
          </p:cNvPr>
          <p:cNvCxnSpPr>
            <a:cxnSpLocks/>
          </p:cNvCxnSpPr>
          <p:nvPr/>
        </p:nvCxnSpPr>
        <p:spPr>
          <a:xfrm>
            <a:off x="5266549" y="1951903"/>
            <a:ext cx="1180752" cy="284063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6E83C07-D205-C985-330E-FBBE0F0E1418}"/>
              </a:ext>
            </a:extLst>
          </p:cNvPr>
          <p:cNvCxnSpPr>
            <a:cxnSpLocks/>
          </p:cNvCxnSpPr>
          <p:nvPr/>
        </p:nvCxnSpPr>
        <p:spPr>
          <a:xfrm>
            <a:off x="5266549" y="5649787"/>
            <a:ext cx="1268066" cy="44872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909FA1-4730-C10A-B268-D4F32DD31ACF}"/>
              </a:ext>
            </a:extLst>
          </p:cNvPr>
          <p:cNvCxnSpPr>
            <a:cxnSpLocks/>
          </p:cNvCxnSpPr>
          <p:nvPr/>
        </p:nvCxnSpPr>
        <p:spPr>
          <a:xfrm>
            <a:off x="5279388" y="3180717"/>
            <a:ext cx="999807" cy="78212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201E5F-37C4-E3C8-4782-D7D8CD98BA6D}"/>
              </a:ext>
            </a:extLst>
          </p:cNvPr>
          <p:cNvCxnSpPr>
            <a:cxnSpLocks/>
          </p:cNvCxnSpPr>
          <p:nvPr/>
        </p:nvCxnSpPr>
        <p:spPr>
          <a:xfrm flipV="1">
            <a:off x="5279388" y="1662527"/>
            <a:ext cx="999807" cy="92470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4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10" fill="hold"/>
                                        <p:tgtEl>
                                          <p:spTgt spid="9"/>
                                        </p:tgtEl>
                                        <p:attrNameLst>
                                          <p:attrName>fillcolor</p:attrName>
                                        </p:attrNameLst>
                                      </p:cBhvr>
                                      <p:to>
                                        <a:srgbClr val="78A742"/>
                                      </p:to>
                                    </p:animClr>
                                    <p:set>
                                      <p:cBhvr>
                                        <p:cTn id="32" dur="10" fill="hold"/>
                                        <p:tgtEl>
                                          <p:spTgt spid="9"/>
                                        </p:tgtEl>
                                        <p:attrNameLst>
                                          <p:attrName>fill.type</p:attrName>
                                        </p:attrNameLst>
                                      </p:cBhvr>
                                      <p:to>
                                        <p:strVal val="solid"/>
                                      </p:to>
                                    </p:set>
                                    <p:set>
                                      <p:cBhvr>
                                        <p:cTn id="33" dur="1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10" fill="hold"/>
                                        <p:tgtEl>
                                          <p:spTgt spid="8"/>
                                        </p:tgtEl>
                                        <p:attrNameLst>
                                          <p:attrName>fillcolor</p:attrName>
                                        </p:attrNameLst>
                                      </p:cBhvr>
                                      <p:to>
                                        <a:srgbClr val="78A742"/>
                                      </p:to>
                                    </p:animClr>
                                    <p:set>
                                      <p:cBhvr>
                                        <p:cTn id="36" dur="10" fill="hold"/>
                                        <p:tgtEl>
                                          <p:spTgt spid="8"/>
                                        </p:tgtEl>
                                        <p:attrNameLst>
                                          <p:attrName>fill.type</p:attrName>
                                        </p:attrNameLst>
                                      </p:cBhvr>
                                      <p:to>
                                        <p:strVal val="solid"/>
                                      </p:to>
                                    </p:set>
                                    <p:set>
                                      <p:cBhvr>
                                        <p:cTn id="37" dur="10" fill="hold"/>
                                        <p:tgtEl>
                                          <p:spTgt spid="8"/>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10" fill="hold"/>
                                        <p:tgtEl>
                                          <p:spTgt spid="7"/>
                                        </p:tgtEl>
                                        <p:attrNameLst>
                                          <p:attrName>fillcolor</p:attrName>
                                        </p:attrNameLst>
                                      </p:cBhvr>
                                      <p:to>
                                        <a:srgbClr val="78A742"/>
                                      </p:to>
                                    </p:animClr>
                                    <p:set>
                                      <p:cBhvr>
                                        <p:cTn id="40" dur="10" fill="hold"/>
                                        <p:tgtEl>
                                          <p:spTgt spid="7"/>
                                        </p:tgtEl>
                                        <p:attrNameLst>
                                          <p:attrName>fill.type</p:attrName>
                                        </p:attrNameLst>
                                      </p:cBhvr>
                                      <p:to>
                                        <p:strVal val="solid"/>
                                      </p:to>
                                    </p:set>
                                    <p:set>
                                      <p:cBhvr>
                                        <p:cTn id="41" dur="10" fill="hold"/>
                                        <p:tgtEl>
                                          <p:spTgt spid="7"/>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10" fill="hold"/>
                                        <p:tgtEl>
                                          <p:spTgt spid="12"/>
                                        </p:tgtEl>
                                        <p:attrNameLst>
                                          <p:attrName>fillcolor</p:attrName>
                                        </p:attrNameLst>
                                      </p:cBhvr>
                                      <p:to>
                                        <a:srgbClr val="AB1500"/>
                                      </p:to>
                                    </p:animClr>
                                    <p:set>
                                      <p:cBhvr>
                                        <p:cTn id="44" dur="10" fill="hold"/>
                                        <p:tgtEl>
                                          <p:spTgt spid="12"/>
                                        </p:tgtEl>
                                        <p:attrNameLst>
                                          <p:attrName>fill.type</p:attrName>
                                        </p:attrNameLst>
                                      </p:cBhvr>
                                      <p:to>
                                        <p:strVal val="solid"/>
                                      </p:to>
                                    </p:set>
                                    <p:set>
                                      <p:cBhvr>
                                        <p:cTn id="45" dur="10" fill="hold"/>
                                        <p:tgtEl>
                                          <p:spTgt spid="12"/>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 fill="hold"/>
                                        <p:tgtEl>
                                          <p:spTgt spid="10"/>
                                        </p:tgtEl>
                                        <p:attrNameLst>
                                          <p:attrName>fillcolor</p:attrName>
                                        </p:attrNameLst>
                                      </p:cBhvr>
                                      <p:to>
                                        <a:srgbClr val="AB1500"/>
                                      </p:to>
                                    </p:animClr>
                                    <p:set>
                                      <p:cBhvr>
                                        <p:cTn id="48" dur="10" fill="hold"/>
                                        <p:tgtEl>
                                          <p:spTgt spid="10"/>
                                        </p:tgtEl>
                                        <p:attrNameLst>
                                          <p:attrName>fill.type</p:attrName>
                                        </p:attrNameLst>
                                      </p:cBhvr>
                                      <p:to>
                                        <p:strVal val="solid"/>
                                      </p:to>
                                    </p:set>
                                    <p:set>
                                      <p:cBhvr>
                                        <p:cTn id="49" dur="10" fill="hold"/>
                                        <p:tgtEl>
                                          <p:spTgt spid="10"/>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10" fill="hold"/>
                                        <p:tgtEl>
                                          <p:spTgt spid="41"/>
                                        </p:tgtEl>
                                        <p:attrNameLst>
                                          <p:attrName>fillcolor</p:attrName>
                                        </p:attrNameLst>
                                      </p:cBhvr>
                                      <p:to>
                                        <a:srgbClr val="AB1500"/>
                                      </p:to>
                                    </p:animClr>
                                    <p:set>
                                      <p:cBhvr>
                                        <p:cTn id="52" dur="10" fill="hold"/>
                                        <p:tgtEl>
                                          <p:spTgt spid="41"/>
                                        </p:tgtEl>
                                        <p:attrNameLst>
                                          <p:attrName>fill.type</p:attrName>
                                        </p:attrNameLst>
                                      </p:cBhvr>
                                      <p:to>
                                        <p:strVal val="solid"/>
                                      </p:to>
                                    </p:set>
                                    <p:set>
                                      <p:cBhvr>
                                        <p:cTn id="53" dur="10" fill="hold"/>
                                        <p:tgtEl>
                                          <p:spTgt spid="41"/>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10" fill="hold"/>
                                        <p:tgtEl>
                                          <p:spTgt spid="8"/>
                                        </p:tgtEl>
                                        <p:attrNameLst>
                                          <p:attrName>fillcolor</p:attrName>
                                        </p:attrNameLst>
                                      </p:cBhvr>
                                      <p:to>
                                        <a:srgbClr val="D7A800"/>
                                      </p:to>
                                    </p:animClr>
                                    <p:set>
                                      <p:cBhvr>
                                        <p:cTn id="64" dur="10" fill="hold"/>
                                        <p:tgtEl>
                                          <p:spTgt spid="8"/>
                                        </p:tgtEl>
                                        <p:attrNameLst>
                                          <p:attrName>fill.type</p:attrName>
                                        </p:attrNameLst>
                                      </p:cBhvr>
                                      <p:to>
                                        <p:strVal val="solid"/>
                                      </p:to>
                                    </p:set>
                                    <p:set>
                                      <p:cBhvr>
                                        <p:cTn id="65" dur="10" fill="hold"/>
                                        <p:tgtEl>
                                          <p:spTgt spid="8"/>
                                        </p:tgtEl>
                                        <p:attrNameLst>
                                          <p:attrName>fill.on</p:attrName>
                                        </p:attrNameLst>
                                      </p:cBhvr>
                                      <p:to>
                                        <p:strVal val="true"/>
                                      </p:to>
                                    </p:set>
                                  </p:childTnLst>
                                </p:cTn>
                              </p:par>
                            </p:childTnLst>
                          </p:cTn>
                        </p:par>
                        <p:par>
                          <p:cTn id="66" fill="hold">
                            <p:stCondLst>
                              <p:cond delay="10"/>
                            </p:stCondLst>
                            <p:childTnLst>
                              <p:par>
                                <p:cTn id="67" presetID="22" presetClass="entr" presetSubtype="8"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left)">
                                      <p:cBhvr>
                                        <p:cTn id="69" dur="500"/>
                                        <p:tgtEl>
                                          <p:spTgt spid="50"/>
                                        </p:tgtEl>
                                      </p:cBhvr>
                                    </p:animEffect>
                                  </p:childTnLst>
                                </p:cTn>
                              </p:par>
                              <p:par>
                                <p:cTn id="70" presetID="22" presetClass="entr" presetSubtype="8"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left)">
                                      <p:cBhvr>
                                        <p:cTn id="72" dur="500"/>
                                        <p:tgtEl>
                                          <p:spTgt spid="54"/>
                                        </p:tgtEl>
                                      </p:cBhvr>
                                    </p:animEffect>
                                  </p:childTnLst>
                                </p:cTn>
                              </p:par>
                            </p:childTnLst>
                          </p:cTn>
                        </p:par>
                        <p:par>
                          <p:cTn id="73" fill="hold">
                            <p:stCondLst>
                              <p:cond delay="510"/>
                            </p:stCondLst>
                            <p:childTnLst>
                              <p:par>
                                <p:cTn id="74" presetID="1" presetClass="entr" presetSubtype="0"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54" name="Rectangle 5153">
            <a:extLst>
              <a:ext uri="{FF2B5EF4-FFF2-40B4-BE49-F238E27FC236}">
                <a16:creationId xmlns:a16="http://schemas.microsoft.com/office/drawing/2014/main" id="{28A59B3C-E6DA-E001-A065-D53021B5302F}"/>
              </a:ext>
            </a:extLst>
          </p:cNvPr>
          <p:cNvSpPr/>
          <p:nvPr/>
        </p:nvSpPr>
        <p:spPr>
          <a:xfrm>
            <a:off x="1702691" y="1113130"/>
            <a:ext cx="5485187" cy="5018269"/>
          </a:xfrm>
          <a:prstGeom prst="rect">
            <a:avLst/>
          </a:prstGeom>
          <a:solidFill>
            <a:schemeClr val="accent5">
              <a:lumMod val="60000"/>
              <a:lumOff val="40000"/>
              <a:alpha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2284E13C-B0CA-D680-44E8-48A129D232BF}"/>
              </a:ext>
            </a:extLst>
          </p:cNvPr>
          <p:cNvSpPr/>
          <p:nvPr/>
        </p:nvSpPr>
        <p:spPr>
          <a:xfrm>
            <a:off x="7591323" y="1163599"/>
            <a:ext cx="4218812" cy="5231245"/>
          </a:xfrm>
          <a:prstGeom prst="roundRect">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835384" cy="615513"/>
          </a:xfrm>
          <a:prstGeom prst="rect">
            <a:avLst/>
          </a:prstGeom>
          <a:noFill/>
          <a:ln>
            <a:noFill/>
          </a:ln>
        </p:spPr>
        <p:txBody>
          <a:bodyPr spcFirstLastPara="1" wrap="square" lIns="91425" tIns="45700" rIns="91425" bIns="45700" anchor="t" anchorCtr="0">
            <a:spAutoFit/>
          </a:bodyPr>
          <a:lstStyle/>
          <a:p>
            <a:r>
              <a:rPr lang="en-US" altLang="zh-CN" sz="3400" dirty="0">
                <a:solidFill>
                  <a:schemeClr val="lt1"/>
                </a:solidFill>
                <a:latin typeface="Georgia" panose="02040502050405020303" pitchFamily="18" charset="0"/>
                <a:ea typeface="Helvetica Neue Light"/>
                <a:sym typeface="Helvetica Neue Light"/>
              </a:rPr>
              <a:t>Research Problem: Lack of Coordination between SDN/SDF</a:t>
            </a:r>
            <a:endParaRPr lang="en-US" sz="34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32</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6" name="Rectangle 5">
            <a:extLst>
              <a:ext uri="{FF2B5EF4-FFF2-40B4-BE49-F238E27FC236}">
                <a16:creationId xmlns:a16="http://schemas.microsoft.com/office/drawing/2014/main" id="{15F74264-D419-BDDF-9F7B-1BA3847BEE64}"/>
              </a:ext>
            </a:extLst>
          </p:cNvPr>
          <p:cNvSpPr/>
          <p:nvPr/>
        </p:nvSpPr>
        <p:spPr>
          <a:xfrm>
            <a:off x="1834744" y="1185345"/>
            <a:ext cx="5186857" cy="1001839"/>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AB5F4537-D4C4-16C2-1626-A9F7EB68D5A7}"/>
              </a:ext>
            </a:extLst>
          </p:cNvPr>
          <p:cNvSpPr/>
          <p:nvPr/>
        </p:nvSpPr>
        <p:spPr>
          <a:xfrm>
            <a:off x="1834731" y="2231044"/>
            <a:ext cx="5186857" cy="951041"/>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0" name="Rectangle 9">
            <a:extLst>
              <a:ext uri="{FF2B5EF4-FFF2-40B4-BE49-F238E27FC236}">
                <a16:creationId xmlns:a16="http://schemas.microsoft.com/office/drawing/2014/main" id="{C9B77760-763E-6CC9-3861-1DC2B2B3726F}"/>
              </a:ext>
            </a:extLst>
          </p:cNvPr>
          <p:cNvSpPr/>
          <p:nvPr/>
        </p:nvSpPr>
        <p:spPr>
          <a:xfrm>
            <a:off x="2111020" y="2514807"/>
            <a:ext cx="146212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3" name="Rectangle 12">
            <a:extLst>
              <a:ext uri="{FF2B5EF4-FFF2-40B4-BE49-F238E27FC236}">
                <a16:creationId xmlns:a16="http://schemas.microsoft.com/office/drawing/2014/main" id="{F1C31A90-CDF7-394E-4B4B-7F0744F11F2D}"/>
              </a:ext>
            </a:extLst>
          </p:cNvPr>
          <p:cNvSpPr/>
          <p:nvPr/>
        </p:nvSpPr>
        <p:spPr>
          <a:xfrm>
            <a:off x="3807521" y="2514027"/>
            <a:ext cx="1402314" cy="59269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D3770401-ED29-6BE7-5EED-A78A41DAAD6F}"/>
              </a:ext>
            </a:extLst>
          </p:cNvPr>
          <p:cNvSpPr/>
          <p:nvPr/>
        </p:nvSpPr>
        <p:spPr>
          <a:xfrm>
            <a:off x="5444207" y="2507326"/>
            <a:ext cx="141279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93563F0D-31D9-B36E-8585-FD6871925118}"/>
              </a:ext>
            </a:extLst>
          </p:cNvPr>
          <p:cNvSpPr/>
          <p:nvPr/>
        </p:nvSpPr>
        <p:spPr>
          <a:xfrm>
            <a:off x="3087513"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D02F7AC0-7C5E-F02C-889F-AFC41C852BD3}"/>
              </a:ext>
            </a:extLst>
          </p:cNvPr>
          <p:cNvSpPr/>
          <p:nvPr/>
        </p:nvSpPr>
        <p:spPr>
          <a:xfrm>
            <a:off x="1834731" y="3644534"/>
            <a:ext cx="5186839" cy="1636193"/>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A0B784D4-257E-157E-5105-2A4E3149AA5D}"/>
              </a:ext>
            </a:extLst>
          </p:cNvPr>
          <p:cNvSpPr/>
          <p:nvPr/>
        </p:nvSpPr>
        <p:spPr>
          <a:xfrm>
            <a:off x="2096596" y="3948488"/>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 Scheduling</a:t>
            </a: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4517498D-649B-8B70-F12B-FCAB3FBF0C46}"/>
              </a:ext>
            </a:extLst>
          </p:cNvPr>
          <p:cNvSpPr/>
          <p:nvPr/>
        </p:nvSpPr>
        <p:spPr>
          <a:xfrm>
            <a:off x="3756546" y="3957725"/>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3476330A-E603-C5ED-C569-B8C21AF86174}"/>
              </a:ext>
            </a:extLst>
          </p:cNvPr>
          <p:cNvSpPr/>
          <p:nvPr/>
        </p:nvSpPr>
        <p:spPr>
          <a:xfrm>
            <a:off x="5416496" y="3950380"/>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90F4B1E5-3C35-6D1F-EA21-231820CB129E}"/>
              </a:ext>
            </a:extLst>
          </p:cNvPr>
          <p:cNvSpPr/>
          <p:nvPr/>
        </p:nvSpPr>
        <p:spPr>
          <a:xfrm>
            <a:off x="20965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DEBEFB-FE17-9DA3-667D-13A3AA39A996}"/>
              </a:ext>
            </a:extLst>
          </p:cNvPr>
          <p:cNvSpPr/>
          <p:nvPr/>
        </p:nvSpPr>
        <p:spPr>
          <a:xfrm>
            <a:off x="3756546" y="4586824"/>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5" name="Rectangle 24">
            <a:extLst>
              <a:ext uri="{FF2B5EF4-FFF2-40B4-BE49-F238E27FC236}">
                <a16:creationId xmlns:a16="http://schemas.microsoft.com/office/drawing/2014/main" id="{F7D36727-5E27-6B8A-8B74-DFDD0AFA4B83}"/>
              </a:ext>
            </a:extLst>
          </p:cNvPr>
          <p:cNvSpPr/>
          <p:nvPr/>
        </p:nvSpPr>
        <p:spPr>
          <a:xfrm>
            <a:off x="54164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 Translation</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AA88596D-5B74-8C28-0979-AB9A080D47EA}"/>
              </a:ext>
            </a:extLst>
          </p:cNvPr>
          <p:cNvSpPr/>
          <p:nvPr/>
        </p:nvSpPr>
        <p:spPr>
          <a:xfrm>
            <a:off x="1834731" y="5326568"/>
            <a:ext cx="5186857" cy="728890"/>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p:txBody>
      </p:sp>
      <p:sp>
        <p:nvSpPr>
          <p:cNvPr id="27" name="Rectangle 26">
            <a:extLst>
              <a:ext uri="{FF2B5EF4-FFF2-40B4-BE49-F238E27FC236}">
                <a16:creationId xmlns:a16="http://schemas.microsoft.com/office/drawing/2014/main" id="{B09FD210-DA3B-4D94-D7C4-A29ACE6CA29C}"/>
              </a:ext>
            </a:extLst>
          </p:cNvPr>
          <p:cNvSpPr/>
          <p:nvPr/>
        </p:nvSpPr>
        <p:spPr>
          <a:xfrm>
            <a:off x="4536387"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5FE408C9-F1F1-2F76-D0B6-81DC0132160A}"/>
              </a:ext>
            </a:extLst>
          </p:cNvPr>
          <p:cNvSpPr/>
          <p:nvPr/>
        </p:nvSpPr>
        <p:spPr>
          <a:xfrm>
            <a:off x="218274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29" name="Rectangle 28">
            <a:extLst>
              <a:ext uri="{FF2B5EF4-FFF2-40B4-BE49-F238E27FC236}">
                <a16:creationId xmlns:a16="http://schemas.microsoft.com/office/drawing/2014/main" id="{AD5498AD-D26B-E0A2-A477-2EC2D1BC9851}"/>
              </a:ext>
            </a:extLst>
          </p:cNvPr>
          <p:cNvSpPr/>
          <p:nvPr/>
        </p:nvSpPr>
        <p:spPr>
          <a:xfrm>
            <a:off x="3718250"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sp>
        <p:nvSpPr>
          <p:cNvPr id="30" name="Rectangle 29">
            <a:extLst>
              <a:ext uri="{FF2B5EF4-FFF2-40B4-BE49-F238E27FC236}">
                <a16:creationId xmlns:a16="http://schemas.microsoft.com/office/drawing/2014/main" id="{39B678DC-D7C2-9983-CEF3-3372683B24ED}"/>
              </a:ext>
            </a:extLst>
          </p:cNvPr>
          <p:cNvSpPr/>
          <p:nvPr/>
        </p:nvSpPr>
        <p:spPr>
          <a:xfrm>
            <a:off x="525375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cxnSp>
        <p:nvCxnSpPr>
          <p:cNvPr id="43" name="Straight Connector 42">
            <a:extLst>
              <a:ext uri="{FF2B5EF4-FFF2-40B4-BE49-F238E27FC236}">
                <a16:creationId xmlns:a16="http://schemas.microsoft.com/office/drawing/2014/main" id="{2608634A-6EFA-F4F7-EEE7-8867CDC33B95}"/>
              </a:ext>
            </a:extLst>
          </p:cNvPr>
          <p:cNvCxnSpPr>
            <a:cxnSpLocks/>
          </p:cNvCxnSpPr>
          <p:nvPr/>
        </p:nvCxnSpPr>
        <p:spPr>
          <a:xfrm>
            <a:off x="62696" y="3434876"/>
            <a:ext cx="7125182"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EDEC481-4B4B-2427-D7B6-14F0BE4C8C9F}"/>
              </a:ext>
            </a:extLst>
          </p:cNvPr>
          <p:cNvGrpSpPr/>
          <p:nvPr/>
        </p:nvGrpSpPr>
        <p:grpSpPr>
          <a:xfrm>
            <a:off x="7812586" y="1316831"/>
            <a:ext cx="3643323" cy="1295732"/>
            <a:chOff x="8414888" y="1249361"/>
            <a:chExt cx="3643323" cy="1295732"/>
          </a:xfrm>
        </p:grpSpPr>
        <p:pic>
          <p:nvPicPr>
            <p:cNvPr id="5126" name="Picture 6">
              <a:extLst>
                <a:ext uri="{FF2B5EF4-FFF2-40B4-BE49-F238E27FC236}">
                  <a16:creationId xmlns:a16="http://schemas.microsoft.com/office/drawing/2014/main" id="{0E42A220-7543-219F-3498-EACDD362ACFE}"/>
                </a:ext>
              </a:extLst>
            </p:cNvPr>
            <p:cNvPicPr>
              <a:picLocks noChangeAspect="1" noChangeArrowheads="1"/>
            </p:cNvPicPr>
            <p:nvPr/>
          </p:nvPicPr>
          <p:blipFill>
            <a:blip r:embed="rId3"/>
            <a:srcRect/>
            <a:stretch/>
          </p:blipFill>
          <p:spPr bwMode="auto">
            <a:xfrm>
              <a:off x="9787998" y="1249361"/>
              <a:ext cx="1061872" cy="106187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8397E3-E48E-E780-B02A-0AA3F3DA91EF}"/>
                </a:ext>
              </a:extLst>
            </p:cNvPr>
            <p:cNvSpPr txBox="1"/>
            <p:nvPr/>
          </p:nvSpPr>
          <p:spPr>
            <a:xfrm>
              <a:off x="8414888" y="2144983"/>
              <a:ext cx="3643323" cy="400110"/>
            </a:xfrm>
            <a:prstGeom prst="rect">
              <a:avLst/>
            </a:prstGeom>
            <a:noFill/>
          </p:spPr>
          <p:txBody>
            <a:bodyPr wrap="square" rtlCol="0">
              <a:spAutoFit/>
            </a:bodyPr>
            <a:lstStyle/>
            <a:p>
              <a:pPr algn="ctr"/>
              <a:r>
                <a:rPr lang="en-US" sz="2000" b="1" dirty="0">
                  <a:solidFill>
                    <a:srgbClr val="C00000"/>
                  </a:solidFill>
                  <a:latin typeface="Georgia" panose="02040502050405020303" pitchFamily="18" charset="0"/>
                </a:rPr>
                <a:t>Conflicting</a:t>
              </a:r>
              <a:r>
                <a:rPr lang="en-US" sz="2000" b="1" dirty="0">
                  <a:latin typeface="Georgia" panose="02040502050405020303" pitchFamily="18" charset="0"/>
                </a:rPr>
                <a:t> policies! </a:t>
              </a:r>
            </a:p>
          </p:txBody>
        </p:sp>
      </p:grpSp>
      <p:grpSp>
        <p:nvGrpSpPr>
          <p:cNvPr id="63" name="Group 62">
            <a:extLst>
              <a:ext uri="{FF2B5EF4-FFF2-40B4-BE49-F238E27FC236}">
                <a16:creationId xmlns:a16="http://schemas.microsoft.com/office/drawing/2014/main" id="{4D48047B-2507-321E-1E19-863B6A967B92}"/>
              </a:ext>
            </a:extLst>
          </p:cNvPr>
          <p:cNvGrpSpPr/>
          <p:nvPr/>
        </p:nvGrpSpPr>
        <p:grpSpPr>
          <a:xfrm>
            <a:off x="7773270" y="4437542"/>
            <a:ext cx="3721954" cy="1771422"/>
            <a:chOff x="8496511" y="3959080"/>
            <a:chExt cx="3721954" cy="1771422"/>
          </a:xfrm>
        </p:grpSpPr>
        <p:sp>
          <p:nvSpPr>
            <p:cNvPr id="61" name="TextBox 60">
              <a:extLst>
                <a:ext uri="{FF2B5EF4-FFF2-40B4-BE49-F238E27FC236}">
                  <a16:creationId xmlns:a16="http://schemas.microsoft.com/office/drawing/2014/main" id="{29516909-6E51-2B78-81BF-DF778176387D}"/>
                </a:ext>
              </a:extLst>
            </p:cNvPr>
            <p:cNvSpPr txBox="1"/>
            <p:nvPr/>
          </p:nvSpPr>
          <p:spPr>
            <a:xfrm>
              <a:off x="8496511" y="5022616"/>
              <a:ext cx="3721954" cy="707886"/>
            </a:xfrm>
            <a:prstGeom prst="rect">
              <a:avLst/>
            </a:prstGeom>
            <a:noFill/>
          </p:spPr>
          <p:txBody>
            <a:bodyPr wrap="square" rtlCol="0">
              <a:spAutoFit/>
            </a:bodyPr>
            <a:lstStyle/>
            <a:p>
              <a:pPr algn="ctr"/>
              <a:r>
                <a:rPr lang="en-US" sz="2000" b="1" dirty="0">
                  <a:solidFill>
                    <a:srgbClr val="C00000"/>
                  </a:solidFill>
                  <a:latin typeface="Georgia" panose="02040502050405020303" pitchFamily="18" charset="0"/>
                </a:rPr>
                <a:t>Missed opportunities </a:t>
              </a:r>
              <a:r>
                <a:rPr lang="en-US" sz="2000" b="1" dirty="0">
                  <a:latin typeface="Georgia" panose="02040502050405020303" pitchFamily="18" charset="0"/>
                </a:rPr>
                <a:t>for rack-scale optimization!</a:t>
              </a:r>
            </a:p>
          </p:txBody>
        </p:sp>
        <p:pic>
          <p:nvPicPr>
            <p:cNvPr id="5128" name="Picture 8">
              <a:extLst>
                <a:ext uri="{FF2B5EF4-FFF2-40B4-BE49-F238E27FC236}">
                  <a16:creationId xmlns:a16="http://schemas.microsoft.com/office/drawing/2014/main" id="{4C7A6086-A3D1-8A30-789A-EC8121749DE7}"/>
                </a:ext>
              </a:extLst>
            </p:cNvPr>
            <p:cNvPicPr>
              <a:picLocks noChangeAspect="1" noChangeArrowheads="1"/>
            </p:cNvPicPr>
            <p:nvPr/>
          </p:nvPicPr>
          <p:blipFill>
            <a:blip r:embed="rId4"/>
            <a:srcRect/>
            <a:stretch/>
          </p:blipFill>
          <p:spPr bwMode="auto">
            <a:xfrm>
              <a:off x="9828525" y="3959080"/>
              <a:ext cx="1050105" cy="1050105"/>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a:extLst>
              <a:ext uri="{FF2B5EF4-FFF2-40B4-BE49-F238E27FC236}">
                <a16:creationId xmlns:a16="http://schemas.microsoft.com/office/drawing/2014/main" id="{B3B911EF-720B-1894-B0F4-4982B63B4C6C}"/>
              </a:ext>
            </a:extLst>
          </p:cNvPr>
          <p:cNvSpPr/>
          <p:nvPr/>
        </p:nvSpPr>
        <p:spPr>
          <a:xfrm>
            <a:off x="3704641" y="3925455"/>
            <a:ext cx="3196486" cy="650819"/>
          </a:xfrm>
          <a:prstGeom prst="rect">
            <a:avLst/>
          </a:prstGeom>
          <a:noFill/>
          <a:ln w="57150" cap="flat" cmpd="sng" algn="ctr">
            <a:solidFill>
              <a:srgbClr val="FF930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5140" name="Rectangle 5139">
            <a:extLst>
              <a:ext uri="{FF2B5EF4-FFF2-40B4-BE49-F238E27FC236}">
                <a16:creationId xmlns:a16="http://schemas.microsoft.com/office/drawing/2014/main" id="{6E66E724-AE72-8CD3-A04E-039484E9278F}"/>
              </a:ext>
            </a:extLst>
          </p:cNvPr>
          <p:cNvSpPr/>
          <p:nvPr/>
        </p:nvSpPr>
        <p:spPr>
          <a:xfrm>
            <a:off x="1755371" y="1144321"/>
            <a:ext cx="5339311" cy="2103575"/>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5141" name="Rectangle 5140">
            <a:extLst>
              <a:ext uri="{FF2B5EF4-FFF2-40B4-BE49-F238E27FC236}">
                <a16:creationId xmlns:a16="http://schemas.microsoft.com/office/drawing/2014/main" id="{39995067-00E9-C0AE-F86A-7B872B74402C}"/>
              </a:ext>
            </a:extLst>
          </p:cNvPr>
          <p:cNvSpPr/>
          <p:nvPr/>
        </p:nvSpPr>
        <p:spPr>
          <a:xfrm>
            <a:off x="1743733" y="3595835"/>
            <a:ext cx="5339311" cy="2517344"/>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5144" name="TextBox 5143">
            <a:extLst>
              <a:ext uri="{FF2B5EF4-FFF2-40B4-BE49-F238E27FC236}">
                <a16:creationId xmlns:a16="http://schemas.microsoft.com/office/drawing/2014/main" id="{6CA7534F-7E29-EAA8-1297-483185E01D60}"/>
              </a:ext>
            </a:extLst>
          </p:cNvPr>
          <p:cNvSpPr txBox="1"/>
          <p:nvPr/>
        </p:nvSpPr>
        <p:spPr>
          <a:xfrm>
            <a:off x="1723611" y="849765"/>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5149" name="TextBox 5148">
            <a:extLst>
              <a:ext uri="{FF2B5EF4-FFF2-40B4-BE49-F238E27FC236}">
                <a16:creationId xmlns:a16="http://schemas.microsoft.com/office/drawing/2014/main" id="{CA0CF31F-CBF4-7A15-98E9-F07C10062700}"/>
              </a:ext>
            </a:extLst>
          </p:cNvPr>
          <p:cNvSpPr txBox="1"/>
          <p:nvPr/>
        </p:nvSpPr>
        <p:spPr>
          <a:xfrm>
            <a:off x="3688595" y="2177020"/>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cxnSp>
        <p:nvCxnSpPr>
          <p:cNvPr id="5150" name="Straight Arrow Connector 5149">
            <a:extLst>
              <a:ext uri="{FF2B5EF4-FFF2-40B4-BE49-F238E27FC236}">
                <a16:creationId xmlns:a16="http://schemas.microsoft.com/office/drawing/2014/main" id="{E6CFD0FC-B22A-DEF0-3E1C-D8AA72558797}"/>
              </a:ext>
            </a:extLst>
          </p:cNvPr>
          <p:cNvCxnSpPr>
            <a:cxnSpLocks/>
          </p:cNvCxnSpPr>
          <p:nvPr/>
        </p:nvCxnSpPr>
        <p:spPr>
          <a:xfrm>
            <a:off x="2967932"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1" name="Straight Arrow Connector 5150">
            <a:extLst>
              <a:ext uri="{FF2B5EF4-FFF2-40B4-BE49-F238E27FC236}">
                <a16:creationId xmlns:a16="http://schemas.microsoft.com/office/drawing/2014/main" id="{A43771FC-005A-DFD0-8B16-3B70B203891C}"/>
              </a:ext>
            </a:extLst>
          </p:cNvPr>
          <p:cNvCxnSpPr>
            <a:cxnSpLocks/>
          </p:cNvCxnSpPr>
          <p:nvPr/>
        </p:nvCxnSpPr>
        <p:spPr>
          <a:xfrm>
            <a:off x="3907734"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2" name="Straight Arrow Connector 5151">
            <a:extLst>
              <a:ext uri="{FF2B5EF4-FFF2-40B4-BE49-F238E27FC236}">
                <a16:creationId xmlns:a16="http://schemas.microsoft.com/office/drawing/2014/main" id="{F993399A-D871-E9F6-9610-FDCDB12D45A1}"/>
              </a:ext>
            </a:extLst>
          </p:cNvPr>
          <p:cNvCxnSpPr>
            <a:cxnSpLocks/>
          </p:cNvCxnSpPr>
          <p:nvPr/>
        </p:nvCxnSpPr>
        <p:spPr>
          <a:xfrm>
            <a:off x="4841399"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3" name="Straight Arrow Connector 5152">
            <a:extLst>
              <a:ext uri="{FF2B5EF4-FFF2-40B4-BE49-F238E27FC236}">
                <a16:creationId xmlns:a16="http://schemas.microsoft.com/office/drawing/2014/main" id="{C3C1EAB3-E101-7903-85D1-BD0B9B08946C}"/>
              </a:ext>
            </a:extLst>
          </p:cNvPr>
          <p:cNvCxnSpPr>
            <a:cxnSpLocks/>
          </p:cNvCxnSpPr>
          <p:nvPr/>
        </p:nvCxnSpPr>
        <p:spPr>
          <a:xfrm>
            <a:off x="5775065"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
        <p:nvSpPr>
          <p:cNvPr id="5155" name="TextBox 5154">
            <a:extLst>
              <a:ext uri="{FF2B5EF4-FFF2-40B4-BE49-F238E27FC236}">
                <a16:creationId xmlns:a16="http://schemas.microsoft.com/office/drawing/2014/main" id="{0FF18872-7289-25BD-4CDC-25195E127AE6}"/>
              </a:ext>
            </a:extLst>
          </p:cNvPr>
          <p:cNvSpPr txBox="1"/>
          <p:nvPr/>
        </p:nvSpPr>
        <p:spPr>
          <a:xfrm>
            <a:off x="3850936" y="5267681"/>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sp>
        <p:nvSpPr>
          <p:cNvPr id="5156" name="TextBox 5155">
            <a:extLst>
              <a:ext uri="{FF2B5EF4-FFF2-40B4-BE49-F238E27FC236}">
                <a16:creationId xmlns:a16="http://schemas.microsoft.com/office/drawing/2014/main" id="{AEB89681-0C7C-5921-64A4-A43C85186B56}"/>
              </a:ext>
            </a:extLst>
          </p:cNvPr>
          <p:cNvSpPr txBox="1"/>
          <p:nvPr/>
        </p:nvSpPr>
        <p:spPr>
          <a:xfrm>
            <a:off x="1644458" y="6108895"/>
            <a:ext cx="3476106" cy="338554"/>
          </a:xfrm>
          <a:prstGeom prst="rect">
            <a:avLst/>
          </a:prstGeom>
          <a:noFill/>
        </p:spPr>
        <p:txBody>
          <a:bodyPr wrap="square" rtlCol="0">
            <a:spAutoFit/>
          </a:bodyPr>
          <a:lstStyle/>
          <a:p>
            <a:r>
              <a:rPr lang="en-US" sz="1600" b="1" dirty="0">
                <a:latin typeface="Georgia" panose="02040502050405020303" pitchFamily="18" charset="0"/>
              </a:rPr>
              <a:t>Software-Defined Flash</a:t>
            </a:r>
          </a:p>
        </p:txBody>
      </p:sp>
      <p:sp>
        <p:nvSpPr>
          <p:cNvPr id="5" name="Rectangle 4">
            <a:extLst>
              <a:ext uri="{FF2B5EF4-FFF2-40B4-BE49-F238E27FC236}">
                <a16:creationId xmlns:a16="http://schemas.microsoft.com/office/drawing/2014/main" id="{582F5152-F3CC-8A74-D028-AF8ED4F01D15}"/>
              </a:ext>
            </a:extLst>
          </p:cNvPr>
          <p:cNvSpPr/>
          <p:nvPr/>
        </p:nvSpPr>
        <p:spPr>
          <a:xfrm>
            <a:off x="2048527" y="3910204"/>
            <a:ext cx="1484631" cy="650819"/>
          </a:xfrm>
          <a:prstGeom prst="rect">
            <a:avLst/>
          </a:prstGeom>
          <a:noFill/>
          <a:ln w="57150" cap="flat" cmpd="sng" algn="ctr">
            <a:solidFill>
              <a:srgbClr val="FF930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8" name="Rectangle 7">
            <a:extLst>
              <a:ext uri="{FF2B5EF4-FFF2-40B4-BE49-F238E27FC236}">
                <a16:creationId xmlns:a16="http://schemas.microsoft.com/office/drawing/2014/main" id="{954E5818-B3B2-CA47-E0BC-8208249E0BA3}"/>
              </a:ext>
            </a:extLst>
          </p:cNvPr>
          <p:cNvSpPr/>
          <p:nvPr/>
        </p:nvSpPr>
        <p:spPr>
          <a:xfrm>
            <a:off x="3043239" y="1527187"/>
            <a:ext cx="1479728" cy="650819"/>
          </a:xfrm>
          <a:prstGeom prst="rect">
            <a:avLst/>
          </a:prstGeom>
          <a:noFill/>
          <a:ln w="57150" cap="flat" cmpd="sng" algn="ctr">
            <a:solidFill>
              <a:srgbClr val="FF930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grpSp>
        <p:nvGrpSpPr>
          <p:cNvPr id="9" name="Group 8">
            <a:extLst>
              <a:ext uri="{FF2B5EF4-FFF2-40B4-BE49-F238E27FC236}">
                <a16:creationId xmlns:a16="http://schemas.microsoft.com/office/drawing/2014/main" id="{FCFDD4CB-7BD3-EC9C-CEE0-057F790CB083}"/>
              </a:ext>
            </a:extLst>
          </p:cNvPr>
          <p:cNvGrpSpPr/>
          <p:nvPr/>
        </p:nvGrpSpPr>
        <p:grpSpPr>
          <a:xfrm>
            <a:off x="8455880" y="2874572"/>
            <a:ext cx="2669320" cy="1281324"/>
            <a:chOff x="9148509" y="1565001"/>
            <a:chExt cx="2669320" cy="1281324"/>
          </a:xfrm>
        </p:grpSpPr>
        <p:pic>
          <p:nvPicPr>
            <p:cNvPr id="15" name="Picture 6">
              <a:extLst>
                <a:ext uri="{FF2B5EF4-FFF2-40B4-BE49-F238E27FC236}">
                  <a16:creationId xmlns:a16="http://schemas.microsoft.com/office/drawing/2014/main" id="{93B85DAC-3595-7DD5-5A0C-F54D5464E546}"/>
                </a:ext>
              </a:extLst>
            </p:cNvPr>
            <p:cNvPicPr>
              <a:picLocks noChangeAspect="1" noChangeArrowheads="1"/>
            </p:cNvPicPr>
            <p:nvPr/>
          </p:nvPicPr>
          <p:blipFill>
            <a:blip r:embed="rId5"/>
            <a:srcRect/>
            <a:stretch/>
          </p:blipFill>
          <p:spPr bwMode="auto">
            <a:xfrm>
              <a:off x="9878325" y="1565001"/>
              <a:ext cx="904927" cy="90492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754AA6C-87D6-D74E-392A-7AB6A95909F0}"/>
                </a:ext>
              </a:extLst>
            </p:cNvPr>
            <p:cNvSpPr txBox="1"/>
            <p:nvPr/>
          </p:nvSpPr>
          <p:spPr>
            <a:xfrm>
              <a:off x="9148509" y="2446215"/>
              <a:ext cx="2669320" cy="400110"/>
            </a:xfrm>
            <a:prstGeom prst="rect">
              <a:avLst/>
            </a:prstGeom>
            <a:noFill/>
          </p:spPr>
          <p:txBody>
            <a:bodyPr wrap="none" rtlCol="0">
              <a:spAutoFit/>
            </a:bodyPr>
            <a:lstStyle/>
            <a:p>
              <a:pPr algn="l"/>
              <a:r>
                <a:rPr lang="en-US" sz="2000" b="1" dirty="0">
                  <a:solidFill>
                    <a:srgbClr val="C00000"/>
                  </a:solidFill>
                  <a:latin typeface="Georgia" panose="02040502050405020303" pitchFamily="18" charset="0"/>
                </a:rPr>
                <a:t>Redundant</a:t>
              </a:r>
              <a:r>
                <a:rPr lang="en-US" sz="2000" b="1" dirty="0">
                  <a:solidFill>
                    <a:schemeClr val="accent1"/>
                  </a:solidFill>
                  <a:latin typeface="Georgia" panose="02040502050405020303" pitchFamily="18" charset="0"/>
                </a:rPr>
                <a:t> </a:t>
              </a:r>
              <a:r>
                <a:rPr lang="en-US" sz="2000" b="1" dirty="0">
                  <a:latin typeface="Georgia" panose="02040502050405020303" pitchFamily="18" charset="0"/>
                </a:rPr>
                <a:t>effort! </a:t>
              </a:r>
            </a:p>
          </p:txBody>
        </p:sp>
      </p:grpSp>
      <p:sp>
        <p:nvSpPr>
          <p:cNvPr id="3" name="Rectangle 2">
            <a:extLst>
              <a:ext uri="{FF2B5EF4-FFF2-40B4-BE49-F238E27FC236}">
                <a16:creationId xmlns:a16="http://schemas.microsoft.com/office/drawing/2014/main" id="{679C2FE1-A94E-2E83-59DD-73546FBEA965}"/>
              </a:ext>
            </a:extLst>
          </p:cNvPr>
          <p:cNvSpPr/>
          <p:nvPr/>
        </p:nvSpPr>
        <p:spPr>
          <a:xfrm>
            <a:off x="5841" y="875387"/>
            <a:ext cx="12192000" cy="557648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9D7B2E03-53C9-6171-5C70-57D36DD9EB05}"/>
              </a:ext>
            </a:extLst>
          </p:cNvPr>
          <p:cNvSpPr/>
          <p:nvPr/>
        </p:nvSpPr>
        <p:spPr>
          <a:xfrm>
            <a:off x="216854" y="2787131"/>
            <a:ext cx="11758292" cy="1283739"/>
          </a:xfrm>
          <a:prstGeom prst="roundRect">
            <a:avLst/>
          </a:prstGeom>
          <a:solidFill>
            <a:schemeClr val="bg1"/>
          </a:solidFill>
          <a:ln w="476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noProof="0" dirty="0">
                <a:solidFill>
                  <a:schemeClr val="accent1">
                    <a:lumMod val="75000"/>
                  </a:schemeClr>
                </a:solidFill>
                <a:latin typeface="Georgia" panose="02040502050405020303" pitchFamily="18" charset="0"/>
              </a:rPr>
              <a:t>SDN and </a:t>
            </a:r>
            <a:r>
              <a:rPr lang="en-US" sz="4400" b="1" dirty="0">
                <a:solidFill>
                  <a:schemeClr val="accent1">
                    <a:lumMod val="75000"/>
                  </a:schemeClr>
                </a:solidFill>
                <a:latin typeface="Georgia" panose="02040502050405020303" pitchFamily="18" charset="0"/>
              </a:rPr>
              <a:t>SDF should coordinate</a:t>
            </a:r>
            <a:r>
              <a:rPr lang="en-US" sz="4400" b="1" noProof="0" dirty="0">
                <a:solidFill>
                  <a:schemeClr val="accent1">
                    <a:lumMod val="75000"/>
                  </a:schemeClr>
                </a:solidFill>
                <a:latin typeface="Georgia" panose="02040502050405020303" pitchFamily="18" charset="0"/>
              </a:rPr>
              <a:t>!</a:t>
            </a:r>
            <a:endParaRPr kumimoji="0" lang="en-US" sz="4400" b="1" i="0" u="none" strike="noStrike" kern="1200" cap="none" spc="0" normalizeH="0" baseline="0" noProof="0" dirty="0">
              <a:ln>
                <a:noFill/>
              </a:ln>
              <a:solidFill>
                <a:schemeClr val="accent1">
                  <a:lumMod val="75000"/>
                </a:schemeClr>
              </a:solidFill>
              <a:effectLst/>
              <a:uLnTx/>
              <a:uFillTx/>
              <a:latin typeface="Georgia" panose="02040502050405020303" pitchFamily="18" charset="0"/>
            </a:endParaRPr>
          </a:p>
        </p:txBody>
      </p:sp>
    </p:spTree>
    <p:extLst>
      <p:ext uri="{BB962C8B-B14F-4D97-AF65-F5344CB8AC3E}">
        <p14:creationId xmlns:p14="http://schemas.microsoft.com/office/powerpoint/2010/main" val="2445560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9" presetClass="emph" presetSubtype="0" grpId="0" nodeType="withEffect">
                                  <p:stCondLst>
                                    <p:cond delay="0"/>
                                  </p:stCondLst>
                                  <p:childTnLst>
                                    <p:set>
                                      <p:cBhvr>
                                        <p:cTn id="10" dur="indefinite"/>
                                        <p:tgtEl>
                                          <p:spTgt spid="27"/>
                                        </p:tgtEl>
                                        <p:attrNameLst>
                                          <p:attrName>style.opacity</p:attrName>
                                        </p:attrNameLst>
                                      </p:cBhvr>
                                      <p:to>
                                        <p:strVal val="0.4"/>
                                      </p:to>
                                    </p:set>
                                    <p:animEffect filter="image" prLst="opacity: 0.4">
                                      <p:cBhvr rctx="IE">
                                        <p:cTn id="11" dur="indefinite"/>
                                        <p:tgtEl>
                                          <p:spTgt spid="27"/>
                                        </p:tgtEl>
                                      </p:cBhvr>
                                    </p:animEffect>
                                  </p:childTnLst>
                                </p:cTn>
                              </p:par>
                              <p:par>
                                <p:cTn id="12" presetID="9" presetClass="emph" presetSubtype="0" grpId="0" nodeType="withEffect">
                                  <p:stCondLst>
                                    <p:cond delay="0"/>
                                  </p:stCondLst>
                                  <p:childTnLst>
                                    <p:set>
                                      <p:cBhvr>
                                        <p:cTn id="13" dur="indefinite"/>
                                        <p:tgtEl>
                                          <p:spTgt spid="17"/>
                                        </p:tgtEl>
                                        <p:attrNameLst>
                                          <p:attrName>style.opacity</p:attrName>
                                        </p:attrNameLst>
                                      </p:cBhvr>
                                      <p:to>
                                        <p:strVal val="0.4"/>
                                      </p:to>
                                    </p:set>
                                    <p:animEffect filter="image" prLst="opacity: 0.4">
                                      <p:cBhvr rctx="IE">
                                        <p:cTn id="14" dur="indefinite"/>
                                        <p:tgtEl>
                                          <p:spTgt spid="17"/>
                                        </p:tgtEl>
                                      </p:cBhvr>
                                    </p:animEffect>
                                  </p:childTnLst>
                                </p:cTn>
                              </p:par>
                              <p:par>
                                <p:cTn id="15" presetID="9" presetClass="emph" presetSubtype="0" grpId="0" nodeType="withEffect">
                                  <p:stCondLst>
                                    <p:cond delay="0"/>
                                  </p:stCondLst>
                                  <p:childTnLst>
                                    <p:set>
                                      <p:cBhvr>
                                        <p:cTn id="16" dur="indefinite"/>
                                        <p:tgtEl>
                                          <p:spTgt spid="13"/>
                                        </p:tgtEl>
                                        <p:attrNameLst>
                                          <p:attrName>style.opacity</p:attrName>
                                        </p:attrNameLst>
                                      </p:cBhvr>
                                      <p:to>
                                        <p:strVal val="0.4"/>
                                      </p:to>
                                    </p:set>
                                    <p:animEffect filter="image" prLst="opacity: 0.4">
                                      <p:cBhvr rctx="IE">
                                        <p:cTn id="17" dur="indefinite"/>
                                        <p:tgtEl>
                                          <p:spTgt spid="13"/>
                                        </p:tgtEl>
                                      </p:cBhvr>
                                    </p:animEffect>
                                  </p:childTnLst>
                                </p:cTn>
                              </p:par>
                              <p:par>
                                <p:cTn id="18" presetID="9" presetClass="emph" presetSubtype="0" grpId="0" nodeType="withEffect">
                                  <p:stCondLst>
                                    <p:cond delay="0"/>
                                  </p:stCondLst>
                                  <p:childTnLst>
                                    <p:set>
                                      <p:cBhvr>
                                        <p:cTn id="19" dur="indefinite"/>
                                        <p:tgtEl>
                                          <p:spTgt spid="10"/>
                                        </p:tgtEl>
                                        <p:attrNameLst>
                                          <p:attrName>style.opacity</p:attrName>
                                        </p:attrNameLst>
                                      </p:cBhvr>
                                      <p:to>
                                        <p:strVal val="0.4"/>
                                      </p:to>
                                    </p:set>
                                    <p:animEffect filter="image" prLst="opacity: 0.4">
                                      <p:cBhvr rctx="IE">
                                        <p:cTn id="20" dur="indefinite"/>
                                        <p:tgtEl>
                                          <p:spTgt spid="10"/>
                                        </p:tgtEl>
                                      </p:cBhvr>
                                    </p:animEffect>
                                  </p:childTnLst>
                                </p:cTn>
                              </p:par>
                              <p:par>
                                <p:cTn id="21" presetID="9" presetClass="emph" presetSubtype="0" grpId="0" nodeType="withEffect">
                                  <p:stCondLst>
                                    <p:cond delay="0"/>
                                  </p:stCondLst>
                                  <p:childTnLst>
                                    <p:set>
                                      <p:cBhvr>
                                        <p:cTn id="22" dur="indefinite"/>
                                        <p:tgtEl>
                                          <p:spTgt spid="24"/>
                                        </p:tgtEl>
                                        <p:attrNameLst>
                                          <p:attrName>style.opacity</p:attrName>
                                        </p:attrNameLst>
                                      </p:cBhvr>
                                      <p:to>
                                        <p:strVal val="0.4"/>
                                      </p:to>
                                    </p:set>
                                    <p:animEffect filter="image" prLst="opacity: 0.4">
                                      <p:cBhvr rctx="IE">
                                        <p:cTn id="23" dur="indefinite"/>
                                        <p:tgtEl>
                                          <p:spTgt spid="24"/>
                                        </p:tgtEl>
                                      </p:cBhvr>
                                    </p:animEffect>
                                  </p:childTnLst>
                                </p:cTn>
                              </p:par>
                              <p:par>
                                <p:cTn id="24" presetID="9" presetClass="emph" presetSubtype="0" grpId="0" nodeType="withEffect">
                                  <p:stCondLst>
                                    <p:cond delay="0"/>
                                  </p:stCondLst>
                                  <p:childTnLst>
                                    <p:set>
                                      <p:cBhvr>
                                        <p:cTn id="25" dur="indefinite"/>
                                        <p:tgtEl>
                                          <p:spTgt spid="23"/>
                                        </p:tgtEl>
                                        <p:attrNameLst>
                                          <p:attrName>style.opacity</p:attrName>
                                        </p:attrNameLst>
                                      </p:cBhvr>
                                      <p:to>
                                        <p:strVal val="0.4"/>
                                      </p:to>
                                    </p:set>
                                    <p:animEffect filter="image" prLst="opacity: 0.4">
                                      <p:cBhvr rctx="IE">
                                        <p:cTn id="26" dur="indefinite"/>
                                        <p:tgtEl>
                                          <p:spTgt spid="23"/>
                                        </p:tgtEl>
                                      </p:cBhvr>
                                    </p:animEffect>
                                  </p:childTnLst>
                                </p:cTn>
                              </p:par>
                              <p:par>
                                <p:cTn id="27" presetID="9" presetClass="emph" presetSubtype="0" grpId="0" nodeType="withEffect">
                                  <p:stCondLst>
                                    <p:cond delay="0"/>
                                  </p:stCondLst>
                                  <p:childTnLst>
                                    <p:set>
                                      <p:cBhvr>
                                        <p:cTn id="28" dur="indefinite"/>
                                        <p:tgtEl>
                                          <p:spTgt spid="28"/>
                                        </p:tgtEl>
                                        <p:attrNameLst>
                                          <p:attrName>style.opacity</p:attrName>
                                        </p:attrNameLst>
                                      </p:cBhvr>
                                      <p:to>
                                        <p:strVal val="0.4"/>
                                      </p:to>
                                    </p:set>
                                    <p:animEffect filter="image" prLst="opacity: 0.4">
                                      <p:cBhvr rctx="IE">
                                        <p:cTn id="29" dur="indefinite"/>
                                        <p:tgtEl>
                                          <p:spTgt spid="28"/>
                                        </p:tgtEl>
                                      </p:cBhvr>
                                    </p:animEffect>
                                  </p:childTnLst>
                                </p:cTn>
                              </p:par>
                              <p:par>
                                <p:cTn id="30" presetID="9" presetClass="emph" presetSubtype="0" grpId="0" nodeType="withEffect">
                                  <p:stCondLst>
                                    <p:cond delay="0"/>
                                  </p:stCondLst>
                                  <p:childTnLst>
                                    <p:set>
                                      <p:cBhvr>
                                        <p:cTn id="31" dur="indefinite"/>
                                        <p:tgtEl>
                                          <p:spTgt spid="29"/>
                                        </p:tgtEl>
                                        <p:attrNameLst>
                                          <p:attrName>style.opacity</p:attrName>
                                        </p:attrNameLst>
                                      </p:cBhvr>
                                      <p:to>
                                        <p:strVal val="0.4"/>
                                      </p:to>
                                    </p:set>
                                    <p:animEffect filter="image" prLst="opacity: 0.4">
                                      <p:cBhvr rctx="IE">
                                        <p:cTn id="32" dur="indefinite"/>
                                        <p:tgtEl>
                                          <p:spTgt spid="29"/>
                                        </p:tgtEl>
                                      </p:cBhvr>
                                    </p:animEffect>
                                  </p:childTnLst>
                                </p:cTn>
                              </p:par>
                              <p:par>
                                <p:cTn id="33" presetID="9" presetClass="emph" presetSubtype="0" grpId="0" nodeType="withEffect">
                                  <p:stCondLst>
                                    <p:cond delay="0"/>
                                  </p:stCondLst>
                                  <p:childTnLst>
                                    <p:set>
                                      <p:cBhvr>
                                        <p:cTn id="34" dur="indefinite"/>
                                        <p:tgtEl>
                                          <p:spTgt spid="30"/>
                                        </p:tgtEl>
                                        <p:attrNameLst>
                                          <p:attrName>style.opacity</p:attrName>
                                        </p:attrNameLst>
                                      </p:cBhvr>
                                      <p:to>
                                        <p:strVal val="0.4"/>
                                      </p:to>
                                    </p:set>
                                    <p:animEffect filter="image" prLst="opacity: 0.4">
                                      <p:cBhvr rctx="IE">
                                        <p:cTn id="35" dur="indefinite"/>
                                        <p:tgtEl>
                                          <p:spTgt spid="30"/>
                                        </p:tgtEl>
                                      </p:cBhvr>
                                    </p:animEffect>
                                  </p:childTnLst>
                                </p:cTn>
                              </p:par>
                              <p:par>
                                <p:cTn id="36" presetID="9" presetClass="emph" presetSubtype="0" grpId="0" nodeType="withEffect">
                                  <p:stCondLst>
                                    <p:cond delay="0"/>
                                  </p:stCondLst>
                                  <p:childTnLst>
                                    <p:set>
                                      <p:cBhvr>
                                        <p:cTn id="37" dur="indefinite"/>
                                        <p:tgtEl>
                                          <p:spTgt spid="25"/>
                                        </p:tgtEl>
                                        <p:attrNameLst>
                                          <p:attrName>style.opacity</p:attrName>
                                        </p:attrNameLst>
                                      </p:cBhvr>
                                      <p:to>
                                        <p:strVal val="0.4"/>
                                      </p:to>
                                    </p:set>
                                    <p:animEffect filter="image" prLst="opacity: 0.4">
                                      <p:cBhvr rctx="IE">
                                        <p:cTn id="38" dur="indefinite"/>
                                        <p:tgtEl>
                                          <p:spTgt spid="25"/>
                                        </p:tgtEl>
                                      </p:cBhvr>
                                    </p:animEffect>
                                  </p:childTnLst>
                                </p:cTn>
                              </p:par>
                              <p:par>
                                <p:cTn id="39" presetID="9" presetClass="emph" presetSubtype="0" grpId="0" nodeType="withEffect">
                                  <p:stCondLst>
                                    <p:cond delay="0"/>
                                  </p:stCondLst>
                                  <p:childTnLst>
                                    <p:set>
                                      <p:cBhvr>
                                        <p:cTn id="40" dur="indefinite"/>
                                        <p:tgtEl>
                                          <p:spTgt spid="22"/>
                                        </p:tgtEl>
                                        <p:attrNameLst>
                                          <p:attrName>style.opacity</p:attrName>
                                        </p:attrNameLst>
                                      </p:cBhvr>
                                      <p:to>
                                        <p:strVal val="0.4"/>
                                      </p:to>
                                    </p:set>
                                    <p:animEffect filter="image" prLst="opacity: 0.4">
                                      <p:cBhvr rctx="IE">
                                        <p:cTn id="41" dur="indefinite"/>
                                        <p:tgtEl>
                                          <p:spTgt spid="22"/>
                                        </p:tgtEl>
                                      </p:cBhvr>
                                    </p:animEffect>
                                  </p:childTnLst>
                                </p:cTn>
                              </p:par>
                              <p:par>
                                <p:cTn id="42" presetID="9" presetClass="emph" presetSubtype="0" grpId="0" nodeType="withEffect">
                                  <p:stCondLst>
                                    <p:cond delay="0"/>
                                  </p:stCondLst>
                                  <p:childTnLst>
                                    <p:set>
                                      <p:cBhvr>
                                        <p:cTn id="43" dur="indefinite"/>
                                        <p:tgtEl>
                                          <p:spTgt spid="21"/>
                                        </p:tgtEl>
                                        <p:attrNameLst>
                                          <p:attrName>style.opacity</p:attrName>
                                        </p:attrNameLst>
                                      </p:cBhvr>
                                      <p:to>
                                        <p:strVal val="0.4"/>
                                      </p:to>
                                    </p:set>
                                    <p:animEffect filter="image" prLst="opacity: 0.4">
                                      <p:cBhvr rctx="IE">
                                        <p:cTn id="44" dur="indefinite"/>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9" presetClass="emph" presetSubtype="0" grpId="1" nodeType="withEffect">
                                  <p:stCondLst>
                                    <p:cond delay="0"/>
                                  </p:stCondLst>
                                  <p:childTnLst>
                                    <p:set>
                                      <p:cBhvr>
                                        <p:cTn id="64" dur="indefinite"/>
                                        <p:tgtEl>
                                          <p:spTgt spid="22"/>
                                        </p:tgtEl>
                                        <p:attrNameLst>
                                          <p:attrName>style.opacity</p:attrName>
                                        </p:attrNameLst>
                                      </p:cBhvr>
                                      <p:to>
                                        <p:strVal val="1"/>
                                      </p:to>
                                    </p:set>
                                    <p:animEffect filter="image" prLst="opacity: 1">
                                      <p:cBhvr rctx="IE">
                                        <p:cTn id="65" dur="indefinite"/>
                                        <p:tgtEl>
                                          <p:spTgt spid="22"/>
                                        </p:tgtEl>
                                      </p:cBhvr>
                                    </p:animEffect>
                                  </p:childTnLst>
                                </p:cTn>
                              </p:par>
                              <p:par>
                                <p:cTn id="66" presetID="9" presetClass="emph" presetSubtype="0" grpId="1" nodeType="withEffect">
                                  <p:stCondLst>
                                    <p:cond delay="0"/>
                                  </p:stCondLst>
                                  <p:childTnLst>
                                    <p:set>
                                      <p:cBhvr>
                                        <p:cTn id="67" dur="indefinite"/>
                                        <p:tgtEl>
                                          <p:spTgt spid="21"/>
                                        </p:tgtEl>
                                        <p:attrNameLst>
                                          <p:attrName>style.opacity</p:attrName>
                                        </p:attrNameLst>
                                      </p:cBhvr>
                                      <p:to>
                                        <p:strVal val="1"/>
                                      </p:to>
                                    </p:set>
                                    <p:animEffect filter="image" prLst="opacity: 1">
                                      <p:cBhvr rctx="IE">
                                        <p:cTn id="68" dur="indefinite"/>
                                        <p:tgtEl>
                                          <p:spTgt spid="21"/>
                                        </p:tgtEl>
                                      </p:cBhvr>
                                    </p:animEffect>
                                  </p:childTnLst>
                                </p:cTn>
                              </p:par>
                              <p:par>
                                <p:cTn id="69" presetID="9" presetClass="emph" presetSubtype="0" grpId="0" nodeType="withEffect">
                                  <p:stCondLst>
                                    <p:cond delay="0"/>
                                  </p:stCondLst>
                                  <p:childTnLst>
                                    <p:set>
                                      <p:cBhvr>
                                        <p:cTn id="70" dur="indefinite"/>
                                        <p:tgtEl>
                                          <p:spTgt spid="18"/>
                                        </p:tgtEl>
                                        <p:attrNameLst>
                                          <p:attrName>style.opacity</p:attrName>
                                        </p:attrNameLst>
                                      </p:cBhvr>
                                      <p:to>
                                        <p:strVal val="0.4"/>
                                      </p:to>
                                    </p:set>
                                    <p:animEffect filter="image" prLst="opacity: 0.4">
                                      <p:cBhvr rctx="IE">
                                        <p:cTn id="71" dur="indefinite"/>
                                        <p:tgtEl>
                                          <p:spTgt spid="18"/>
                                        </p:tgtEl>
                                      </p:cBhvr>
                                    </p:animEffect>
                                  </p:childTnLst>
                                </p:cTn>
                              </p:par>
                              <p:par>
                                <p:cTn id="72" presetID="9" presetClass="emph" presetSubtype="0" grpId="0" nodeType="withEffect">
                                  <p:stCondLst>
                                    <p:cond delay="0"/>
                                  </p:stCondLst>
                                  <p:childTnLst>
                                    <p:set>
                                      <p:cBhvr>
                                        <p:cTn id="73" dur="indefinite"/>
                                        <p:tgtEl>
                                          <p:spTgt spid="20"/>
                                        </p:tgtEl>
                                        <p:attrNameLst>
                                          <p:attrName>style.opacity</p:attrName>
                                        </p:attrNameLst>
                                      </p:cBhvr>
                                      <p:to>
                                        <p:strVal val="0.4"/>
                                      </p:to>
                                    </p:set>
                                    <p:animEffect filter="image" prLst="opacity: 0.4">
                                      <p:cBhvr rctx="IE">
                                        <p:cTn id="74" dur="indefinite"/>
                                        <p:tgtEl>
                                          <p:spTgt spid="20"/>
                                        </p:tgtEl>
                                      </p:cBhvr>
                                    </p:animEffec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13" grpId="0" animBg="1"/>
      <p:bldP spid="17" grpId="0" animBg="1"/>
      <p:bldP spid="18" grpId="0" animBg="1"/>
      <p:bldP spid="20" grpId="0" animBg="1"/>
      <p:bldP spid="21" grpId="0" animBg="1"/>
      <p:bldP spid="21" grpId="1" animBg="1"/>
      <p:bldP spid="22" grpId="0" animBg="1"/>
      <p:bldP spid="22" grpId="1" animBg="1"/>
      <p:bldP spid="23" grpId="0" animBg="1"/>
      <p:bldP spid="24" grpId="0" animBg="1"/>
      <p:bldP spid="25" grpId="0" animBg="1"/>
      <p:bldP spid="27" grpId="0" animBg="1"/>
      <p:bldP spid="28" grpId="0" animBg="1"/>
      <p:bldP spid="29" grpId="0" animBg="1"/>
      <p:bldP spid="30" grpId="0" animBg="1"/>
      <p:bldP spid="62" grpId="0" animBg="1"/>
      <p:bldP spid="5" grpId="0" animBg="1"/>
      <p:bldP spid="5" grpId="1" animBg="1"/>
      <p:bldP spid="8" grpId="0" animBg="1"/>
      <p:bldP spid="8" grpId="1" animBg="1"/>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 Garbage Collection</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33</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19" name="Group 18">
            <a:extLst>
              <a:ext uri="{FF2B5EF4-FFF2-40B4-BE49-F238E27FC236}">
                <a16:creationId xmlns:a16="http://schemas.microsoft.com/office/drawing/2014/main" id="{242930BA-8314-5778-46B2-2453906818FD}"/>
              </a:ext>
            </a:extLst>
          </p:cNvPr>
          <p:cNvGrpSpPr/>
          <p:nvPr/>
        </p:nvGrpSpPr>
        <p:grpSpPr>
          <a:xfrm>
            <a:off x="4198800" y="3962388"/>
            <a:ext cx="2279266" cy="1990065"/>
            <a:chOff x="5584692" y="3962388"/>
            <a:chExt cx="2279266" cy="1990065"/>
          </a:xfrm>
        </p:grpSpPr>
        <p:pic>
          <p:nvPicPr>
            <p:cNvPr id="20" name="Picture 10" descr="Dram Icon 32x32">
              <a:extLst>
                <a:ext uri="{FF2B5EF4-FFF2-40B4-BE49-F238E27FC236}">
                  <a16:creationId xmlns:a16="http://schemas.microsoft.com/office/drawing/2014/main" id="{491633FD-3D8D-C74A-4C29-7723F62B5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508"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Dram Icon 32x32">
              <a:extLst>
                <a:ext uri="{FF2B5EF4-FFF2-40B4-BE49-F238E27FC236}">
                  <a16:creationId xmlns:a16="http://schemas.microsoft.com/office/drawing/2014/main" id="{82520A26-87B9-8D65-943E-64100BF70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58"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3BB7811B-7EA1-B29F-5231-5AAB559D51D1}"/>
                </a:ext>
              </a:extLst>
            </p:cNvPr>
            <p:cNvPicPr>
              <a:picLocks noChangeAspect="1" noChangeArrowheads="1"/>
            </p:cNvPicPr>
            <p:nvPr/>
          </p:nvPicPr>
          <p:blipFill>
            <a:blip r:embed="rId4"/>
            <a:srcRect/>
            <a:stretch/>
          </p:blipFill>
          <p:spPr bwMode="auto">
            <a:xfrm>
              <a:off x="7145287"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CC1038A6-4D1A-7C7F-5EEA-CD4C86954824}"/>
                </a:ext>
              </a:extLst>
            </p:cNvPr>
            <p:cNvPicPr>
              <a:picLocks noChangeAspect="1" noChangeArrowheads="1"/>
            </p:cNvPicPr>
            <p:nvPr/>
          </p:nvPicPr>
          <p:blipFill>
            <a:blip r:embed="rId5"/>
            <a:srcRect/>
            <a:stretch/>
          </p:blipFill>
          <p:spPr bwMode="auto">
            <a:xfrm>
              <a:off x="604645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12BB8EF2-B9ED-C058-1AC2-2F3FAF41FC5A}"/>
                </a:ext>
              </a:extLst>
            </p:cNvPr>
            <p:cNvPicPr>
              <a:picLocks noChangeAspect="1" noChangeArrowheads="1"/>
            </p:cNvPicPr>
            <p:nvPr/>
          </p:nvPicPr>
          <p:blipFill>
            <a:blip r:embed="rId5"/>
            <a:srcRect/>
            <a:stretch/>
          </p:blipFill>
          <p:spPr bwMode="auto">
            <a:xfrm>
              <a:off x="694180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FA50536-4D3D-96B3-2FAC-8DC41C2925CF}"/>
                </a:ext>
              </a:extLst>
            </p:cNvPr>
            <p:cNvSpPr/>
            <p:nvPr/>
          </p:nvSpPr>
          <p:spPr>
            <a:xfrm>
              <a:off x="5584692"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261DDFE-6875-000A-3D83-516EFF56F2D4}"/>
                </a:ext>
              </a:extLst>
            </p:cNvPr>
            <p:cNvSpPr txBox="1"/>
            <p:nvPr/>
          </p:nvSpPr>
          <p:spPr>
            <a:xfrm>
              <a:off x="6180395" y="5583121"/>
              <a:ext cx="1075936" cy="369332"/>
            </a:xfrm>
            <a:prstGeom prst="rect">
              <a:avLst/>
            </a:prstGeom>
            <a:noFill/>
          </p:spPr>
          <p:txBody>
            <a:bodyPr wrap="none" rtlCol="0">
              <a:spAutoFit/>
            </a:bodyPr>
            <a:lstStyle/>
            <a:p>
              <a:pPr algn="l"/>
              <a:r>
                <a:rPr lang="en-US" b="1" dirty="0">
                  <a:latin typeface="Georgia" panose="02040502050405020303" pitchFamily="18" charset="0"/>
                </a:rPr>
                <a:t>Replica</a:t>
              </a:r>
            </a:p>
          </p:txBody>
        </p:sp>
        <p:pic>
          <p:nvPicPr>
            <p:cNvPr id="27" name="Picture 12">
              <a:extLst>
                <a:ext uri="{FF2B5EF4-FFF2-40B4-BE49-F238E27FC236}">
                  <a16:creationId xmlns:a16="http://schemas.microsoft.com/office/drawing/2014/main" id="{532B4716-AC43-45A8-46A1-993CDD97AAB1}"/>
                </a:ext>
              </a:extLst>
            </p:cNvPr>
            <p:cNvPicPr>
              <a:picLocks noChangeAspect="1" noChangeArrowheads="1"/>
            </p:cNvPicPr>
            <p:nvPr/>
          </p:nvPicPr>
          <p:blipFill>
            <a:blip r:embed="rId4"/>
            <a:srcRect/>
            <a:stretch/>
          </p:blipFill>
          <p:spPr bwMode="auto">
            <a:xfrm>
              <a:off x="666713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CE5C8AF7-59D3-2AF4-0C6E-02A97FE57945}"/>
                </a:ext>
              </a:extLst>
            </p:cNvPr>
            <p:cNvPicPr>
              <a:picLocks noChangeAspect="1" noChangeArrowheads="1"/>
            </p:cNvPicPr>
            <p:nvPr/>
          </p:nvPicPr>
          <p:blipFill>
            <a:blip r:embed="rId4"/>
            <a:srcRect/>
            <a:stretch/>
          </p:blipFill>
          <p:spPr bwMode="auto">
            <a:xfrm>
              <a:off x="6188984"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a:extLst>
                <a:ext uri="{FF2B5EF4-FFF2-40B4-BE49-F238E27FC236}">
                  <a16:creationId xmlns:a16="http://schemas.microsoft.com/office/drawing/2014/main" id="{70DAD26B-81CF-D310-468C-9E092EA935D2}"/>
                </a:ext>
              </a:extLst>
            </p:cNvPr>
            <p:cNvPicPr>
              <a:picLocks noChangeAspect="1" noChangeArrowheads="1"/>
            </p:cNvPicPr>
            <p:nvPr/>
          </p:nvPicPr>
          <p:blipFill>
            <a:blip r:embed="rId4"/>
            <a:srcRect/>
            <a:stretch/>
          </p:blipFill>
          <p:spPr bwMode="auto">
            <a:xfrm>
              <a:off x="571083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937294-7486-AB54-3F42-31D1747053B3}"/>
              </a:ext>
            </a:extLst>
          </p:cNvPr>
          <p:cNvGrpSpPr/>
          <p:nvPr/>
        </p:nvGrpSpPr>
        <p:grpSpPr>
          <a:xfrm>
            <a:off x="324867" y="3972668"/>
            <a:ext cx="2279266" cy="2006093"/>
            <a:chOff x="908945" y="3953630"/>
            <a:chExt cx="2279266" cy="2006093"/>
          </a:xfrm>
        </p:grpSpPr>
        <p:pic>
          <p:nvPicPr>
            <p:cNvPr id="31" name="Picture 10" descr="Dram Icon 32x32">
              <a:extLst>
                <a:ext uri="{FF2B5EF4-FFF2-40B4-BE49-F238E27FC236}">
                  <a16:creationId xmlns:a16="http://schemas.microsoft.com/office/drawing/2014/main" id="{DEDDE432-72D2-762D-49E8-1AADAEA06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ram Icon 32x32">
              <a:extLst>
                <a:ext uri="{FF2B5EF4-FFF2-40B4-BE49-F238E27FC236}">
                  <a16:creationId xmlns:a16="http://schemas.microsoft.com/office/drawing/2014/main" id="{57A0593A-B02D-2F01-3780-C25FA8BD8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9CC63C8B-A6F9-46F8-0580-D5CF9231627A}"/>
                </a:ext>
              </a:extLst>
            </p:cNvPr>
            <p:cNvPicPr>
              <a:picLocks noChangeAspect="1" noChangeArrowheads="1"/>
            </p:cNvPicPr>
            <p:nvPr/>
          </p:nvPicPr>
          <p:blipFill>
            <a:blip r:embed="rId5"/>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a:extLst>
                <a:ext uri="{FF2B5EF4-FFF2-40B4-BE49-F238E27FC236}">
                  <a16:creationId xmlns:a16="http://schemas.microsoft.com/office/drawing/2014/main" id="{D34F97C0-6DAC-2FC2-2D08-DA4A9BA6BF48}"/>
                </a:ext>
              </a:extLst>
            </p:cNvPr>
            <p:cNvPicPr>
              <a:picLocks noChangeAspect="1" noChangeArrowheads="1"/>
            </p:cNvPicPr>
            <p:nvPr/>
          </p:nvPicPr>
          <p:blipFill>
            <a:blip r:embed="rId5"/>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D00DAE0E-8B6A-9462-6601-5F2F0638735C}"/>
                </a:ext>
              </a:extLst>
            </p:cNvPr>
            <p:cNvSpPr/>
            <p:nvPr/>
          </p:nvSpPr>
          <p:spPr>
            <a:xfrm>
              <a:off x="908945" y="3953630"/>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5DF1490-E57D-AE7A-C520-E57D65D6084E}"/>
                </a:ext>
              </a:extLst>
            </p:cNvPr>
            <p:cNvSpPr txBox="1"/>
            <p:nvPr/>
          </p:nvSpPr>
          <p:spPr>
            <a:xfrm>
              <a:off x="1510525" y="5590391"/>
              <a:ext cx="916868" cy="369332"/>
            </a:xfrm>
            <a:prstGeom prst="rect">
              <a:avLst/>
            </a:prstGeom>
            <a:noFill/>
          </p:spPr>
          <p:txBody>
            <a:bodyPr wrap="square" rtlCol="0">
              <a:spAutoFit/>
            </a:bodyPr>
            <a:lstStyle/>
            <a:p>
              <a:pPr algn="ctr"/>
              <a:r>
                <a:rPr lang="en-US" b="1" dirty="0" err="1">
                  <a:latin typeface="Georgia" panose="02040502050405020303" pitchFamily="18" charset="0"/>
                </a:rPr>
                <a:t>vSSD</a:t>
              </a:r>
              <a:endParaRPr lang="en-US" b="1" dirty="0">
                <a:latin typeface="Georgia" panose="02040502050405020303" pitchFamily="18" charset="0"/>
              </a:endParaRPr>
            </a:p>
          </p:txBody>
        </p:sp>
        <p:pic>
          <p:nvPicPr>
            <p:cNvPr id="37" name="Picture 12">
              <a:extLst>
                <a:ext uri="{FF2B5EF4-FFF2-40B4-BE49-F238E27FC236}">
                  <a16:creationId xmlns:a16="http://schemas.microsoft.com/office/drawing/2014/main" id="{4C4C25E7-B7FE-BBE6-786F-0DF29FB6CFDD}"/>
                </a:ext>
              </a:extLst>
            </p:cNvPr>
            <p:cNvPicPr>
              <a:picLocks noChangeAspect="1" noChangeArrowheads="1"/>
            </p:cNvPicPr>
            <p:nvPr/>
          </p:nvPicPr>
          <p:blipFill>
            <a:blip r:embed="rId4"/>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2CA2AD5A-B889-0D8C-B766-D511810230D6}"/>
                </a:ext>
              </a:extLst>
            </p:cNvPr>
            <p:cNvPicPr>
              <a:picLocks noChangeAspect="1" noChangeArrowheads="1"/>
            </p:cNvPicPr>
            <p:nvPr/>
          </p:nvPicPr>
          <p:blipFill>
            <a:blip r:embed="rId4"/>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a:extLst>
                <a:ext uri="{FF2B5EF4-FFF2-40B4-BE49-F238E27FC236}">
                  <a16:creationId xmlns:a16="http://schemas.microsoft.com/office/drawing/2014/main" id="{AD999BB3-9683-2BD2-944D-48045C06ECD0}"/>
                </a:ext>
              </a:extLst>
            </p:cNvPr>
            <p:cNvPicPr>
              <a:picLocks noChangeAspect="1" noChangeArrowheads="1"/>
            </p:cNvPicPr>
            <p:nvPr/>
          </p:nvPicPr>
          <p:blipFill>
            <a:blip r:embed="rId4"/>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a:extLst>
                <a:ext uri="{FF2B5EF4-FFF2-40B4-BE49-F238E27FC236}">
                  <a16:creationId xmlns:a16="http://schemas.microsoft.com/office/drawing/2014/main" id="{01FF71A8-8C12-BDA6-1AFA-A1F2D9CAD552}"/>
                </a:ext>
              </a:extLst>
            </p:cNvPr>
            <p:cNvPicPr>
              <a:picLocks noChangeAspect="1" noChangeArrowheads="1"/>
            </p:cNvPicPr>
            <p:nvPr/>
          </p:nvPicPr>
          <p:blipFill>
            <a:blip r:embed="rId4"/>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2">
            <a:extLst>
              <a:ext uri="{FF2B5EF4-FFF2-40B4-BE49-F238E27FC236}">
                <a16:creationId xmlns:a16="http://schemas.microsoft.com/office/drawing/2014/main" id="{E1AAD127-8674-58A5-9317-CC1F0D86D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382" y="2294178"/>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B075D793-2F25-FEE0-01EE-8B25928F40FF}"/>
              </a:ext>
            </a:extLst>
          </p:cNvPr>
          <p:cNvCxnSpPr>
            <a:cxnSpLocks/>
            <a:stCxn id="41" idx="2"/>
            <a:endCxn id="25" idx="0"/>
          </p:cNvCxnSpPr>
          <p:nvPr/>
        </p:nvCxnSpPr>
        <p:spPr>
          <a:xfrm>
            <a:off x="3192015" y="3022378"/>
            <a:ext cx="2146418" cy="94001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7AD857-585D-8E44-C97F-AD911E8B015B}"/>
              </a:ext>
            </a:extLst>
          </p:cNvPr>
          <p:cNvCxnSpPr>
            <a:cxnSpLocks/>
            <a:stCxn id="41" idx="2"/>
            <a:endCxn id="35" idx="0"/>
          </p:cNvCxnSpPr>
          <p:nvPr/>
        </p:nvCxnSpPr>
        <p:spPr>
          <a:xfrm flipH="1">
            <a:off x="1464500" y="3022378"/>
            <a:ext cx="1727515" cy="95029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CFB7CA9-6575-2802-03C0-B5B6BD950908}"/>
              </a:ext>
            </a:extLst>
          </p:cNvPr>
          <p:cNvCxnSpPr>
            <a:cxnSpLocks/>
          </p:cNvCxnSpPr>
          <p:nvPr/>
        </p:nvCxnSpPr>
        <p:spPr>
          <a:xfrm>
            <a:off x="3256278" y="1612086"/>
            <a:ext cx="0" cy="60515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F955610-021F-7B8D-82BC-B906DD0A182F}"/>
              </a:ext>
            </a:extLst>
          </p:cNvPr>
          <p:cNvSpPr txBox="1"/>
          <p:nvPr/>
        </p:nvSpPr>
        <p:spPr>
          <a:xfrm>
            <a:off x="2133872" y="1228115"/>
            <a:ext cx="2116285" cy="369332"/>
          </a:xfrm>
          <a:prstGeom prst="rect">
            <a:avLst/>
          </a:prstGeom>
          <a:noFill/>
        </p:spPr>
        <p:txBody>
          <a:bodyPr wrap="none" rtlCol="0">
            <a:spAutoFit/>
          </a:bodyPr>
          <a:lstStyle/>
          <a:p>
            <a:pPr algn="l"/>
            <a:r>
              <a:rPr lang="en-US" b="1" dirty="0">
                <a:latin typeface="Georgia" panose="02040502050405020303" pitchFamily="18" charset="0"/>
              </a:rPr>
              <a:t>Storage Request</a:t>
            </a:r>
          </a:p>
        </p:txBody>
      </p:sp>
      <p:graphicFrame>
        <p:nvGraphicFramePr>
          <p:cNvPr id="55" name="Table 83">
            <a:extLst>
              <a:ext uri="{FF2B5EF4-FFF2-40B4-BE49-F238E27FC236}">
                <a16:creationId xmlns:a16="http://schemas.microsoft.com/office/drawing/2014/main" id="{8C156A1D-69C7-78B9-8F9D-D95BE1AB5A60}"/>
              </a:ext>
            </a:extLst>
          </p:cNvPr>
          <p:cNvGraphicFramePr>
            <a:graphicFrameLocks noGrp="1"/>
          </p:cNvGraphicFramePr>
          <p:nvPr/>
        </p:nvGraphicFramePr>
        <p:xfrm>
          <a:off x="5450443" y="1834844"/>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0</a:t>
                      </a:r>
                      <a:endParaRPr lang="en-US" sz="1400" dirty="0">
                        <a:latin typeface="Georgia" panose="02040502050405020303" pitchFamily="18" charset="0"/>
                      </a:endParaRPr>
                    </a:p>
                  </a:txBody>
                  <a:tcPr/>
                </a:tc>
                <a:extLst>
                  <a:ext uri="{0D108BD9-81ED-4DB2-BD59-A6C34878D82A}">
                    <a16:rowId xmlns:a16="http://schemas.microsoft.com/office/drawing/2014/main" val="102492171"/>
                  </a:ext>
                </a:extLst>
              </a:tr>
            </a:tbl>
          </a:graphicData>
        </a:graphic>
      </p:graphicFrame>
      <p:cxnSp>
        <p:nvCxnSpPr>
          <p:cNvPr id="56" name="Straight Connector 55">
            <a:extLst>
              <a:ext uri="{FF2B5EF4-FFF2-40B4-BE49-F238E27FC236}">
                <a16:creationId xmlns:a16="http://schemas.microsoft.com/office/drawing/2014/main" id="{C7FE145E-40FD-546B-B417-A714E71AAAFD}"/>
              </a:ext>
            </a:extLst>
          </p:cNvPr>
          <p:cNvCxnSpPr>
            <a:cxnSpLocks/>
          </p:cNvCxnSpPr>
          <p:nvPr/>
        </p:nvCxnSpPr>
        <p:spPr>
          <a:xfrm flipV="1">
            <a:off x="4250157" y="1659969"/>
            <a:ext cx="1135698" cy="8682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B10770-54C4-8A49-52C9-E35DED25A413}"/>
              </a:ext>
            </a:extLst>
          </p:cNvPr>
          <p:cNvCxnSpPr>
            <a:cxnSpLocks/>
          </p:cNvCxnSpPr>
          <p:nvPr/>
        </p:nvCxnSpPr>
        <p:spPr>
          <a:xfrm>
            <a:off x="4250157" y="2956500"/>
            <a:ext cx="1135698" cy="96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A14E4B-858D-C00A-2FCC-031F5023CAEB}"/>
              </a:ext>
            </a:extLst>
          </p:cNvPr>
          <p:cNvCxnSpPr>
            <a:cxnSpLocks/>
            <a:stCxn id="41" idx="2"/>
            <a:endCxn id="25" idx="0"/>
          </p:cNvCxnSpPr>
          <p:nvPr/>
        </p:nvCxnSpPr>
        <p:spPr>
          <a:xfrm>
            <a:off x="3192015" y="3022378"/>
            <a:ext cx="2146418" cy="940010"/>
          </a:xfrm>
          <a:prstGeom prst="line">
            <a:avLst/>
          </a:prstGeom>
          <a:ln w="508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63" name="Table 83">
            <a:extLst>
              <a:ext uri="{FF2B5EF4-FFF2-40B4-BE49-F238E27FC236}">
                <a16:creationId xmlns:a16="http://schemas.microsoft.com/office/drawing/2014/main" id="{968F61A1-8A79-C8AE-9E9F-71BE474716E8}"/>
              </a:ext>
            </a:extLst>
          </p:cNvPr>
          <p:cNvGraphicFramePr>
            <a:graphicFrameLocks noGrp="1"/>
          </p:cNvGraphicFramePr>
          <p:nvPr/>
        </p:nvGraphicFramePr>
        <p:xfrm>
          <a:off x="5450443" y="1834844"/>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102492171"/>
                  </a:ext>
                </a:extLst>
              </a:tr>
            </a:tbl>
          </a:graphicData>
        </a:graphic>
      </p:graphicFrame>
      <p:sp>
        <p:nvSpPr>
          <p:cNvPr id="64" name="Rectangle 63">
            <a:extLst>
              <a:ext uri="{FF2B5EF4-FFF2-40B4-BE49-F238E27FC236}">
                <a16:creationId xmlns:a16="http://schemas.microsoft.com/office/drawing/2014/main" id="{D8FFEB80-324A-598A-7A08-37BFD6C06BC2}"/>
              </a:ext>
            </a:extLst>
          </p:cNvPr>
          <p:cNvSpPr/>
          <p:nvPr/>
        </p:nvSpPr>
        <p:spPr>
          <a:xfrm>
            <a:off x="7075937" y="1813342"/>
            <a:ext cx="1431739" cy="1117366"/>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824A7E9-C721-D727-3E75-80DCEE123394}"/>
              </a:ext>
            </a:extLst>
          </p:cNvPr>
          <p:cNvGrpSpPr/>
          <p:nvPr/>
        </p:nvGrpSpPr>
        <p:grpSpPr>
          <a:xfrm>
            <a:off x="6982983" y="3255364"/>
            <a:ext cx="4211343" cy="868220"/>
            <a:chOff x="6982983" y="3255364"/>
            <a:chExt cx="4211343" cy="868220"/>
          </a:xfrm>
        </p:grpSpPr>
        <p:sp>
          <p:nvSpPr>
            <p:cNvPr id="77" name="Rounded Rectangle 76">
              <a:extLst>
                <a:ext uri="{FF2B5EF4-FFF2-40B4-BE49-F238E27FC236}">
                  <a16:creationId xmlns:a16="http://schemas.microsoft.com/office/drawing/2014/main" id="{6D9E06AD-B2FF-88A0-1CF2-D84AEACF90F7}"/>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Reflect Icons - Free SVG &amp; PNG Reflect Images - Noun Project">
              <a:extLst>
                <a:ext uri="{FF2B5EF4-FFF2-40B4-BE49-F238E27FC236}">
                  <a16:creationId xmlns:a16="http://schemas.microsoft.com/office/drawing/2014/main" id="{53E35ABE-28A8-3E42-0B05-0D7A04B8C0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5BDD1F03-64F5-A3A7-92B8-50763C743C62}"/>
                </a:ext>
              </a:extLst>
            </p:cNvPr>
            <p:cNvSpPr txBox="1"/>
            <p:nvPr/>
          </p:nvSpPr>
          <p:spPr>
            <a:xfrm>
              <a:off x="8507676" y="3478752"/>
              <a:ext cx="2686650" cy="369332"/>
            </a:xfrm>
            <a:prstGeom prst="rect">
              <a:avLst/>
            </a:prstGeom>
            <a:noFill/>
          </p:spPr>
          <p:txBody>
            <a:bodyPr wrap="square" rtlCol="0">
              <a:spAutoFit/>
            </a:bodyPr>
            <a:lstStyle/>
            <a:p>
              <a:pPr algn="l"/>
              <a:r>
                <a:rPr lang="en-US" b="1" dirty="0">
                  <a:latin typeface="Georgia" panose="02040502050405020303" pitchFamily="18" charset="0"/>
                </a:rPr>
                <a:t>Request redirection</a:t>
              </a:r>
            </a:p>
          </p:txBody>
        </p:sp>
      </p:grpSp>
      <p:grpSp>
        <p:nvGrpSpPr>
          <p:cNvPr id="84" name="Group 83">
            <a:extLst>
              <a:ext uri="{FF2B5EF4-FFF2-40B4-BE49-F238E27FC236}">
                <a16:creationId xmlns:a16="http://schemas.microsoft.com/office/drawing/2014/main" id="{CD01D842-2878-4CD4-2392-C93812A6E131}"/>
              </a:ext>
            </a:extLst>
          </p:cNvPr>
          <p:cNvGrpSpPr/>
          <p:nvPr/>
        </p:nvGrpSpPr>
        <p:grpSpPr>
          <a:xfrm>
            <a:off x="6982983" y="4324246"/>
            <a:ext cx="4211343" cy="868220"/>
            <a:chOff x="6982983" y="3255364"/>
            <a:chExt cx="4211343" cy="868220"/>
          </a:xfrm>
        </p:grpSpPr>
        <p:sp>
          <p:nvSpPr>
            <p:cNvPr id="85" name="Rounded Rectangle 84">
              <a:extLst>
                <a:ext uri="{FF2B5EF4-FFF2-40B4-BE49-F238E27FC236}">
                  <a16:creationId xmlns:a16="http://schemas.microsoft.com/office/drawing/2014/main" id="{354E9373-26A7-6D23-020E-207CF74299BE}"/>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2">
              <a:extLst>
                <a:ext uri="{FF2B5EF4-FFF2-40B4-BE49-F238E27FC236}">
                  <a16:creationId xmlns:a16="http://schemas.microsoft.com/office/drawing/2014/main" id="{EE024DA3-757E-0263-E432-9A746726613D}"/>
                </a:ext>
              </a:extLst>
            </p:cNvPr>
            <p:cNvPicPr>
              <a:picLocks noChangeAspect="1" noChangeArrowheads="1"/>
            </p:cNvPicPr>
            <p:nvPr/>
          </p:nvPicPr>
          <p:blipFill>
            <a:blip r:embed="rId8"/>
            <a:src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D5E0F51E-2EE3-F1CE-557F-3F65AC9127CF}"/>
                </a:ext>
              </a:extLst>
            </p:cNvPr>
            <p:cNvSpPr txBox="1"/>
            <p:nvPr/>
          </p:nvSpPr>
          <p:spPr>
            <a:xfrm>
              <a:off x="9024297" y="3502779"/>
              <a:ext cx="1653407" cy="369332"/>
            </a:xfrm>
            <a:prstGeom prst="rect">
              <a:avLst/>
            </a:prstGeom>
            <a:noFill/>
          </p:spPr>
          <p:txBody>
            <a:bodyPr wrap="square" rtlCol="0">
              <a:spAutoFit/>
            </a:bodyPr>
            <a:lstStyle/>
            <a:p>
              <a:pPr algn="l"/>
              <a:r>
                <a:rPr lang="en-US" b="1" dirty="0">
                  <a:latin typeface="Georgia" panose="02040502050405020303" pitchFamily="18" charset="0"/>
                </a:rPr>
                <a:t>Delayed GC</a:t>
              </a:r>
            </a:p>
          </p:txBody>
        </p:sp>
      </p:grpSp>
      <p:grpSp>
        <p:nvGrpSpPr>
          <p:cNvPr id="88" name="Group 87">
            <a:extLst>
              <a:ext uri="{FF2B5EF4-FFF2-40B4-BE49-F238E27FC236}">
                <a16:creationId xmlns:a16="http://schemas.microsoft.com/office/drawing/2014/main" id="{B3C8C5EC-9B0F-DDA7-DB72-425F2F4C9D09}"/>
              </a:ext>
            </a:extLst>
          </p:cNvPr>
          <p:cNvGrpSpPr/>
          <p:nvPr/>
        </p:nvGrpSpPr>
        <p:grpSpPr>
          <a:xfrm>
            <a:off x="6982983" y="5380629"/>
            <a:ext cx="4211343" cy="868220"/>
            <a:chOff x="6982983" y="3255364"/>
            <a:chExt cx="4211343" cy="868220"/>
          </a:xfrm>
        </p:grpSpPr>
        <p:sp>
          <p:nvSpPr>
            <p:cNvPr id="89" name="Rounded Rectangle 88">
              <a:extLst>
                <a:ext uri="{FF2B5EF4-FFF2-40B4-BE49-F238E27FC236}">
                  <a16:creationId xmlns:a16="http://schemas.microsoft.com/office/drawing/2014/main" id="{CC303566-6CC4-A652-065A-BDCFCA606C54}"/>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Picture 2">
              <a:extLst>
                <a:ext uri="{FF2B5EF4-FFF2-40B4-BE49-F238E27FC236}">
                  <a16:creationId xmlns:a16="http://schemas.microsoft.com/office/drawing/2014/main" id="{E79D4F8B-EE54-3D64-5C27-C164E6181779}"/>
                </a:ext>
              </a:extLst>
            </p:cNvPr>
            <p:cNvPicPr>
              <a:picLocks noChangeAspect="1" noChangeArrowheads="1"/>
            </p:cNvPicPr>
            <p:nvPr/>
          </p:nvPicPr>
          <p:blipFill>
            <a:blip r:embed="rId9"/>
            <a:src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64D837CA-7B1E-52AE-0876-06047B5416F6}"/>
                </a:ext>
              </a:extLst>
            </p:cNvPr>
            <p:cNvSpPr txBox="1"/>
            <p:nvPr/>
          </p:nvSpPr>
          <p:spPr>
            <a:xfrm>
              <a:off x="8777818" y="3495884"/>
              <a:ext cx="2146363" cy="369332"/>
            </a:xfrm>
            <a:prstGeom prst="rect">
              <a:avLst/>
            </a:prstGeom>
            <a:noFill/>
          </p:spPr>
          <p:txBody>
            <a:bodyPr wrap="square" rtlCol="0">
              <a:spAutoFit/>
            </a:bodyPr>
            <a:lstStyle/>
            <a:p>
              <a:pPr algn="l"/>
              <a:r>
                <a:rPr lang="en-US" b="1" dirty="0">
                  <a:latin typeface="Georgia" panose="02040502050405020303" pitchFamily="18" charset="0"/>
                </a:rPr>
                <a:t>Background GC</a:t>
              </a:r>
            </a:p>
          </p:txBody>
        </p:sp>
      </p:grpSp>
      <p:cxnSp>
        <p:nvCxnSpPr>
          <p:cNvPr id="92" name="Straight Connector 91">
            <a:extLst>
              <a:ext uri="{FF2B5EF4-FFF2-40B4-BE49-F238E27FC236}">
                <a16:creationId xmlns:a16="http://schemas.microsoft.com/office/drawing/2014/main" id="{7C0471CE-F14D-0D35-F657-577CD5A3C6F5}"/>
              </a:ext>
            </a:extLst>
          </p:cNvPr>
          <p:cNvCxnSpPr>
            <a:cxnSpLocks/>
            <a:stCxn id="25" idx="0"/>
            <a:endCxn id="41" idx="2"/>
          </p:cNvCxnSpPr>
          <p:nvPr/>
        </p:nvCxnSpPr>
        <p:spPr>
          <a:xfrm flipH="1" flipV="1">
            <a:off x="3192015" y="3022378"/>
            <a:ext cx="2146418" cy="940010"/>
          </a:xfrm>
          <a:prstGeom prst="line">
            <a:avLst/>
          </a:prstGeom>
          <a:ln w="508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0555E1-1A07-1782-DAFD-9CF8A2391719}"/>
              </a:ext>
            </a:extLst>
          </p:cNvPr>
          <p:cNvSpPr txBox="1"/>
          <p:nvPr/>
        </p:nvSpPr>
        <p:spPr>
          <a:xfrm>
            <a:off x="4361781" y="3195849"/>
            <a:ext cx="1556836" cy="369332"/>
          </a:xfrm>
          <a:prstGeom prst="rect">
            <a:avLst/>
          </a:prstGeom>
          <a:noFill/>
        </p:spPr>
        <p:txBody>
          <a:bodyPr wrap="none" rtlCol="0">
            <a:spAutoFit/>
          </a:bodyPr>
          <a:lstStyle/>
          <a:p>
            <a:pPr algn="l"/>
            <a:r>
              <a:rPr lang="en-US" b="1" dirty="0">
                <a:latin typeface="Georgia" panose="02040502050405020303" pitchFamily="18" charset="0"/>
              </a:rPr>
              <a:t>Request GC</a:t>
            </a:r>
          </a:p>
        </p:txBody>
      </p:sp>
      <p:sp>
        <p:nvSpPr>
          <p:cNvPr id="96" name="Rectangle 95">
            <a:extLst>
              <a:ext uri="{FF2B5EF4-FFF2-40B4-BE49-F238E27FC236}">
                <a16:creationId xmlns:a16="http://schemas.microsoft.com/office/drawing/2014/main" id="{D0FA42F0-FC41-89A1-B3C1-ECABB30AC8D1}"/>
              </a:ext>
            </a:extLst>
          </p:cNvPr>
          <p:cNvSpPr/>
          <p:nvPr/>
        </p:nvSpPr>
        <p:spPr>
          <a:xfrm>
            <a:off x="5449992" y="2189962"/>
            <a:ext cx="3075705" cy="369331"/>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DC69DCF8-28C6-C4E9-572A-2EBAEC51A89E}"/>
              </a:ext>
            </a:extLst>
          </p:cNvPr>
          <p:cNvSpPr/>
          <p:nvPr/>
        </p:nvSpPr>
        <p:spPr>
          <a:xfrm>
            <a:off x="471217" y="5005302"/>
            <a:ext cx="1948365" cy="646448"/>
          </a:xfrm>
          <a:prstGeom prst="round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Picture 4" descr="Idle, loading, loading wheel, pause, preloader, wait icon - Download on  Iconfinder">
            <a:extLst>
              <a:ext uri="{FF2B5EF4-FFF2-40B4-BE49-F238E27FC236}">
                <a16:creationId xmlns:a16="http://schemas.microsoft.com/office/drawing/2014/main" id="{426E43D4-8BC3-1799-209E-D7A0674E3819}"/>
              </a:ext>
            </a:extLst>
          </p:cNvPr>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8516" y="4971295"/>
            <a:ext cx="747033" cy="747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83">
            <a:extLst>
              <a:ext uri="{FF2B5EF4-FFF2-40B4-BE49-F238E27FC236}">
                <a16:creationId xmlns:a16="http://schemas.microsoft.com/office/drawing/2014/main" id="{5C5D38E1-BBF0-C0B2-AB3F-624C04F91DDF}"/>
              </a:ext>
            </a:extLst>
          </p:cNvPr>
          <p:cNvGraphicFramePr>
            <a:graphicFrameLocks noGrp="1"/>
          </p:cNvGraphicFramePr>
          <p:nvPr/>
        </p:nvGraphicFramePr>
        <p:xfrm>
          <a:off x="8791833" y="1839206"/>
          <a:ext cx="3235872" cy="1112520"/>
        </p:xfrm>
        <a:graphic>
          <a:graphicData uri="http://schemas.openxmlformats.org/drawingml/2006/table">
            <a:tbl>
              <a:tblPr firstRow="1" bandRow="1">
                <a:tableStyleId>{5C22544A-7EE6-4342-B048-85BDC9FD1C3A}</a:tableStyleId>
              </a:tblPr>
              <a:tblGrid>
                <a:gridCol w="1530895">
                  <a:extLst>
                    <a:ext uri="{9D8B030D-6E8A-4147-A177-3AD203B41FA5}">
                      <a16:colId xmlns:a16="http://schemas.microsoft.com/office/drawing/2014/main" val="3716068420"/>
                    </a:ext>
                  </a:extLst>
                </a:gridCol>
                <a:gridCol w="1704977">
                  <a:extLst>
                    <a:ext uri="{9D8B030D-6E8A-4147-A177-3AD203B41FA5}">
                      <a16:colId xmlns:a16="http://schemas.microsoft.com/office/drawing/2014/main" val="653710886"/>
                    </a:ext>
                  </a:extLst>
                </a:gridCol>
              </a:tblGrid>
              <a:tr h="370840">
                <a:tc>
                  <a:txBody>
                    <a:bodyPr/>
                    <a:lstStyle/>
                    <a:p>
                      <a:pPr algn="ctr"/>
                      <a:r>
                        <a:rPr lang="en-US" altLang="zh-CN" sz="1400" dirty="0">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Server IP</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sz="1400" dirty="0">
                          <a:latin typeface="Georgia" panose="02040502050405020303" pitchFamily="18" charset="0"/>
                        </a:rPr>
                        <a:t>Replica</a:t>
                      </a:r>
                    </a:p>
                  </a:txBody>
                  <a:tcPr/>
                </a:tc>
                <a:tc>
                  <a:txBody>
                    <a:bodyPr/>
                    <a:lstStyle/>
                    <a:p>
                      <a:pPr algn="ctr"/>
                      <a:r>
                        <a:rPr lang="en-US" sz="1400"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sp>
        <p:nvSpPr>
          <p:cNvPr id="9" name="Rectangle 8">
            <a:extLst>
              <a:ext uri="{FF2B5EF4-FFF2-40B4-BE49-F238E27FC236}">
                <a16:creationId xmlns:a16="http://schemas.microsoft.com/office/drawing/2014/main" id="{04FF7885-845A-E7DA-2088-46D2424729D3}"/>
              </a:ext>
            </a:extLst>
          </p:cNvPr>
          <p:cNvSpPr/>
          <p:nvPr/>
        </p:nvSpPr>
        <p:spPr>
          <a:xfrm>
            <a:off x="5385855" y="1665534"/>
            <a:ext cx="6741213" cy="1387526"/>
          </a:xfrm>
          <a:prstGeom prst="rect">
            <a:avLst/>
          </a:prstGeom>
          <a:noFill/>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7" name="Rectangle 16">
            <a:extLst>
              <a:ext uri="{FF2B5EF4-FFF2-40B4-BE49-F238E27FC236}">
                <a16:creationId xmlns:a16="http://schemas.microsoft.com/office/drawing/2014/main" id="{903DDF38-FC14-3906-97C7-779B9546C9A4}"/>
              </a:ext>
            </a:extLst>
          </p:cNvPr>
          <p:cNvSpPr/>
          <p:nvPr/>
        </p:nvSpPr>
        <p:spPr>
          <a:xfrm>
            <a:off x="8795125" y="2570458"/>
            <a:ext cx="3235873" cy="369331"/>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83">
            <a:extLst>
              <a:ext uri="{FF2B5EF4-FFF2-40B4-BE49-F238E27FC236}">
                <a16:creationId xmlns:a16="http://schemas.microsoft.com/office/drawing/2014/main" id="{F1D6CF3D-9EA0-EEF8-4F7E-C5C35E4BCF60}"/>
              </a:ext>
            </a:extLst>
          </p:cNvPr>
          <p:cNvGraphicFramePr>
            <a:graphicFrameLocks noGrp="1"/>
          </p:cNvGraphicFramePr>
          <p:nvPr/>
        </p:nvGraphicFramePr>
        <p:xfrm>
          <a:off x="5450443" y="1834844"/>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102492171"/>
                  </a:ext>
                </a:extLst>
              </a:tr>
            </a:tbl>
          </a:graphicData>
        </a:graphic>
      </p:graphicFrame>
      <p:graphicFrame>
        <p:nvGraphicFramePr>
          <p:cNvPr id="43" name="Table 83">
            <a:extLst>
              <a:ext uri="{FF2B5EF4-FFF2-40B4-BE49-F238E27FC236}">
                <a16:creationId xmlns:a16="http://schemas.microsoft.com/office/drawing/2014/main" id="{2132BDC5-97D0-A066-942E-8A4CF3A507CE}"/>
              </a:ext>
            </a:extLst>
          </p:cNvPr>
          <p:cNvGraphicFramePr>
            <a:graphicFrameLocks noGrp="1"/>
          </p:cNvGraphicFramePr>
          <p:nvPr/>
        </p:nvGraphicFramePr>
        <p:xfrm>
          <a:off x="5450443" y="1834844"/>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0</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102492171"/>
                  </a:ext>
                </a:extLst>
              </a:tr>
            </a:tbl>
          </a:graphicData>
        </a:graphic>
      </p:graphicFrame>
      <p:cxnSp>
        <p:nvCxnSpPr>
          <p:cNvPr id="44" name="Straight Connector 43">
            <a:extLst>
              <a:ext uri="{FF2B5EF4-FFF2-40B4-BE49-F238E27FC236}">
                <a16:creationId xmlns:a16="http://schemas.microsoft.com/office/drawing/2014/main" id="{19B0433D-1851-5051-0DB5-0EF8939B8C6E}"/>
              </a:ext>
            </a:extLst>
          </p:cNvPr>
          <p:cNvCxnSpPr>
            <a:cxnSpLocks/>
            <a:stCxn id="35" idx="0"/>
            <a:endCxn id="41" idx="2"/>
          </p:cNvCxnSpPr>
          <p:nvPr/>
        </p:nvCxnSpPr>
        <p:spPr>
          <a:xfrm flipV="1">
            <a:off x="1464500" y="3022378"/>
            <a:ext cx="1727515" cy="950290"/>
          </a:xfrm>
          <a:prstGeom prst="line">
            <a:avLst/>
          </a:prstGeom>
          <a:ln w="508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88ACBAA-D98A-A68B-2C97-A0DE9A51CECD}"/>
              </a:ext>
            </a:extLst>
          </p:cNvPr>
          <p:cNvSpPr txBox="1"/>
          <p:nvPr/>
        </p:nvSpPr>
        <p:spPr>
          <a:xfrm>
            <a:off x="367592" y="3171646"/>
            <a:ext cx="2044149" cy="369332"/>
          </a:xfrm>
          <a:prstGeom prst="rect">
            <a:avLst/>
          </a:prstGeom>
          <a:noFill/>
        </p:spPr>
        <p:txBody>
          <a:bodyPr wrap="none" rtlCol="0">
            <a:spAutoFit/>
          </a:bodyPr>
          <a:lstStyle/>
          <a:p>
            <a:pPr algn="l"/>
            <a:r>
              <a:rPr lang="en-US" b="1" dirty="0">
                <a:latin typeface="Georgia" panose="02040502050405020303" pitchFamily="18" charset="0"/>
              </a:rPr>
              <a:t>Background GC</a:t>
            </a:r>
          </a:p>
        </p:txBody>
      </p:sp>
    </p:spTree>
    <p:extLst>
      <p:ext uri="{BB962C8B-B14F-4D97-AF65-F5344CB8AC3E}">
        <p14:creationId xmlns:p14="http://schemas.microsoft.com/office/powerpoint/2010/main" val="13663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up)">
                                      <p:cBhvr>
                                        <p:cTn id="29" dur="500"/>
                                        <p:tgtEl>
                                          <p:spTgt spid="61"/>
                                        </p:tgtEl>
                                      </p:cBhvr>
                                    </p:animEffect>
                                  </p:childTnLst>
                                </p:cTn>
                              </p:par>
                              <p:par>
                                <p:cTn id="30" presetID="1"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9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61"/>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6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down)">
                                      <p:cBhvr>
                                        <p:cTn id="54" dur="500"/>
                                        <p:tgtEl>
                                          <p:spTgt spid="92"/>
                                        </p:tgtEl>
                                      </p:cBhvr>
                                    </p:animEffect>
                                  </p:childTnLst>
                                </p:cTn>
                              </p:par>
                              <p:par>
                                <p:cTn id="55" presetID="1" presetClass="entr" presetSubtype="0"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9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96"/>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par>
                                <p:cTn id="77" presetID="22" presetClass="entr" presetSubtype="4" fill="hold" nodeType="with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wipe(down)">
                                      <p:cBhvr>
                                        <p:cTn id="79" dur="500"/>
                                        <p:tgtEl>
                                          <p:spTgt spid="92"/>
                                        </p:tgtEl>
                                      </p:cBhvr>
                                    </p:animEffect>
                                  </p:childTnLst>
                                </p:cTn>
                              </p:par>
                              <p:par>
                                <p:cTn id="80" presetID="1" presetClass="exit" presetSubtype="0" fill="hold" nodeType="withEffect">
                                  <p:stCondLst>
                                    <p:cond delay="0"/>
                                  </p:stCondLst>
                                  <p:childTnLst>
                                    <p:set>
                                      <p:cBhvr>
                                        <p:cTn id="81" dur="1" fill="hold">
                                          <p:stCondLst>
                                            <p:cond delay="0"/>
                                          </p:stCondLst>
                                        </p:cTn>
                                        <p:tgtEl>
                                          <p:spTgt spid="18"/>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9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childTnLst>
                                </p:cTn>
                              </p:par>
                              <p:par>
                                <p:cTn id="90" presetID="1" presetClass="exit" presetSubtype="0" fill="hold" grpId="3" nodeType="withEffect">
                                  <p:stCondLst>
                                    <p:cond delay="0"/>
                                  </p:stCondLst>
                                  <p:childTnLst>
                                    <p:set>
                                      <p:cBhvr>
                                        <p:cTn id="91" dur="1" fill="hold">
                                          <p:stCondLst>
                                            <p:cond delay="0"/>
                                          </p:stCondLst>
                                        </p:cTn>
                                        <p:tgtEl>
                                          <p:spTgt spid="95"/>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9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8"/>
                                        </p:tgtEl>
                                        <p:attrNameLst>
                                          <p:attrName>style.visibility</p:attrName>
                                        </p:attrNameLst>
                                      </p:cBhvr>
                                      <p:to>
                                        <p:strVal val="visible"/>
                                      </p:to>
                                    </p:set>
                                  </p:childTnLst>
                                </p:cTn>
                              </p:par>
                              <p:par>
                                <p:cTn id="98" presetID="22" presetClass="entr" presetSubtype="4" fill="hold"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down)">
                                      <p:cBhvr>
                                        <p:cTn id="100" dur="500"/>
                                        <p:tgtEl>
                                          <p:spTgt spid="44"/>
                                        </p:tgtEl>
                                      </p:cBhvr>
                                    </p:animEffect>
                                  </p:childTnLst>
                                </p:cTn>
                              </p:par>
                            </p:childTnLst>
                          </p:cTn>
                        </p:par>
                        <p:par>
                          <p:cTn id="101" fill="hold">
                            <p:stCondLst>
                              <p:cond delay="500"/>
                            </p:stCondLst>
                            <p:childTnLst>
                              <p:par>
                                <p:cTn id="102" presetID="1" presetClass="entr" presetSubtype="0" fill="hold" nodeType="afterEffect">
                                  <p:stCondLst>
                                    <p:cond delay="0"/>
                                  </p:stCondLst>
                                  <p:childTnLst>
                                    <p:set>
                                      <p:cBhvr>
                                        <p:cTn id="103" dur="1" fill="hold">
                                          <p:stCondLst>
                                            <p:cond delay="0"/>
                                          </p:stCondLst>
                                        </p:cTn>
                                        <p:tgtEl>
                                          <p:spTgt spid="63"/>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43"/>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95" grpId="0"/>
      <p:bldP spid="95" grpId="1"/>
      <p:bldP spid="95" grpId="2"/>
      <p:bldP spid="95" grpId="3"/>
      <p:bldP spid="96" grpId="0" animBg="1"/>
      <p:bldP spid="96" grpId="1" animBg="1"/>
      <p:bldP spid="96" grpId="2" animBg="1"/>
      <p:bldP spid="96" grpId="3" animBg="1"/>
      <p:bldP spid="100" grpId="0" animBg="1"/>
      <p:bldP spid="9" grpId="0" animBg="1"/>
      <p:bldP spid="17" grpId="0" animBg="1"/>
      <p:bldP spid="17" grpId="1" animBg="1"/>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760063"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Decoupling the Storage Management</a:t>
            </a:r>
            <a:endParaRPr lang="en-US" sz="4000" dirty="0">
              <a:solidFill>
                <a:schemeClr val="lt1"/>
              </a:solidFill>
              <a:latin typeface="Georgia" panose="02040502050405020303" pitchFamily="18" charset="0"/>
              <a:ea typeface="Helvetica Neue Light"/>
              <a:sym typeface="Helvetica Neue Light"/>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cxnSp>
        <p:nvCxnSpPr>
          <p:cNvPr id="18" name="Straight Arrow Connector 17">
            <a:extLst>
              <a:ext uri="{FF2B5EF4-FFF2-40B4-BE49-F238E27FC236}">
                <a16:creationId xmlns:a16="http://schemas.microsoft.com/office/drawing/2014/main" id="{F85E6431-D698-3520-14EA-0F0F3CAB8565}"/>
              </a:ext>
            </a:extLst>
          </p:cNvPr>
          <p:cNvCxnSpPr>
            <a:cxnSpLocks/>
          </p:cNvCxnSpPr>
          <p:nvPr/>
        </p:nvCxnSpPr>
        <p:spPr>
          <a:xfrm>
            <a:off x="4081840" y="2610414"/>
            <a:ext cx="0" cy="1109663"/>
          </a:xfrm>
          <a:prstGeom prst="straightConnector1">
            <a:avLst/>
          </a:prstGeom>
          <a:ln w="41275">
            <a:headEnd type="triangle"/>
            <a:tailEnd type="triangle"/>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3CA965FF-63AC-7620-6FCF-0CFB10772323}"/>
              </a:ext>
            </a:extLst>
          </p:cNvPr>
          <p:cNvGrpSpPr/>
          <p:nvPr/>
        </p:nvGrpSpPr>
        <p:grpSpPr>
          <a:xfrm>
            <a:off x="2919572" y="3724413"/>
            <a:ext cx="2279266" cy="1996445"/>
            <a:chOff x="908945" y="3953630"/>
            <a:chExt cx="2279266" cy="1996445"/>
          </a:xfrm>
        </p:grpSpPr>
        <p:pic>
          <p:nvPicPr>
            <p:cNvPr id="20" name="Picture 10" descr="Dram Icon 32x32">
              <a:extLst>
                <a:ext uri="{FF2B5EF4-FFF2-40B4-BE49-F238E27FC236}">
                  <a16:creationId xmlns:a16="http://schemas.microsoft.com/office/drawing/2014/main" id="{5A6CB97A-9DD1-DE5F-BF05-B6113E097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Dram Icon 32x32">
              <a:extLst>
                <a:ext uri="{FF2B5EF4-FFF2-40B4-BE49-F238E27FC236}">
                  <a16:creationId xmlns:a16="http://schemas.microsoft.com/office/drawing/2014/main" id="{9791C0C8-5049-0349-3A9B-14C9B2DA0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a:extLst>
                <a:ext uri="{FF2B5EF4-FFF2-40B4-BE49-F238E27FC236}">
                  <a16:creationId xmlns:a16="http://schemas.microsoft.com/office/drawing/2014/main" id="{BD545476-5849-AF9C-BCAC-1A551413AC3F}"/>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4DC3FE44-04A4-A809-6F61-6E82DEB177E1}"/>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84138949-764B-DDDC-8FF8-D52B1333E761}"/>
                </a:ext>
              </a:extLst>
            </p:cNvPr>
            <p:cNvSpPr/>
            <p:nvPr/>
          </p:nvSpPr>
          <p:spPr>
            <a:xfrm>
              <a:off x="908945" y="3953630"/>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A2DF0C8-0051-76DA-3A89-5C48A0CAB601}"/>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26" name="Picture 12">
              <a:extLst>
                <a:ext uri="{FF2B5EF4-FFF2-40B4-BE49-F238E27FC236}">
                  <a16:creationId xmlns:a16="http://schemas.microsoft.com/office/drawing/2014/main" id="{219D9BA3-FC69-41B5-EE3A-91E58637405B}"/>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a:extLst>
                <a:ext uri="{FF2B5EF4-FFF2-40B4-BE49-F238E27FC236}">
                  <a16:creationId xmlns:a16="http://schemas.microsoft.com/office/drawing/2014/main" id="{C724E9D4-4980-7891-0F75-3A5D2FB480E2}"/>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970D4D86-FA0B-DF9D-2DC7-C633FC723FC2}"/>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a:extLst>
                <a:ext uri="{FF2B5EF4-FFF2-40B4-BE49-F238E27FC236}">
                  <a16:creationId xmlns:a16="http://schemas.microsoft.com/office/drawing/2014/main" id="{47EF4BC1-005E-F6B9-98E8-6B88E861A892}"/>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a:extLst>
              <a:ext uri="{FF2B5EF4-FFF2-40B4-BE49-F238E27FC236}">
                <a16:creationId xmlns:a16="http://schemas.microsoft.com/office/drawing/2014/main" id="{F63838C6-2CEB-12E3-AD98-B37806947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9256" y="1921842"/>
            <a:ext cx="2145638" cy="68550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0E3EF7A-E497-ABB2-D05A-94987484A288}"/>
              </a:ext>
            </a:extLst>
          </p:cNvPr>
          <p:cNvSpPr/>
          <p:nvPr/>
        </p:nvSpPr>
        <p:spPr>
          <a:xfrm>
            <a:off x="5665076" y="1140558"/>
            <a:ext cx="6277484" cy="2927372"/>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r>
              <a:rPr lang="en-US" altLang="zh-CN" dirty="0">
                <a:latin typeface="Georgia" panose="02040502050405020303" pitchFamily="18" charset="0"/>
              </a:rPr>
              <a:t>Storage Management in SDN</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graphicFrame>
        <p:nvGraphicFramePr>
          <p:cNvPr id="32" name="Table 83">
            <a:extLst>
              <a:ext uri="{FF2B5EF4-FFF2-40B4-BE49-F238E27FC236}">
                <a16:creationId xmlns:a16="http://schemas.microsoft.com/office/drawing/2014/main" id="{AD290AC2-A322-1272-CB17-731D6A47137B}"/>
              </a:ext>
            </a:extLst>
          </p:cNvPr>
          <p:cNvGraphicFramePr>
            <a:graphicFrameLocks noGrp="1"/>
          </p:cNvGraphicFramePr>
          <p:nvPr/>
        </p:nvGraphicFramePr>
        <p:xfrm>
          <a:off x="5741127" y="2850322"/>
          <a:ext cx="6139011" cy="1112520"/>
        </p:xfrm>
        <a:graphic>
          <a:graphicData uri="http://schemas.openxmlformats.org/drawingml/2006/table">
            <a:tbl>
              <a:tblPr firstRow="1" bandRow="1">
                <a:tableStyleId>{5C22544A-7EE6-4342-B048-85BDC9FD1C3A}</a:tableStyleId>
              </a:tblPr>
              <a:tblGrid>
                <a:gridCol w="2046337">
                  <a:extLst>
                    <a:ext uri="{9D8B030D-6E8A-4147-A177-3AD203B41FA5}">
                      <a16:colId xmlns:a16="http://schemas.microsoft.com/office/drawing/2014/main" val="3716068420"/>
                    </a:ext>
                  </a:extLst>
                </a:gridCol>
                <a:gridCol w="1813642">
                  <a:extLst>
                    <a:ext uri="{9D8B030D-6E8A-4147-A177-3AD203B41FA5}">
                      <a16:colId xmlns:a16="http://schemas.microsoft.com/office/drawing/2014/main" val="538700979"/>
                    </a:ext>
                  </a:extLst>
                </a:gridCol>
                <a:gridCol w="2279032">
                  <a:extLst>
                    <a:ext uri="{9D8B030D-6E8A-4147-A177-3AD203B41FA5}">
                      <a16:colId xmlns:a16="http://schemas.microsoft.com/office/drawing/2014/main" val="653710886"/>
                    </a:ext>
                  </a:extLst>
                </a:gridCol>
              </a:tblGrid>
              <a:tr h="370840">
                <a:tc>
                  <a:txBody>
                    <a:bodyPr/>
                    <a:lstStyle/>
                    <a:p>
                      <a:pPr algn="ctr"/>
                      <a:r>
                        <a:rPr lang="en-US" altLang="zh-CN" dirty="0" err="1">
                          <a:latin typeface="Georgia" panose="02040502050405020303" pitchFamily="18" charset="0"/>
                        </a:rPr>
                        <a:t>vSSD_ID</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GC Status</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Server IP</a:t>
                      </a:r>
                      <a:endParaRPr lang="en-US"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dirty="0">
                          <a:latin typeface="Georgia" panose="02040502050405020303" pitchFamily="18" charset="0"/>
                        </a:rPr>
                        <a:t>vSSD1</a:t>
                      </a:r>
                    </a:p>
                  </a:txBody>
                  <a:tcPr/>
                </a:tc>
                <a:tc>
                  <a:txBody>
                    <a:bodyPr/>
                    <a:lstStyle/>
                    <a:p>
                      <a:pPr algn="ctr"/>
                      <a:r>
                        <a:rPr lang="en-US" altLang="zh-CN" dirty="0">
                          <a:latin typeface="Georgia" panose="02040502050405020303" pitchFamily="18" charset="0"/>
                        </a:rPr>
                        <a:t>1</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dirty="0">
                          <a:latin typeface="Georgia" panose="02040502050405020303" pitchFamily="18" charset="0"/>
                        </a:rPr>
                        <a:t>vSSD2</a:t>
                      </a:r>
                    </a:p>
                  </a:txBody>
                  <a:tcPr/>
                </a:tc>
                <a:tc>
                  <a:txBody>
                    <a:bodyPr/>
                    <a:lstStyle/>
                    <a:p>
                      <a:pPr algn="ctr"/>
                      <a:r>
                        <a:rPr lang="en-US" altLang="zh-CN" dirty="0">
                          <a:latin typeface="Georgia" panose="02040502050405020303" pitchFamily="18" charset="0"/>
                        </a:rPr>
                        <a:t>0</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cxnSp>
        <p:nvCxnSpPr>
          <p:cNvPr id="33" name="Straight Connector 32">
            <a:extLst>
              <a:ext uri="{FF2B5EF4-FFF2-40B4-BE49-F238E27FC236}">
                <a16:creationId xmlns:a16="http://schemas.microsoft.com/office/drawing/2014/main" id="{B5634D56-4DAE-7D27-3503-9F2284144A8A}"/>
              </a:ext>
            </a:extLst>
          </p:cNvPr>
          <p:cNvCxnSpPr>
            <a:cxnSpLocks/>
          </p:cNvCxnSpPr>
          <p:nvPr/>
        </p:nvCxnSpPr>
        <p:spPr>
          <a:xfrm flipV="1">
            <a:off x="5030172" y="1168902"/>
            <a:ext cx="634904" cy="94203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297160-6448-4D0B-B0C1-2392CBB801AF}"/>
              </a:ext>
            </a:extLst>
          </p:cNvPr>
          <p:cNvCxnSpPr>
            <a:cxnSpLocks/>
          </p:cNvCxnSpPr>
          <p:nvPr/>
        </p:nvCxnSpPr>
        <p:spPr>
          <a:xfrm>
            <a:off x="5060210" y="2602449"/>
            <a:ext cx="604866" cy="149686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5" name="Table 83">
            <a:extLst>
              <a:ext uri="{FF2B5EF4-FFF2-40B4-BE49-F238E27FC236}">
                <a16:creationId xmlns:a16="http://schemas.microsoft.com/office/drawing/2014/main" id="{96FE80E0-A51F-A63A-F9F9-593155E58949}"/>
              </a:ext>
            </a:extLst>
          </p:cNvPr>
          <p:cNvGraphicFramePr>
            <a:graphicFrameLocks noGrp="1"/>
          </p:cNvGraphicFramePr>
          <p:nvPr/>
        </p:nvGraphicFramePr>
        <p:xfrm>
          <a:off x="5741127" y="1646166"/>
          <a:ext cx="6139012" cy="1112520"/>
        </p:xfrm>
        <a:graphic>
          <a:graphicData uri="http://schemas.openxmlformats.org/drawingml/2006/table">
            <a:tbl>
              <a:tblPr firstRow="1" bandRow="1">
                <a:tableStyleId>{5C22544A-7EE6-4342-B048-85BDC9FD1C3A}</a:tableStyleId>
              </a:tblPr>
              <a:tblGrid>
                <a:gridCol w="2031179">
                  <a:extLst>
                    <a:ext uri="{9D8B030D-6E8A-4147-A177-3AD203B41FA5}">
                      <a16:colId xmlns:a16="http://schemas.microsoft.com/office/drawing/2014/main" val="3716068420"/>
                    </a:ext>
                  </a:extLst>
                </a:gridCol>
                <a:gridCol w="1834183">
                  <a:extLst>
                    <a:ext uri="{9D8B030D-6E8A-4147-A177-3AD203B41FA5}">
                      <a16:colId xmlns:a16="http://schemas.microsoft.com/office/drawing/2014/main" val="538700979"/>
                    </a:ext>
                  </a:extLst>
                </a:gridCol>
                <a:gridCol w="2273650">
                  <a:extLst>
                    <a:ext uri="{9D8B030D-6E8A-4147-A177-3AD203B41FA5}">
                      <a16:colId xmlns:a16="http://schemas.microsoft.com/office/drawing/2014/main" val="653710886"/>
                    </a:ext>
                  </a:extLst>
                </a:gridCol>
              </a:tblGrid>
              <a:tr h="370840">
                <a:tc>
                  <a:txBody>
                    <a:bodyPr/>
                    <a:lstStyle/>
                    <a:p>
                      <a:pPr algn="ctr"/>
                      <a:r>
                        <a:rPr lang="en-US" altLang="zh-CN" dirty="0" err="1">
                          <a:latin typeface="Georgia" panose="02040502050405020303" pitchFamily="18" charset="0"/>
                        </a:rPr>
                        <a:t>vSSD_ID</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GC Status</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Replica </a:t>
                      </a:r>
                      <a:r>
                        <a:rPr lang="en-US" altLang="zh-CN" dirty="0" err="1">
                          <a:latin typeface="Georgia" panose="02040502050405020303" pitchFamily="18" charset="0"/>
                        </a:rPr>
                        <a:t>vSSD_ID</a:t>
                      </a:r>
                      <a:endParaRPr lang="en-US"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dirty="0">
                          <a:latin typeface="Georgia" panose="02040502050405020303" pitchFamily="18" charset="0"/>
                        </a:rPr>
                        <a:t>vSSD1</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1</a:t>
                      </a:r>
                    </a:p>
                  </a:txBody>
                  <a:tcPr/>
                </a:tc>
                <a:tc>
                  <a:txBody>
                    <a:bodyPr/>
                    <a:lstStyle/>
                    <a:p>
                      <a:pPr algn="ctr"/>
                      <a:r>
                        <a:rPr lang="en-US" dirty="0">
                          <a:latin typeface="Georgia" panose="02040502050405020303" pitchFamily="18" charset="0"/>
                        </a:rPr>
                        <a:t>vSSD12</a:t>
                      </a:r>
                    </a:p>
                  </a:txBody>
                  <a:tcPr/>
                </a:tc>
                <a:extLst>
                  <a:ext uri="{0D108BD9-81ED-4DB2-BD59-A6C34878D82A}">
                    <a16:rowId xmlns:a16="http://schemas.microsoft.com/office/drawing/2014/main" val="3195339933"/>
                  </a:ext>
                </a:extLst>
              </a:tr>
              <a:tr h="370840">
                <a:tc>
                  <a:txBody>
                    <a:bodyPr/>
                    <a:lstStyle/>
                    <a:p>
                      <a:pPr algn="ctr"/>
                      <a:r>
                        <a:rPr lang="en-US" altLang="zh-CN" dirty="0">
                          <a:latin typeface="Georgia" panose="02040502050405020303" pitchFamily="18" charset="0"/>
                        </a:rPr>
                        <a:t>vSSD2</a:t>
                      </a:r>
                      <a:endParaRPr lang="en-US" dirty="0">
                        <a:latin typeface="Georgia" panose="02040502050405020303" pitchFamily="18" charset="0"/>
                      </a:endParaRPr>
                    </a:p>
                  </a:txBody>
                  <a:tcPr/>
                </a:tc>
                <a:tc>
                  <a:txBody>
                    <a:bodyPr/>
                    <a:lstStyle/>
                    <a:p>
                      <a:pPr algn="ctr"/>
                      <a:r>
                        <a:rPr lang="en-US" altLang="zh-CN" dirty="0">
                          <a:latin typeface="Georgia" panose="02040502050405020303" pitchFamily="18" charset="0"/>
                        </a:rPr>
                        <a:t>0</a:t>
                      </a:r>
                      <a:endParaRPr lang="en-US" dirty="0">
                        <a:latin typeface="Georgia" panose="02040502050405020303" pitchFamily="18" charset="0"/>
                      </a:endParaRPr>
                    </a:p>
                  </a:txBody>
                  <a:tcPr/>
                </a:tc>
                <a:tc>
                  <a:txBody>
                    <a:bodyPr/>
                    <a:lstStyle/>
                    <a:p>
                      <a:pPr algn="ctr"/>
                      <a:r>
                        <a:rPr lang="en-US" dirty="0">
                          <a:latin typeface="Georgia" panose="02040502050405020303" pitchFamily="18" charset="0"/>
                        </a:rPr>
                        <a:t>vSSD20</a:t>
                      </a:r>
                    </a:p>
                  </a:txBody>
                  <a:tcPr/>
                </a:tc>
                <a:extLst>
                  <a:ext uri="{0D108BD9-81ED-4DB2-BD59-A6C34878D82A}">
                    <a16:rowId xmlns:a16="http://schemas.microsoft.com/office/drawing/2014/main" val="102492171"/>
                  </a:ext>
                </a:extLst>
              </a:tr>
            </a:tbl>
          </a:graphicData>
        </a:graphic>
      </p:graphicFrame>
      <p:sp>
        <p:nvSpPr>
          <p:cNvPr id="62" name="Rectangle 61">
            <a:extLst>
              <a:ext uri="{FF2B5EF4-FFF2-40B4-BE49-F238E27FC236}">
                <a16:creationId xmlns:a16="http://schemas.microsoft.com/office/drawing/2014/main" id="{D6E3FE2C-AD7D-B821-D456-CCD58E6EE673}"/>
              </a:ext>
            </a:extLst>
          </p:cNvPr>
          <p:cNvSpPr/>
          <p:nvPr/>
        </p:nvSpPr>
        <p:spPr>
          <a:xfrm>
            <a:off x="6648418" y="4340269"/>
            <a:ext cx="4587616" cy="175263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r>
              <a:rPr lang="en-US" altLang="zh-CN" sz="1700" dirty="0">
                <a:latin typeface="Georgia" panose="02040502050405020303" pitchFamily="18" charset="0"/>
              </a:rPr>
              <a:t>Storage Management in SDF</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cxnSp>
        <p:nvCxnSpPr>
          <p:cNvPr id="63" name="Straight Connector 62">
            <a:extLst>
              <a:ext uri="{FF2B5EF4-FFF2-40B4-BE49-F238E27FC236}">
                <a16:creationId xmlns:a16="http://schemas.microsoft.com/office/drawing/2014/main" id="{A4C81698-00DE-9AC6-9299-8766B0595E9E}"/>
              </a:ext>
            </a:extLst>
          </p:cNvPr>
          <p:cNvCxnSpPr>
            <a:cxnSpLocks/>
          </p:cNvCxnSpPr>
          <p:nvPr/>
        </p:nvCxnSpPr>
        <p:spPr>
          <a:xfrm>
            <a:off x="4931631" y="5349030"/>
            <a:ext cx="1716787" cy="69537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A3593A-7EAB-A899-FCD8-5021329CB007}"/>
              </a:ext>
            </a:extLst>
          </p:cNvPr>
          <p:cNvCxnSpPr>
            <a:cxnSpLocks/>
          </p:cNvCxnSpPr>
          <p:nvPr/>
        </p:nvCxnSpPr>
        <p:spPr>
          <a:xfrm flipV="1">
            <a:off x="5030172" y="4340269"/>
            <a:ext cx="1618246" cy="50894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F87DC5F9-FFD9-E67D-7473-B537BF24E462}"/>
              </a:ext>
            </a:extLst>
          </p:cNvPr>
          <p:cNvSpPr/>
          <p:nvPr/>
        </p:nvSpPr>
        <p:spPr>
          <a:xfrm>
            <a:off x="6820937" y="4751859"/>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C33FD1D-FB31-4E04-E608-CEE1880E550A}"/>
              </a:ext>
            </a:extLst>
          </p:cNvPr>
          <p:cNvSpPr/>
          <p:nvPr/>
        </p:nvSpPr>
        <p:spPr>
          <a:xfrm>
            <a:off x="7299088" y="4751859"/>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4545E8B-0572-5155-A76D-829E40188B43}"/>
              </a:ext>
            </a:extLst>
          </p:cNvPr>
          <p:cNvSpPr/>
          <p:nvPr/>
        </p:nvSpPr>
        <p:spPr>
          <a:xfrm>
            <a:off x="10234462" y="4751859"/>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7CA87AE-3024-72F6-D0CB-1792EB2DABDF}"/>
              </a:ext>
            </a:extLst>
          </p:cNvPr>
          <p:cNvSpPr/>
          <p:nvPr/>
        </p:nvSpPr>
        <p:spPr>
          <a:xfrm>
            <a:off x="10735015" y="4751859"/>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BA4AA78-8216-DE2B-D2A2-9302FB837ABF}"/>
              </a:ext>
            </a:extLst>
          </p:cNvPr>
          <p:cNvSpPr/>
          <p:nvPr/>
        </p:nvSpPr>
        <p:spPr>
          <a:xfrm>
            <a:off x="7777239" y="4751859"/>
            <a:ext cx="411150" cy="1279722"/>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507E472-ED33-D1D3-AD14-9409A5EB5975}"/>
              </a:ext>
            </a:extLst>
          </p:cNvPr>
          <p:cNvSpPr txBox="1"/>
          <p:nvPr/>
        </p:nvSpPr>
        <p:spPr>
          <a:xfrm>
            <a:off x="8493561" y="4920951"/>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3" name="Rectangle 2">
            <a:extLst>
              <a:ext uri="{FF2B5EF4-FFF2-40B4-BE49-F238E27FC236}">
                <a16:creationId xmlns:a16="http://schemas.microsoft.com/office/drawing/2014/main" id="{947F2E64-C357-D4F2-49A6-2AFCCC9F41C6}"/>
              </a:ext>
            </a:extLst>
          </p:cNvPr>
          <p:cNvSpPr/>
          <p:nvPr/>
        </p:nvSpPr>
        <p:spPr>
          <a:xfrm>
            <a:off x="9742008" y="4759880"/>
            <a:ext cx="411150" cy="107186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6E069D-8419-1CF7-34A3-7EF32BA56096}"/>
              </a:ext>
            </a:extLst>
          </p:cNvPr>
          <p:cNvSpPr/>
          <p:nvPr/>
        </p:nvSpPr>
        <p:spPr>
          <a:xfrm>
            <a:off x="9241455" y="4759880"/>
            <a:ext cx="411150" cy="107186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994F20F5-5625-07B8-378E-077A6248520B}"/>
              </a:ext>
            </a:extLst>
          </p:cNvPr>
          <p:cNvSpPr/>
          <p:nvPr/>
        </p:nvSpPr>
        <p:spPr>
          <a:xfrm>
            <a:off x="6721485" y="4711268"/>
            <a:ext cx="1563081" cy="1354585"/>
          </a:xfrm>
          <a:prstGeom prst="roundRect">
            <a:avLst/>
          </a:prstGeom>
          <a:solidFill>
            <a:schemeClr val="accent4">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anose="02040502050405020303" pitchFamily="18" charset="0"/>
              </a:rPr>
              <a:t>VSSD #1 </a:t>
            </a:r>
          </a:p>
        </p:txBody>
      </p:sp>
      <p:sp>
        <p:nvSpPr>
          <p:cNvPr id="79" name="Rounded Rectangle 78">
            <a:extLst>
              <a:ext uri="{FF2B5EF4-FFF2-40B4-BE49-F238E27FC236}">
                <a16:creationId xmlns:a16="http://schemas.microsoft.com/office/drawing/2014/main" id="{0D5CF602-0E9B-DFB1-A139-5582DC99C5D7}"/>
              </a:ext>
            </a:extLst>
          </p:cNvPr>
          <p:cNvSpPr/>
          <p:nvPr/>
        </p:nvSpPr>
        <p:spPr>
          <a:xfrm>
            <a:off x="10083692" y="4701330"/>
            <a:ext cx="1188805" cy="665444"/>
          </a:xfrm>
          <a:prstGeom prst="roundRect">
            <a:avLst/>
          </a:prstGeom>
          <a:solidFill>
            <a:schemeClr val="accent2">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anose="02040502050405020303" pitchFamily="18" charset="0"/>
              </a:rPr>
              <a:t>VSSD #2 </a:t>
            </a:r>
          </a:p>
        </p:txBody>
      </p:sp>
      <p:sp>
        <p:nvSpPr>
          <p:cNvPr id="80" name="Rounded Rectangle 79">
            <a:extLst>
              <a:ext uri="{FF2B5EF4-FFF2-40B4-BE49-F238E27FC236}">
                <a16:creationId xmlns:a16="http://schemas.microsoft.com/office/drawing/2014/main" id="{9F948519-BD70-5287-F728-2513E568860E}"/>
              </a:ext>
            </a:extLst>
          </p:cNvPr>
          <p:cNvSpPr/>
          <p:nvPr/>
        </p:nvSpPr>
        <p:spPr>
          <a:xfrm>
            <a:off x="10083692" y="5370638"/>
            <a:ext cx="1188805" cy="665444"/>
          </a:xfrm>
          <a:prstGeom prst="roundRect">
            <a:avLst/>
          </a:prstGeom>
          <a:solidFill>
            <a:srgbClr val="FFC000">
              <a:alpha val="8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anose="02040502050405020303" pitchFamily="18" charset="0"/>
              </a:rPr>
              <a:t>VSSD #3 </a:t>
            </a:r>
          </a:p>
        </p:txBody>
      </p:sp>
      <p:sp>
        <p:nvSpPr>
          <p:cNvPr id="4" name="TextBox 3">
            <a:extLst>
              <a:ext uri="{FF2B5EF4-FFF2-40B4-BE49-F238E27FC236}">
                <a16:creationId xmlns:a16="http://schemas.microsoft.com/office/drawing/2014/main" id="{21B561A8-3099-AA24-63C2-3A38EF65E807}"/>
              </a:ext>
            </a:extLst>
          </p:cNvPr>
          <p:cNvSpPr txBox="1"/>
          <p:nvPr/>
        </p:nvSpPr>
        <p:spPr>
          <a:xfrm>
            <a:off x="8894836" y="5850932"/>
            <a:ext cx="1426179" cy="307777"/>
          </a:xfrm>
          <a:prstGeom prst="rect">
            <a:avLst/>
          </a:prstGeom>
          <a:noFill/>
        </p:spPr>
        <p:txBody>
          <a:bodyPr wrap="square" rtlCol="0">
            <a:spAutoFit/>
          </a:bodyPr>
          <a:lstStyle/>
          <a:p>
            <a:pPr algn="l"/>
            <a:r>
              <a:rPr lang="en-US" sz="1400" dirty="0">
                <a:latin typeface="Georgia" panose="02040502050405020303" pitchFamily="18" charset="0"/>
              </a:rPr>
              <a:t>Flash Channels</a:t>
            </a:r>
          </a:p>
        </p:txBody>
      </p:sp>
      <p:sp>
        <p:nvSpPr>
          <p:cNvPr id="13" name="Rounded Rectangle 12">
            <a:extLst>
              <a:ext uri="{FF2B5EF4-FFF2-40B4-BE49-F238E27FC236}">
                <a16:creationId xmlns:a16="http://schemas.microsoft.com/office/drawing/2014/main" id="{979169BB-E46C-A157-3F31-03FFA6CE0F31}"/>
              </a:ext>
            </a:extLst>
          </p:cNvPr>
          <p:cNvSpPr/>
          <p:nvPr/>
        </p:nvSpPr>
        <p:spPr>
          <a:xfrm>
            <a:off x="169382" y="997109"/>
            <a:ext cx="2634037" cy="2534972"/>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376BAAC1-8E63-3A37-96C5-0594E3D31A63}"/>
              </a:ext>
            </a:extLst>
          </p:cNvPr>
          <p:cNvSpPr/>
          <p:nvPr/>
        </p:nvSpPr>
        <p:spPr>
          <a:xfrm>
            <a:off x="152334" y="3686445"/>
            <a:ext cx="2643087" cy="2534972"/>
          </a:xfrm>
          <a:prstGeom prst="round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8825988-C675-229A-E548-7A8FB22E9637}"/>
              </a:ext>
            </a:extLst>
          </p:cNvPr>
          <p:cNvGrpSpPr/>
          <p:nvPr/>
        </p:nvGrpSpPr>
        <p:grpSpPr>
          <a:xfrm>
            <a:off x="-113729" y="1148029"/>
            <a:ext cx="3200260" cy="2210653"/>
            <a:chOff x="8693436" y="1424189"/>
            <a:chExt cx="3200260" cy="2210653"/>
          </a:xfrm>
        </p:grpSpPr>
        <p:sp>
          <p:nvSpPr>
            <p:cNvPr id="36" name="TextBox 35">
              <a:extLst>
                <a:ext uri="{FF2B5EF4-FFF2-40B4-BE49-F238E27FC236}">
                  <a16:creationId xmlns:a16="http://schemas.microsoft.com/office/drawing/2014/main" id="{9B87AC1C-EEE1-49CC-72E8-F293B5C3ED11}"/>
                </a:ext>
              </a:extLst>
            </p:cNvPr>
            <p:cNvSpPr txBox="1"/>
            <p:nvPr/>
          </p:nvSpPr>
          <p:spPr>
            <a:xfrm>
              <a:off x="8693436" y="2926956"/>
              <a:ext cx="3200260" cy="707886"/>
            </a:xfrm>
            <a:prstGeom prst="rect">
              <a:avLst/>
            </a:prstGeom>
            <a:noFill/>
          </p:spPr>
          <p:txBody>
            <a:bodyPr wrap="square" rtlCol="0">
              <a:spAutoFit/>
            </a:bodyPr>
            <a:lstStyle/>
            <a:p>
              <a:pPr algn="ctr"/>
              <a:r>
                <a:rPr lang="en-US" sz="2000" dirty="0">
                  <a:latin typeface="Georgia" panose="02040502050405020303" pitchFamily="18" charset="0"/>
                </a:rPr>
                <a:t>Benefits from coordination?</a:t>
              </a:r>
            </a:p>
          </p:txBody>
        </p:sp>
        <p:pic>
          <p:nvPicPr>
            <p:cNvPr id="37" name="Picture 20">
              <a:extLst>
                <a:ext uri="{FF2B5EF4-FFF2-40B4-BE49-F238E27FC236}">
                  <a16:creationId xmlns:a16="http://schemas.microsoft.com/office/drawing/2014/main" id="{3E3CBE4C-59B5-534E-884C-B31AEC13C3C6}"/>
                </a:ext>
              </a:extLst>
            </p:cNvPr>
            <p:cNvPicPr>
              <a:picLocks noChangeAspect="1" noChangeArrowheads="1"/>
            </p:cNvPicPr>
            <p:nvPr/>
          </p:nvPicPr>
          <p:blipFill>
            <a:blip r:embed="rId7"/>
            <a:srcRect/>
            <a:stretch/>
          </p:blipFill>
          <p:spPr bwMode="auto">
            <a:xfrm>
              <a:off x="9527402" y="1424189"/>
              <a:ext cx="1505108" cy="14897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CBEF5730-C65A-4F3F-1863-22C0D5557040}"/>
              </a:ext>
            </a:extLst>
          </p:cNvPr>
          <p:cNvGrpSpPr/>
          <p:nvPr/>
        </p:nvGrpSpPr>
        <p:grpSpPr>
          <a:xfrm>
            <a:off x="-185296" y="3978642"/>
            <a:ext cx="3353600" cy="2114264"/>
            <a:chOff x="8693436" y="1520578"/>
            <a:chExt cx="3353600" cy="2114264"/>
          </a:xfrm>
        </p:grpSpPr>
        <p:sp>
          <p:nvSpPr>
            <p:cNvPr id="39" name="TextBox 38">
              <a:extLst>
                <a:ext uri="{FF2B5EF4-FFF2-40B4-BE49-F238E27FC236}">
                  <a16:creationId xmlns:a16="http://schemas.microsoft.com/office/drawing/2014/main" id="{40508F28-06CB-4891-9700-FC93689CEC47}"/>
                </a:ext>
              </a:extLst>
            </p:cNvPr>
            <p:cNvSpPr txBox="1"/>
            <p:nvPr/>
          </p:nvSpPr>
          <p:spPr>
            <a:xfrm>
              <a:off x="8693436" y="2926956"/>
              <a:ext cx="3353600" cy="707886"/>
            </a:xfrm>
            <a:prstGeom prst="rect">
              <a:avLst/>
            </a:prstGeom>
            <a:noFill/>
          </p:spPr>
          <p:txBody>
            <a:bodyPr wrap="square" rtlCol="0">
              <a:spAutoFit/>
            </a:bodyPr>
            <a:lstStyle/>
            <a:p>
              <a:pPr algn="ctr"/>
              <a:r>
                <a:rPr lang="en-US" sz="2000" dirty="0">
                  <a:latin typeface="Georgia" panose="02040502050405020303" pitchFamily="18" charset="0"/>
                </a:rPr>
                <a:t>Consumes minimal resources?</a:t>
              </a:r>
            </a:p>
          </p:txBody>
        </p:sp>
        <p:pic>
          <p:nvPicPr>
            <p:cNvPr id="40" name="Picture 20">
              <a:extLst>
                <a:ext uri="{FF2B5EF4-FFF2-40B4-BE49-F238E27FC236}">
                  <a16:creationId xmlns:a16="http://schemas.microsoft.com/office/drawing/2014/main" id="{CD6E0D72-7896-A1F3-6406-8C9A769DECD6}"/>
                </a:ext>
              </a:extLst>
            </p:cNvPr>
            <p:cNvPicPr>
              <a:picLocks noChangeAspect="1" noChangeArrowheads="1"/>
            </p:cNvPicPr>
            <p:nvPr/>
          </p:nvPicPr>
          <p:blipFill>
            <a:blip r:embed="rId8"/>
            <a:srcRect/>
            <a:stretch/>
          </p:blipFill>
          <p:spPr bwMode="auto">
            <a:xfrm>
              <a:off x="9772818" y="1520578"/>
              <a:ext cx="1273312" cy="127331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2">
            <a:extLst>
              <a:ext uri="{FF2B5EF4-FFF2-40B4-BE49-F238E27FC236}">
                <a16:creationId xmlns:a16="http://schemas.microsoft.com/office/drawing/2014/main" id="{EDFD4DD3-3F94-2B0D-057C-33A9985C8BCD}"/>
              </a:ext>
            </a:extLst>
          </p:cNvPr>
          <p:cNvSpPr txBox="1">
            <a:spLocks/>
          </p:cNvSpPr>
          <p:nvPr/>
        </p:nvSpPr>
        <p:spPr>
          <a:xfrm>
            <a:off x="62696" y="6453567"/>
            <a:ext cx="3694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bg1"/>
                </a:solidFill>
              </a:rPr>
              <a:pPr/>
              <a:t>34</a:t>
            </a:fld>
            <a:endParaRPr lang="en-US" dirty="0">
              <a:solidFill>
                <a:schemeClr val="bg1"/>
              </a:solidFill>
              <a:cs typeface="Calibri"/>
            </a:endParaRPr>
          </a:p>
        </p:txBody>
      </p:sp>
    </p:spTree>
    <p:extLst>
      <p:ext uri="{BB962C8B-B14F-4D97-AF65-F5344CB8AC3E}">
        <p14:creationId xmlns:p14="http://schemas.microsoft.com/office/powerpoint/2010/main" val="21211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500"/>
                                        <p:tgtEl>
                                          <p:spTgt spid="63"/>
                                        </p:tgtEl>
                                      </p:cBhvr>
                                    </p:animEffect>
                                  </p:childTnLst>
                                </p:cTn>
                              </p:par>
                              <p:par>
                                <p:cTn id="20" presetID="22" presetClass="entr" presetSubtype="8"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par>
                                <p:cTn id="57" presetID="22" presetClass="entr" presetSubtype="8"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2" grpId="0" animBg="1"/>
      <p:bldP spid="70" grpId="0" animBg="1"/>
      <p:bldP spid="71" grpId="0" animBg="1"/>
      <p:bldP spid="72" grpId="0" animBg="1"/>
      <p:bldP spid="73" grpId="0" animBg="1"/>
      <p:bldP spid="74" grpId="0" animBg="1"/>
      <p:bldP spid="75" grpId="0"/>
      <p:bldP spid="3" grpId="0" animBg="1"/>
      <p:bldP spid="2" grpId="0" animBg="1"/>
      <p:bldP spid="78" grpId="0" animBg="1"/>
      <p:bldP spid="79" grpId="0" animBg="1"/>
      <p:bldP spid="80" grpId="0" animBg="1"/>
      <p:bldP spid="4" grpId="0"/>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3386" y="128016"/>
            <a:ext cx="11679100" cy="707846"/>
          </a:xfrm>
          <a:prstGeom prst="rect">
            <a:avLst/>
          </a:prstGeom>
          <a:noFill/>
          <a:ln>
            <a:noFill/>
          </a:ln>
        </p:spPr>
        <p:txBody>
          <a:bodyPr spcFirstLastPara="1" wrap="square" lIns="91425" tIns="45700" rIns="91425" bIns="45700" anchor="t" anchorCtr="0">
            <a:spAutoFit/>
          </a:bodyPr>
          <a:lstStyle/>
          <a:p>
            <a:r>
              <a:rPr lang="en-US" altLang="zh-CN" sz="4000">
                <a:solidFill>
                  <a:schemeClr val="lt1"/>
                </a:solidFill>
                <a:latin typeface="Georgia" panose="02040502050405020303" pitchFamily="18" charset="0"/>
                <a:ea typeface="Helvetica Neue Light"/>
                <a:sym typeface="Helvetica Neue Light"/>
              </a:rPr>
              <a:t>What is Software-Defined Storage?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35</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0" name="Rectangle 19">
            <a:extLst>
              <a:ext uri="{FF2B5EF4-FFF2-40B4-BE49-F238E27FC236}">
                <a16:creationId xmlns:a16="http://schemas.microsoft.com/office/drawing/2014/main" id="{CE4AD121-7B49-3227-3F2F-ABE4A9D34384}"/>
              </a:ext>
            </a:extLst>
          </p:cNvPr>
          <p:cNvSpPr/>
          <p:nvPr/>
        </p:nvSpPr>
        <p:spPr>
          <a:xfrm>
            <a:off x="4959914" y="3644534"/>
            <a:ext cx="5186839" cy="1636193"/>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6BEA51C0-15AC-BE12-D3BC-A648D10F3BB8}"/>
              </a:ext>
            </a:extLst>
          </p:cNvPr>
          <p:cNvSpPr/>
          <p:nvPr/>
        </p:nvSpPr>
        <p:spPr>
          <a:xfrm>
            <a:off x="5221779" y="3948488"/>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Georgia" panose="02040502050405020303" pitchFamily="18" charset="0"/>
              </a:rPr>
              <a:t>I/O Scheduling</a:t>
            </a:r>
          </a:p>
        </p:txBody>
      </p:sp>
      <p:sp>
        <p:nvSpPr>
          <p:cNvPr id="22" name="Rectangle 21">
            <a:extLst>
              <a:ext uri="{FF2B5EF4-FFF2-40B4-BE49-F238E27FC236}">
                <a16:creationId xmlns:a16="http://schemas.microsoft.com/office/drawing/2014/main" id="{BADB588A-53C7-BAAD-374E-55AD6A07D41A}"/>
              </a:ext>
            </a:extLst>
          </p:cNvPr>
          <p:cNvSpPr/>
          <p:nvPr/>
        </p:nvSpPr>
        <p:spPr>
          <a:xfrm>
            <a:off x="6881729" y="3957725"/>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AA8D8FB4-71EF-E306-4DEB-549FDD50B534}"/>
              </a:ext>
            </a:extLst>
          </p:cNvPr>
          <p:cNvSpPr/>
          <p:nvPr/>
        </p:nvSpPr>
        <p:spPr>
          <a:xfrm>
            <a:off x="8541679" y="3950380"/>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C8BB3C-2C9C-552F-3E33-40E3FB3A810C}"/>
              </a:ext>
            </a:extLst>
          </p:cNvPr>
          <p:cNvSpPr/>
          <p:nvPr/>
        </p:nvSpPr>
        <p:spPr>
          <a:xfrm>
            <a:off x="52217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5" name="Rectangle 24">
            <a:extLst>
              <a:ext uri="{FF2B5EF4-FFF2-40B4-BE49-F238E27FC236}">
                <a16:creationId xmlns:a16="http://schemas.microsoft.com/office/drawing/2014/main" id="{35A10B79-9BDF-D759-EB0E-884BA5CB12DC}"/>
              </a:ext>
            </a:extLst>
          </p:cNvPr>
          <p:cNvSpPr/>
          <p:nvPr/>
        </p:nvSpPr>
        <p:spPr>
          <a:xfrm>
            <a:off x="6881729" y="4586824"/>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6" name="Rectangle 25">
            <a:extLst>
              <a:ext uri="{FF2B5EF4-FFF2-40B4-BE49-F238E27FC236}">
                <a16:creationId xmlns:a16="http://schemas.microsoft.com/office/drawing/2014/main" id="{F4CA699E-61A2-C6F5-B6DE-6BDD1C7561E8}"/>
              </a:ext>
            </a:extLst>
          </p:cNvPr>
          <p:cNvSpPr/>
          <p:nvPr/>
        </p:nvSpPr>
        <p:spPr>
          <a:xfrm>
            <a:off x="85416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7" name="Rectangle 26">
            <a:extLst>
              <a:ext uri="{FF2B5EF4-FFF2-40B4-BE49-F238E27FC236}">
                <a16:creationId xmlns:a16="http://schemas.microsoft.com/office/drawing/2014/main" id="{825D169C-9BAB-5FA6-4075-A6129BAFC000}"/>
              </a:ext>
            </a:extLst>
          </p:cNvPr>
          <p:cNvSpPr/>
          <p:nvPr/>
        </p:nvSpPr>
        <p:spPr>
          <a:xfrm>
            <a:off x="4959914" y="5326567"/>
            <a:ext cx="5186857" cy="100079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lnSpc>
                <a:spcPct val="150000"/>
              </a:lnSpc>
            </a:pPr>
            <a:endParaRPr lang="en-US" altLang="zh-CN" dirty="0">
              <a:latin typeface="Georgia" panose="02040502050405020303" pitchFamily="18" charset="0"/>
            </a:endParaRPr>
          </a:p>
          <a:p>
            <a:pPr algn="ctr">
              <a:lnSpc>
                <a:spcPct val="150000"/>
              </a:lnSpc>
            </a:pPr>
            <a:endParaRPr lang="en-US" altLang="zh-CN" dirty="0">
              <a:latin typeface="Georgia" panose="02040502050405020303" pitchFamily="18" charset="0"/>
            </a:endParaRPr>
          </a:p>
        </p:txBody>
      </p:sp>
      <p:sp>
        <p:nvSpPr>
          <p:cNvPr id="36" name="Rectangle 35">
            <a:extLst>
              <a:ext uri="{FF2B5EF4-FFF2-40B4-BE49-F238E27FC236}">
                <a16:creationId xmlns:a16="http://schemas.microsoft.com/office/drawing/2014/main" id="{D827E1D7-AA91-E6CA-4990-3B3BBA4FB646}"/>
              </a:ext>
            </a:extLst>
          </p:cNvPr>
          <p:cNvSpPr/>
          <p:nvPr/>
        </p:nvSpPr>
        <p:spPr>
          <a:xfrm>
            <a:off x="530792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7" name="Rectangle 36">
            <a:extLst>
              <a:ext uri="{FF2B5EF4-FFF2-40B4-BE49-F238E27FC236}">
                <a16:creationId xmlns:a16="http://schemas.microsoft.com/office/drawing/2014/main" id="{C8715FC4-D6C8-70A6-7A20-35BFA7514DF3}"/>
              </a:ext>
            </a:extLst>
          </p:cNvPr>
          <p:cNvSpPr/>
          <p:nvPr/>
        </p:nvSpPr>
        <p:spPr>
          <a:xfrm>
            <a:off x="6843433"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grpSp>
        <p:nvGrpSpPr>
          <p:cNvPr id="4142" name="Group 4141">
            <a:extLst>
              <a:ext uri="{FF2B5EF4-FFF2-40B4-BE49-F238E27FC236}">
                <a16:creationId xmlns:a16="http://schemas.microsoft.com/office/drawing/2014/main" id="{5B216881-49B1-A351-1002-D9E5EF2C35B5}"/>
              </a:ext>
            </a:extLst>
          </p:cNvPr>
          <p:cNvGrpSpPr/>
          <p:nvPr/>
        </p:nvGrpSpPr>
        <p:grpSpPr>
          <a:xfrm>
            <a:off x="1656325" y="4182090"/>
            <a:ext cx="2279266" cy="1996445"/>
            <a:chOff x="908945" y="3953630"/>
            <a:chExt cx="2279266" cy="1996445"/>
          </a:xfrm>
        </p:grpSpPr>
        <p:sp>
          <p:nvSpPr>
            <p:cNvPr id="4143" name="Rectangle 4142">
              <a:extLst>
                <a:ext uri="{FF2B5EF4-FFF2-40B4-BE49-F238E27FC236}">
                  <a16:creationId xmlns:a16="http://schemas.microsoft.com/office/drawing/2014/main" id="{E9FC69BD-91C4-474B-E586-12EEAE1F05DE}"/>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44" name="Picture 10" descr="Dram Icon 32x32">
              <a:extLst>
                <a:ext uri="{FF2B5EF4-FFF2-40B4-BE49-F238E27FC236}">
                  <a16:creationId xmlns:a16="http://schemas.microsoft.com/office/drawing/2014/main" id="{381844EA-377C-3884-F503-1A1EC906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10" descr="Dram Icon 32x32">
              <a:extLst>
                <a:ext uri="{FF2B5EF4-FFF2-40B4-BE49-F238E27FC236}">
                  <a16:creationId xmlns:a16="http://schemas.microsoft.com/office/drawing/2014/main" id="{C1E2381C-52CA-C62F-A18C-5238CFF5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14">
              <a:extLst>
                <a:ext uri="{FF2B5EF4-FFF2-40B4-BE49-F238E27FC236}">
                  <a16:creationId xmlns:a16="http://schemas.microsoft.com/office/drawing/2014/main" id="{2B4DEBB2-DD6E-9086-9F1B-096657744B01}"/>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14">
              <a:extLst>
                <a:ext uri="{FF2B5EF4-FFF2-40B4-BE49-F238E27FC236}">
                  <a16:creationId xmlns:a16="http://schemas.microsoft.com/office/drawing/2014/main" id="{F54BB987-A9A5-5E37-1849-86FECFBD77F7}"/>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48" name="TextBox 4147">
              <a:extLst>
                <a:ext uri="{FF2B5EF4-FFF2-40B4-BE49-F238E27FC236}">
                  <a16:creationId xmlns:a16="http://schemas.microsoft.com/office/drawing/2014/main" id="{FECECF84-0B51-61B4-EA4C-85C8615BB206}"/>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49" name="Picture 12">
              <a:extLst>
                <a:ext uri="{FF2B5EF4-FFF2-40B4-BE49-F238E27FC236}">
                  <a16:creationId xmlns:a16="http://schemas.microsoft.com/office/drawing/2014/main" id="{91C52A7E-5DB6-7E63-F239-16B76A5E639F}"/>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12">
              <a:extLst>
                <a:ext uri="{FF2B5EF4-FFF2-40B4-BE49-F238E27FC236}">
                  <a16:creationId xmlns:a16="http://schemas.microsoft.com/office/drawing/2014/main" id="{0D14AE67-9278-F02B-EBAF-4990D8C40279}"/>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12">
              <a:extLst>
                <a:ext uri="{FF2B5EF4-FFF2-40B4-BE49-F238E27FC236}">
                  <a16:creationId xmlns:a16="http://schemas.microsoft.com/office/drawing/2014/main" id="{5E2051D7-DC33-5D53-44FA-00DCE149494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12">
              <a:extLst>
                <a:ext uri="{FF2B5EF4-FFF2-40B4-BE49-F238E27FC236}">
                  <a16:creationId xmlns:a16="http://schemas.microsoft.com/office/drawing/2014/main" id="{CB00BB78-B524-DD10-6BBA-183E80FA8F3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1" name="Group 4130">
            <a:extLst>
              <a:ext uri="{FF2B5EF4-FFF2-40B4-BE49-F238E27FC236}">
                <a16:creationId xmlns:a16="http://schemas.microsoft.com/office/drawing/2014/main" id="{0F47A9C6-A83D-FB17-FEE3-DA1406673EDE}"/>
              </a:ext>
            </a:extLst>
          </p:cNvPr>
          <p:cNvGrpSpPr/>
          <p:nvPr/>
        </p:nvGrpSpPr>
        <p:grpSpPr>
          <a:xfrm>
            <a:off x="1861243" y="3986663"/>
            <a:ext cx="2279266" cy="1996445"/>
            <a:chOff x="908945" y="3953630"/>
            <a:chExt cx="2279266" cy="1996445"/>
          </a:xfrm>
        </p:grpSpPr>
        <p:sp>
          <p:nvSpPr>
            <p:cNvPr id="4132" name="Rectangle 4131">
              <a:extLst>
                <a:ext uri="{FF2B5EF4-FFF2-40B4-BE49-F238E27FC236}">
                  <a16:creationId xmlns:a16="http://schemas.microsoft.com/office/drawing/2014/main" id="{903C856C-9EB7-FA6C-F417-14391E08EBC1}"/>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33" name="Picture 10" descr="Dram Icon 32x32">
              <a:extLst>
                <a:ext uri="{FF2B5EF4-FFF2-40B4-BE49-F238E27FC236}">
                  <a16:creationId xmlns:a16="http://schemas.microsoft.com/office/drawing/2014/main" id="{28EEAC92-D6E2-D97F-D465-107513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10" descr="Dram Icon 32x32">
              <a:extLst>
                <a:ext uri="{FF2B5EF4-FFF2-40B4-BE49-F238E27FC236}">
                  <a16:creationId xmlns:a16="http://schemas.microsoft.com/office/drawing/2014/main" id="{19E2A4B1-93BD-201B-4817-62460F6C2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14">
              <a:extLst>
                <a:ext uri="{FF2B5EF4-FFF2-40B4-BE49-F238E27FC236}">
                  <a16:creationId xmlns:a16="http://schemas.microsoft.com/office/drawing/2014/main" id="{53EC4210-AC0B-C269-8B65-7958BB63BF93}"/>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14">
              <a:extLst>
                <a:ext uri="{FF2B5EF4-FFF2-40B4-BE49-F238E27FC236}">
                  <a16:creationId xmlns:a16="http://schemas.microsoft.com/office/drawing/2014/main" id="{2DDE2B2D-5EFC-9A47-BC11-4812EE1C7E85}"/>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37" name="TextBox 4136">
              <a:extLst>
                <a:ext uri="{FF2B5EF4-FFF2-40B4-BE49-F238E27FC236}">
                  <a16:creationId xmlns:a16="http://schemas.microsoft.com/office/drawing/2014/main" id="{A2BD6647-E342-A855-C4BB-B4769568258B}"/>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38" name="Picture 12">
              <a:extLst>
                <a:ext uri="{FF2B5EF4-FFF2-40B4-BE49-F238E27FC236}">
                  <a16:creationId xmlns:a16="http://schemas.microsoft.com/office/drawing/2014/main" id="{2FFB8F6C-1598-A2AB-5562-B60EFD8DC201}"/>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12">
              <a:extLst>
                <a:ext uri="{FF2B5EF4-FFF2-40B4-BE49-F238E27FC236}">
                  <a16:creationId xmlns:a16="http://schemas.microsoft.com/office/drawing/2014/main" id="{1AB9507E-B098-502D-AA80-856E02811A26}"/>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12">
              <a:extLst>
                <a:ext uri="{FF2B5EF4-FFF2-40B4-BE49-F238E27FC236}">
                  <a16:creationId xmlns:a16="http://schemas.microsoft.com/office/drawing/2014/main" id="{7973040D-8466-EB4A-D763-57234481E69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12">
              <a:extLst>
                <a:ext uri="{FF2B5EF4-FFF2-40B4-BE49-F238E27FC236}">
                  <a16:creationId xmlns:a16="http://schemas.microsoft.com/office/drawing/2014/main" id="{CCB16F56-9378-8B36-05EC-D50C1514A29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a:extLst>
              <a:ext uri="{FF2B5EF4-FFF2-40B4-BE49-F238E27FC236}">
                <a16:creationId xmlns:a16="http://schemas.microsoft.com/office/drawing/2014/main" id="{CEA5F33F-7460-B536-B631-CE57960F9692}"/>
              </a:ext>
            </a:extLst>
          </p:cNvPr>
          <p:cNvSpPr/>
          <p:nvPr/>
        </p:nvSpPr>
        <p:spPr>
          <a:xfrm>
            <a:off x="837893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grpSp>
        <p:nvGrpSpPr>
          <p:cNvPr id="57" name="Group 56">
            <a:extLst>
              <a:ext uri="{FF2B5EF4-FFF2-40B4-BE49-F238E27FC236}">
                <a16:creationId xmlns:a16="http://schemas.microsoft.com/office/drawing/2014/main" id="{7CB778B3-EBC3-F1F2-7E4B-9D53015C9BA2}"/>
              </a:ext>
            </a:extLst>
          </p:cNvPr>
          <p:cNvGrpSpPr/>
          <p:nvPr/>
        </p:nvGrpSpPr>
        <p:grpSpPr>
          <a:xfrm>
            <a:off x="2052996" y="3813313"/>
            <a:ext cx="2279266" cy="1996445"/>
            <a:chOff x="908945" y="3953630"/>
            <a:chExt cx="2279266" cy="1996445"/>
          </a:xfrm>
        </p:grpSpPr>
        <p:sp>
          <p:nvSpPr>
            <p:cNvPr id="51" name="Rectangle 50">
              <a:extLst>
                <a:ext uri="{FF2B5EF4-FFF2-40B4-BE49-F238E27FC236}">
                  <a16:creationId xmlns:a16="http://schemas.microsoft.com/office/drawing/2014/main" id="{AE45BC31-68F2-0B83-0C2A-BAA38F37E08A}"/>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10" descr="Dram Icon 32x32">
              <a:extLst>
                <a:ext uri="{FF2B5EF4-FFF2-40B4-BE49-F238E27FC236}">
                  <a16:creationId xmlns:a16="http://schemas.microsoft.com/office/drawing/2014/main" id="{3FE40B31-B6CC-9620-AFFB-7D01FB531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Dram Icon 32x32">
              <a:extLst>
                <a:ext uri="{FF2B5EF4-FFF2-40B4-BE49-F238E27FC236}">
                  <a16:creationId xmlns:a16="http://schemas.microsoft.com/office/drawing/2014/main" id="{EB507F36-7F54-1203-C8AF-BF748E1D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a:extLst>
                <a:ext uri="{FF2B5EF4-FFF2-40B4-BE49-F238E27FC236}">
                  <a16:creationId xmlns:a16="http://schemas.microsoft.com/office/drawing/2014/main" id="{C80B786D-9AE1-BDDD-1E62-633BC76F8CC8}"/>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831779C5-9054-668E-83E1-F7E70AF95ADC}"/>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996BB29-DAD1-FB07-6861-5678CE01A4C4}"/>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53" name="Picture 12">
              <a:extLst>
                <a:ext uri="{FF2B5EF4-FFF2-40B4-BE49-F238E27FC236}">
                  <a16:creationId xmlns:a16="http://schemas.microsoft.com/office/drawing/2014/main" id="{876A5281-B9C1-8D08-E08C-050EC524D95E}"/>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a:extLst>
                <a:ext uri="{FF2B5EF4-FFF2-40B4-BE49-F238E27FC236}">
                  <a16:creationId xmlns:a16="http://schemas.microsoft.com/office/drawing/2014/main" id="{0922983E-16D8-6D63-83CF-48C6B2450802}"/>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a:extLst>
                <a:ext uri="{FF2B5EF4-FFF2-40B4-BE49-F238E27FC236}">
                  <a16:creationId xmlns:a16="http://schemas.microsoft.com/office/drawing/2014/main" id="{5B732FE7-BB94-099F-89DE-139F21D83FAC}"/>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61FDF025-2700-FC4F-6C50-EEB3EB5900A0}"/>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4106" name="Rectangle 4105">
            <a:extLst>
              <a:ext uri="{FF2B5EF4-FFF2-40B4-BE49-F238E27FC236}">
                <a16:creationId xmlns:a16="http://schemas.microsoft.com/office/drawing/2014/main" id="{DA3FC4AD-9D1D-D889-F50C-5D11B57E933C}"/>
              </a:ext>
            </a:extLst>
          </p:cNvPr>
          <p:cNvSpPr/>
          <p:nvPr/>
        </p:nvSpPr>
        <p:spPr>
          <a:xfrm>
            <a:off x="4900831" y="3595834"/>
            <a:ext cx="5339311" cy="2819939"/>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cxnSp>
        <p:nvCxnSpPr>
          <p:cNvPr id="8" name="Straight Connector 7">
            <a:extLst>
              <a:ext uri="{FF2B5EF4-FFF2-40B4-BE49-F238E27FC236}">
                <a16:creationId xmlns:a16="http://schemas.microsoft.com/office/drawing/2014/main" id="{AA9F2154-7B83-26EE-BC5F-2AC3661C712A}"/>
              </a:ext>
            </a:extLst>
          </p:cNvPr>
          <p:cNvCxnSpPr>
            <a:cxnSpLocks/>
          </p:cNvCxnSpPr>
          <p:nvPr/>
        </p:nvCxnSpPr>
        <p:spPr>
          <a:xfrm flipV="1">
            <a:off x="4098073" y="3610108"/>
            <a:ext cx="793367" cy="1268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1CE07A-D4E3-41B9-9951-11330F8BF61B}"/>
              </a:ext>
            </a:extLst>
          </p:cNvPr>
          <p:cNvCxnSpPr>
            <a:cxnSpLocks/>
          </p:cNvCxnSpPr>
          <p:nvPr/>
        </p:nvCxnSpPr>
        <p:spPr>
          <a:xfrm>
            <a:off x="4140509" y="5461794"/>
            <a:ext cx="750931" cy="9539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8B90F4A7-9574-71D5-6B96-161058F135B3}"/>
              </a:ext>
            </a:extLst>
          </p:cNvPr>
          <p:cNvSpPr/>
          <p:nvPr/>
        </p:nvSpPr>
        <p:spPr>
          <a:xfrm>
            <a:off x="752168" y="959090"/>
            <a:ext cx="10618838" cy="2469798"/>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B3B2F96-E213-1A0F-A01D-DDFF784F7D3B}"/>
              </a:ext>
            </a:extLst>
          </p:cNvPr>
          <p:cNvGrpSpPr/>
          <p:nvPr/>
        </p:nvGrpSpPr>
        <p:grpSpPr>
          <a:xfrm>
            <a:off x="4470820" y="950853"/>
            <a:ext cx="3353600" cy="2433290"/>
            <a:chOff x="473112" y="3676641"/>
            <a:chExt cx="3353600" cy="2433290"/>
          </a:xfrm>
        </p:grpSpPr>
        <p:pic>
          <p:nvPicPr>
            <p:cNvPr id="29" name="Picture 2">
              <a:extLst>
                <a:ext uri="{FF2B5EF4-FFF2-40B4-BE49-F238E27FC236}">
                  <a16:creationId xmlns:a16="http://schemas.microsoft.com/office/drawing/2014/main" id="{3728B57C-6008-2BDC-2401-D854B5830BBD}"/>
                </a:ext>
              </a:extLst>
            </p:cNvPr>
            <p:cNvPicPr>
              <a:picLocks noChangeAspect="1" noChangeArrowheads="1"/>
            </p:cNvPicPr>
            <p:nvPr/>
          </p:nvPicPr>
          <p:blipFill>
            <a:blip r:embed="rId6">
              <a:biLevel thresh="50000"/>
            </a:blip>
            <a:srcRect/>
            <a:stretch/>
          </p:blipFill>
          <p:spPr bwMode="auto">
            <a:xfrm>
              <a:off x="1353206" y="3676641"/>
              <a:ext cx="1753307" cy="175330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86E3E0A-C767-C40D-1882-259CAB4B8F15}"/>
                </a:ext>
              </a:extLst>
            </p:cNvPr>
            <p:cNvSpPr txBox="1"/>
            <p:nvPr/>
          </p:nvSpPr>
          <p:spPr>
            <a:xfrm>
              <a:off x="473112" y="5278934"/>
              <a:ext cx="3353600" cy="830997"/>
            </a:xfrm>
            <a:prstGeom prst="rect">
              <a:avLst/>
            </a:prstGeom>
            <a:noFill/>
          </p:spPr>
          <p:txBody>
            <a:bodyPr wrap="square" rtlCol="0">
              <a:spAutoFit/>
            </a:bodyPr>
            <a:lstStyle/>
            <a:p>
              <a:pPr algn="ctr"/>
              <a:r>
                <a:rPr lang="en-US" sz="2400" b="1" dirty="0">
                  <a:latin typeface="Georgia" panose="02040502050405020303" pitchFamily="18" charset="0"/>
                </a:rPr>
                <a:t>Improved</a:t>
              </a:r>
              <a:r>
                <a:rPr lang="en-US" sz="2400" dirty="0">
                  <a:latin typeface="Georgia" panose="02040502050405020303" pitchFamily="18" charset="0"/>
                </a:rPr>
                <a:t> resource utilization</a:t>
              </a:r>
            </a:p>
          </p:txBody>
        </p:sp>
      </p:grpSp>
      <p:grpSp>
        <p:nvGrpSpPr>
          <p:cNvPr id="31" name="Group 30">
            <a:extLst>
              <a:ext uri="{FF2B5EF4-FFF2-40B4-BE49-F238E27FC236}">
                <a16:creationId xmlns:a16="http://schemas.microsoft.com/office/drawing/2014/main" id="{1C32BDF2-D344-1D33-0283-FA57250CF3EC}"/>
              </a:ext>
            </a:extLst>
          </p:cNvPr>
          <p:cNvGrpSpPr/>
          <p:nvPr/>
        </p:nvGrpSpPr>
        <p:grpSpPr>
          <a:xfrm>
            <a:off x="7905321" y="941127"/>
            <a:ext cx="3353600" cy="2452743"/>
            <a:chOff x="432121" y="3576797"/>
            <a:chExt cx="3353600" cy="2452743"/>
          </a:xfrm>
        </p:grpSpPr>
        <p:pic>
          <p:nvPicPr>
            <p:cNvPr id="32" name="Picture 2">
              <a:extLst>
                <a:ext uri="{FF2B5EF4-FFF2-40B4-BE49-F238E27FC236}">
                  <a16:creationId xmlns:a16="http://schemas.microsoft.com/office/drawing/2014/main" id="{9D529E03-BD7E-27FF-9407-BA0C502BF97E}"/>
                </a:ext>
              </a:extLst>
            </p:cNvPr>
            <p:cNvPicPr>
              <a:picLocks noChangeAspect="1" noChangeArrowheads="1"/>
            </p:cNvPicPr>
            <p:nvPr/>
          </p:nvPicPr>
          <p:blipFill>
            <a:blip r:embed="rId7">
              <a:biLevel thresh="50000"/>
            </a:blip>
            <a:srcRect/>
            <a:stretch/>
          </p:blipFill>
          <p:spPr bwMode="auto">
            <a:xfrm>
              <a:off x="1246277" y="3576797"/>
              <a:ext cx="1753307" cy="175330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B3A890A-1BC8-6E58-D3F1-B0B153CC06B7}"/>
                </a:ext>
              </a:extLst>
            </p:cNvPr>
            <p:cNvSpPr txBox="1"/>
            <p:nvPr/>
          </p:nvSpPr>
          <p:spPr>
            <a:xfrm>
              <a:off x="432121" y="5198543"/>
              <a:ext cx="3353600" cy="830997"/>
            </a:xfrm>
            <a:prstGeom prst="rect">
              <a:avLst/>
            </a:prstGeom>
            <a:noFill/>
          </p:spPr>
          <p:txBody>
            <a:bodyPr wrap="square" rtlCol="0">
              <a:spAutoFit/>
            </a:bodyPr>
            <a:lstStyle/>
            <a:p>
              <a:pPr algn="ctr"/>
              <a:r>
                <a:rPr lang="en-US" sz="2400" b="1" dirty="0">
                  <a:latin typeface="Georgia" panose="02040502050405020303" pitchFamily="18" charset="0"/>
                </a:rPr>
                <a:t>Predictable</a:t>
              </a:r>
              <a:r>
                <a:rPr lang="en-US" sz="2400" dirty="0">
                  <a:latin typeface="Georgia" panose="02040502050405020303" pitchFamily="18" charset="0"/>
                </a:rPr>
                <a:t> storage performance</a:t>
              </a:r>
            </a:p>
          </p:txBody>
        </p:sp>
      </p:grpSp>
      <p:grpSp>
        <p:nvGrpSpPr>
          <p:cNvPr id="4" name="Group 3">
            <a:extLst>
              <a:ext uri="{FF2B5EF4-FFF2-40B4-BE49-F238E27FC236}">
                <a16:creationId xmlns:a16="http://schemas.microsoft.com/office/drawing/2014/main" id="{BE8BD63C-B2E8-79E6-6418-C836274AA61E}"/>
              </a:ext>
            </a:extLst>
          </p:cNvPr>
          <p:cNvGrpSpPr/>
          <p:nvPr/>
        </p:nvGrpSpPr>
        <p:grpSpPr>
          <a:xfrm>
            <a:off x="909487" y="1098138"/>
            <a:ext cx="3480432" cy="2336724"/>
            <a:chOff x="346281" y="3823926"/>
            <a:chExt cx="3480432" cy="2336724"/>
          </a:xfrm>
        </p:grpSpPr>
        <p:pic>
          <p:nvPicPr>
            <p:cNvPr id="5" name="Picture 2">
              <a:extLst>
                <a:ext uri="{FF2B5EF4-FFF2-40B4-BE49-F238E27FC236}">
                  <a16:creationId xmlns:a16="http://schemas.microsoft.com/office/drawing/2014/main" id="{B57C6552-3B09-44E3-E721-AAA04AE530D3}"/>
                </a:ext>
              </a:extLst>
            </p:cNvPr>
            <p:cNvPicPr>
              <a:picLocks noChangeAspect="1" noChangeArrowheads="1"/>
            </p:cNvPicPr>
            <p:nvPr/>
          </p:nvPicPr>
          <p:blipFill>
            <a:blip r:embed="rId8"/>
            <a:srcRect/>
            <a:stretch/>
          </p:blipFill>
          <p:spPr bwMode="auto">
            <a:xfrm>
              <a:off x="1429754" y="3823926"/>
              <a:ext cx="1306177" cy="13061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A40A8E-F088-D2CD-C81C-2EC572D78F78}"/>
                </a:ext>
              </a:extLst>
            </p:cNvPr>
            <p:cNvSpPr txBox="1"/>
            <p:nvPr/>
          </p:nvSpPr>
          <p:spPr>
            <a:xfrm>
              <a:off x="346281" y="5144987"/>
              <a:ext cx="3480432" cy="1015663"/>
            </a:xfrm>
            <a:prstGeom prst="rect">
              <a:avLst/>
            </a:prstGeom>
            <a:noFill/>
          </p:spPr>
          <p:txBody>
            <a:bodyPr wrap="square" rtlCol="0">
              <a:spAutoFit/>
            </a:bodyPr>
            <a:lstStyle/>
            <a:p>
              <a:pPr algn="ctr"/>
              <a:r>
                <a:rPr lang="en-US" sz="2000" dirty="0">
                  <a:latin typeface="Georgia" panose="02040502050405020303" pitchFamily="18" charset="0"/>
                </a:rPr>
                <a:t>Storage software</a:t>
              </a:r>
              <a:r>
                <a:rPr lang="en-US" sz="2000" b="1" dirty="0">
                  <a:latin typeface="Georgia" panose="02040502050405020303" pitchFamily="18" charset="0"/>
                </a:rPr>
                <a:t> directly manages </a:t>
              </a:r>
              <a:r>
                <a:rPr lang="en-US" sz="2000" dirty="0">
                  <a:latin typeface="Georgia" panose="02040502050405020303" pitchFamily="18" charset="0"/>
                </a:rPr>
                <a:t>the</a:t>
              </a:r>
              <a:r>
                <a:rPr lang="en-US" sz="2000" b="1" dirty="0">
                  <a:latin typeface="Georgia" panose="02040502050405020303" pitchFamily="18" charset="0"/>
                </a:rPr>
                <a:t> </a:t>
              </a:r>
              <a:r>
                <a:rPr lang="en-US" sz="2000" dirty="0">
                  <a:latin typeface="Georgia" panose="02040502050405020303" pitchFamily="18" charset="0"/>
                </a:rPr>
                <a:t>internal operations of devices</a:t>
              </a:r>
            </a:p>
          </p:txBody>
        </p:sp>
      </p:grpSp>
    </p:spTree>
    <p:extLst>
      <p:ext uri="{BB962C8B-B14F-4D97-AF65-F5344CB8AC3E}">
        <p14:creationId xmlns:p14="http://schemas.microsoft.com/office/powerpoint/2010/main" val="11404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10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36" grpId="0" animBg="1"/>
      <p:bldP spid="37" grpId="0" animBg="1"/>
      <p:bldP spid="38" grpId="0" animBg="1"/>
      <p:bldP spid="4106"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 name="Rounded Rectangle 103">
            <a:extLst>
              <a:ext uri="{FF2B5EF4-FFF2-40B4-BE49-F238E27FC236}">
                <a16:creationId xmlns:a16="http://schemas.microsoft.com/office/drawing/2014/main" id="{C619AB5E-987E-6AA2-19C2-504C6C74C6EA}"/>
              </a:ext>
            </a:extLst>
          </p:cNvPr>
          <p:cNvSpPr/>
          <p:nvPr/>
        </p:nvSpPr>
        <p:spPr>
          <a:xfrm>
            <a:off x="8478516" y="984653"/>
            <a:ext cx="3353600" cy="523124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4296" y="125707"/>
            <a:ext cx="11967793" cy="661679"/>
          </a:xfrm>
          <a:prstGeom prst="rect">
            <a:avLst/>
          </a:prstGeom>
          <a:noFill/>
          <a:ln>
            <a:noFill/>
          </a:ln>
        </p:spPr>
        <p:txBody>
          <a:bodyPr spcFirstLastPara="1" wrap="square" lIns="91425" tIns="45700" rIns="91425" bIns="45700" anchor="t" anchorCtr="0">
            <a:spAutoFit/>
          </a:bodyPr>
          <a:lstStyle/>
          <a:p>
            <a:r>
              <a:rPr lang="en-US" altLang="zh-CN" sz="3700" dirty="0">
                <a:solidFill>
                  <a:schemeClr val="lt1"/>
                </a:solidFill>
                <a:latin typeface="Georgia" panose="02040502050405020303" pitchFamily="18" charset="0"/>
                <a:ea typeface="Helvetica Neue Light"/>
                <a:sym typeface="Helvetica Neue Light"/>
              </a:rPr>
              <a:t>Modern Data Centers are Increasingly Software Defined</a:t>
            </a:r>
            <a:endParaRPr lang="en-US" sz="37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36</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10" name="Group 9">
            <a:extLst>
              <a:ext uri="{FF2B5EF4-FFF2-40B4-BE49-F238E27FC236}">
                <a16:creationId xmlns:a16="http://schemas.microsoft.com/office/drawing/2014/main" id="{865790E5-EC93-AED5-2F84-6CB040CDD59B}"/>
              </a:ext>
            </a:extLst>
          </p:cNvPr>
          <p:cNvGrpSpPr/>
          <p:nvPr/>
        </p:nvGrpSpPr>
        <p:grpSpPr>
          <a:xfrm>
            <a:off x="3409338" y="1254172"/>
            <a:ext cx="1829336" cy="922443"/>
            <a:chOff x="4266648" y="1258280"/>
            <a:chExt cx="2406373" cy="1154042"/>
          </a:xfrm>
        </p:grpSpPr>
        <p:pic>
          <p:nvPicPr>
            <p:cNvPr id="2054" name="Picture 6" descr="male female icon">
              <a:extLst>
                <a:ext uri="{FF2B5EF4-FFF2-40B4-BE49-F238E27FC236}">
                  <a16:creationId xmlns:a16="http://schemas.microsoft.com/office/drawing/2014/main" id="{44CE318A-C8B5-8785-69BD-134524DA1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648" y="1258280"/>
              <a:ext cx="1154042" cy="1154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ale female icon">
              <a:extLst>
                <a:ext uri="{FF2B5EF4-FFF2-40B4-BE49-F238E27FC236}">
                  <a16:creationId xmlns:a16="http://schemas.microsoft.com/office/drawing/2014/main" id="{C3127C11-F380-8A38-7302-30F4391CC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79" y="1258280"/>
              <a:ext cx="1154042" cy="11540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0C188CB2-A0CF-1895-4CAC-82EBB30E6947}"/>
              </a:ext>
            </a:extLst>
          </p:cNvPr>
          <p:cNvSpPr txBox="1"/>
          <p:nvPr/>
        </p:nvSpPr>
        <p:spPr>
          <a:xfrm>
            <a:off x="2732874" y="3425086"/>
            <a:ext cx="3207929" cy="369332"/>
          </a:xfrm>
          <a:prstGeom prst="rect">
            <a:avLst/>
          </a:prstGeom>
          <a:noFill/>
        </p:spPr>
        <p:txBody>
          <a:bodyPr wrap="none" rtlCol="0">
            <a:spAutoFit/>
          </a:bodyPr>
          <a:lstStyle/>
          <a:p>
            <a:r>
              <a:rPr lang="en-US" b="1" dirty="0">
                <a:latin typeface="Georgia" panose="02040502050405020303" pitchFamily="18" charset="0"/>
              </a:rPr>
              <a:t>Top of Rack (</a:t>
            </a:r>
            <a:r>
              <a:rPr lang="en-US" b="1" dirty="0" err="1">
                <a:latin typeface="Georgia" panose="02040502050405020303" pitchFamily="18" charset="0"/>
              </a:rPr>
              <a:t>ToR</a:t>
            </a:r>
            <a:r>
              <a:rPr lang="en-US" b="1" dirty="0">
                <a:latin typeface="Georgia" panose="02040502050405020303" pitchFamily="18" charset="0"/>
              </a:rPr>
              <a:t>) Switch</a:t>
            </a:r>
          </a:p>
        </p:txBody>
      </p:sp>
      <p:cxnSp>
        <p:nvCxnSpPr>
          <p:cNvPr id="20" name="Straight Arrow Connector 19">
            <a:extLst>
              <a:ext uri="{FF2B5EF4-FFF2-40B4-BE49-F238E27FC236}">
                <a16:creationId xmlns:a16="http://schemas.microsoft.com/office/drawing/2014/main" id="{2DF16063-0AEC-BEBB-CC3C-5A758F162E2B}"/>
              </a:ext>
            </a:extLst>
          </p:cNvPr>
          <p:cNvCxnSpPr>
            <a:cxnSpLocks/>
          </p:cNvCxnSpPr>
          <p:nvPr/>
        </p:nvCxnSpPr>
        <p:spPr>
          <a:xfrm>
            <a:off x="3678037" y="2143123"/>
            <a:ext cx="0" cy="54167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0549C3-1D21-AAC9-84CA-6211EA1050B2}"/>
              </a:ext>
            </a:extLst>
          </p:cNvPr>
          <p:cNvCxnSpPr>
            <a:cxnSpLocks/>
          </p:cNvCxnSpPr>
          <p:nvPr/>
        </p:nvCxnSpPr>
        <p:spPr>
          <a:xfrm>
            <a:off x="4103004" y="2114548"/>
            <a:ext cx="0" cy="57025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BD4FC2C-C1B1-0EC4-1A6D-DF1B41BF06D3}"/>
              </a:ext>
            </a:extLst>
          </p:cNvPr>
          <p:cNvCxnSpPr>
            <a:cxnSpLocks/>
          </p:cNvCxnSpPr>
          <p:nvPr/>
        </p:nvCxnSpPr>
        <p:spPr>
          <a:xfrm>
            <a:off x="4527971" y="2128836"/>
            <a:ext cx="0" cy="55596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902D535-8A74-D460-7397-D24B7560F9F7}"/>
              </a:ext>
            </a:extLst>
          </p:cNvPr>
          <p:cNvCxnSpPr>
            <a:cxnSpLocks/>
          </p:cNvCxnSpPr>
          <p:nvPr/>
        </p:nvCxnSpPr>
        <p:spPr>
          <a:xfrm>
            <a:off x="4952939" y="2128836"/>
            <a:ext cx="0" cy="55596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31BE09A-2DAA-6970-8E22-B3A1DB45A6C7}"/>
              </a:ext>
            </a:extLst>
          </p:cNvPr>
          <p:cNvSpPr txBox="1"/>
          <p:nvPr/>
        </p:nvSpPr>
        <p:spPr>
          <a:xfrm>
            <a:off x="3822344" y="939033"/>
            <a:ext cx="1011815" cy="369332"/>
          </a:xfrm>
          <a:prstGeom prst="rect">
            <a:avLst/>
          </a:prstGeom>
          <a:noFill/>
        </p:spPr>
        <p:txBody>
          <a:bodyPr wrap="none" rtlCol="0">
            <a:spAutoFit/>
          </a:bodyPr>
          <a:lstStyle/>
          <a:p>
            <a:r>
              <a:rPr lang="en-US" b="1" dirty="0">
                <a:latin typeface="Georgia" panose="02040502050405020303" pitchFamily="18" charset="0"/>
              </a:rPr>
              <a:t>Clients</a:t>
            </a:r>
          </a:p>
        </p:txBody>
      </p:sp>
      <p:cxnSp>
        <p:nvCxnSpPr>
          <p:cNvPr id="81" name="Elbow Connector 80">
            <a:extLst>
              <a:ext uri="{FF2B5EF4-FFF2-40B4-BE49-F238E27FC236}">
                <a16:creationId xmlns:a16="http://schemas.microsoft.com/office/drawing/2014/main" id="{60A4CF59-716D-724F-2A69-708753CE5972}"/>
              </a:ext>
            </a:extLst>
          </p:cNvPr>
          <p:cNvCxnSpPr>
            <a:endCxn id="31" idx="0"/>
          </p:cNvCxnSpPr>
          <p:nvPr/>
        </p:nvCxnSpPr>
        <p:spPr>
          <a:xfrm rot="10800000" flipV="1">
            <a:off x="2048579" y="3033292"/>
            <a:ext cx="1107709" cy="920338"/>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47A63A91-C6C8-1C47-BD25-76A4A2AC1B5E}"/>
              </a:ext>
            </a:extLst>
          </p:cNvPr>
          <p:cNvCxnSpPr>
            <a:cxnSpLocks/>
            <a:stCxn id="76" idx="0"/>
          </p:cNvCxnSpPr>
          <p:nvPr/>
        </p:nvCxnSpPr>
        <p:spPr>
          <a:xfrm rot="16200000" flipV="1">
            <a:off x="5647724" y="2885786"/>
            <a:ext cx="929096" cy="1224107"/>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FD7357E-BDA9-3137-6268-FD57C12F2474}"/>
              </a:ext>
            </a:extLst>
          </p:cNvPr>
          <p:cNvSpPr txBox="1"/>
          <p:nvPr/>
        </p:nvSpPr>
        <p:spPr>
          <a:xfrm>
            <a:off x="3987525" y="4582029"/>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grpSp>
        <p:nvGrpSpPr>
          <p:cNvPr id="125" name="Group 124">
            <a:extLst>
              <a:ext uri="{FF2B5EF4-FFF2-40B4-BE49-F238E27FC236}">
                <a16:creationId xmlns:a16="http://schemas.microsoft.com/office/drawing/2014/main" id="{8A3C60AC-3A10-2A3D-D701-7ABBA5BC81A9}"/>
              </a:ext>
            </a:extLst>
          </p:cNvPr>
          <p:cNvGrpSpPr/>
          <p:nvPr/>
        </p:nvGrpSpPr>
        <p:grpSpPr>
          <a:xfrm>
            <a:off x="5584692" y="3962388"/>
            <a:ext cx="2279266" cy="1980775"/>
            <a:chOff x="5584692" y="3962388"/>
            <a:chExt cx="2279266" cy="1980775"/>
          </a:xfrm>
        </p:grpSpPr>
        <p:pic>
          <p:nvPicPr>
            <p:cNvPr id="67" name="Picture 10" descr="Dram Icon 32x32">
              <a:extLst>
                <a:ext uri="{FF2B5EF4-FFF2-40B4-BE49-F238E27FC236}">
                  <a16:creationId xmlns:a16="http://schemas.microsoft.com/office/drawing/2014/main" id="{6B1CF77A-8193-8612-9F85-DE5ABC076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508"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Dram Icon 32x32">
              <a:extLst>
                <a:ext uri="{FF2B5EF4-FFF2-40B4-BE49-F238E27FC236}">
                  <a16:creationId xmlns:a16="http://schemas.microsoft.com/office/drawing/2014/main" id="{25522685-6263-8BF3-20BE-63ABDFDDC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858"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a:extLst>
                <a:ext uri="{FF2B5EF4-FFF2-40B4-BE49-F238E27FC236}">
                  <a16:creationId xmlns:a16="http://schemas.microsoft.com/office/drawing/2014/main" id="{DF894699-DAB3-CDC7-66E8-B16BD3675C9B}"/>
                </a:ext>
              </a:extLst>
            </p:cNvPr>
            <p:cNvPicPr>
              <a:picLocks noChangeAspect="1" noChangeArrowheads="1"/>
            </p:cNvPicPr>
            <p:nvPr/>
          </p:nvPicPr>
          <p:blipFill>
            <a:blip r:embed="rId5"/>
            <a:srcRect/>
            <a:stretch/>
          </p:blipFill>
          <p:spPr bwMode="auto">
            <a:xfrm>
              <a:off x="7145287"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4">
              <a:extLst>
                <a:ext uri="{FF2B5EF4-FFF2-40B4-BE49-F238E27FC236}">
                  <a16:creationId xmlns:a16="http://schemas.microsoft.com/office/drawing/2014/main" id="{4B551C22-09E3-0A57-4C1D-27663822A3C1}"/>
                </a:ext>
              </a:extLst>
            </p:cNvPr>
            <p:cNvPicPr>
              <a:picLocks noChangeAspect="1" noChangeArrowheads="1"/>
            </p:cNvPicPr>
            <p:nvPr/>
          </p:nvPicPr>
          <p:blipFill>
            <a:blip r:embed="rId6"/>
            <a:srcRect/>
            <a:stretch/>
          </p:blipFill>
          <p:spPr bwMode="auto">
            <a:xfrm>
              <a:off x="604645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a:extLst>
                <a:ext uri="{FF2B5EF4-FFF2-40B4-BE49-F238E27FC236}">
                  <a16:creationId xmlns:a16="http://schemas.microsoft.com/office/drawing/2014/main" id="{4A882E5C-0CAB-6D73-05C6-9820DAF4EBA7}"/>
                </a:ext>
              </a:extLst>
            </p:cNvPr>
            <p:cNvPicPr>
              <a:picLocks noChangeAspect="1" noChangeArrowheads="1"/>
            </p:cNvPicPr>
            <p:nvPr/>
          </p:nvPicPr>
          <p:blipFill>
            <a:blip r:embed="rId6"/>
            <a:srcRect/>
            <a:stretch/>
          </p:blipFill>
          <p:spPr bwMode="auto">
            <a:xfrm>
              <a:off x="694180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7A15CFAA-6D2F-B5E5-F6CC-0ED945E2C9F6}"/>
                </a:ext>
              </a:extLst>
            </p:cNvPr>
            <p:cNvSpPr/>
            <p:nvPr/>
          </p:nvSpPr>
          <p:spPr>
            <a:xfrm>
              <a:off x="5584692"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29D4C5ED-D9D1-8847-2302-DE1E854CB692}"/>
                </a:ext>
              </a:extLst>
            </p:cNvPr>
            <p:cNvSpPr txBox="1"/>
            <p:nvPr/>
          </p:nvSpPr>
          <p:spPr>
            <a:xfrm>
              <a:off x="5782273" y="5573831"/>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89" name="Picture 12">
              <a:extLst>
                <a:ext uri="{FF2B5EF4-FFF2-40B4-BE49-F238E27FC236}">
                  <a16:creationId xmlns:a16="http://schemas.microsoft.com/office/drawing/2014/main" id="{7201C856-3FC4-71CA-BE0F-EA62ABE2D985}"/>
                </a:ext>
              </a:extLst>
            </p:cNvPr>
            <p:cNvPicPr>
              <a:picLocks noChangeAspect="1" noChangeArrowheads="1"/>
            </p:cNvPicPr>
            <p:nvPr/>
          </p:nvPicPr>
          <p:blipFill>
            <a:blip r:embed="rId5"/>
            <a:srcRect/>
            <a:stretch/>
          </p:blipFill>
          <p:spPr bwMode="auto">
            <a:xfrm>
              <a:off x="666713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a:extLst>
                <a:ext uri="{FF2B5EF4-FFF2-40B4-BE49-F238E27FC236}">
                  <a16:creationId xmlns:a16="http://schemas.microsoft.com/office/drawing/2014/main" id="{8B23EC6B-7737-85F4-E28F-9484BAB4166A}"/>
                </a:ext>
              </a:extLst>
            </p:cNvPr>
            <p:cNvPicPr>
              <a:picLocks noChangeAspect="1" noChangeArrowheads="1"/>
            </p:cNvPicPr>
            <p:nvPr/>
          </p:nvPicPr>
          <p:blipFill>
            <a:blip r:embed="rId5"/>
            <a:srcRect/>
            <a:stretch/>
          </p:blipFill>
          <p:spPr bwMode="auto">
            <a:xfrm>
              <a:off x="6188984"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2">
              <a:extLst>
                <a:ext uri="{FF2B5EF4-FFF2-40B4-BE49-F238E27FC236}">
                  <a16:creationId xmlns:a16="http://schemas.microsoft.com/office/drawing/2014/main" id="{BC443FF6-3B8C-BBAB-3516-01CD8719AB55}"/>
                </a:ext>
              </a:extLst>
            </p:cNvPr>
            <p:cNvPicPr>
              <a:picLocks noChangeAspect="1" noChangeArrowheads="1"/>
            </p:cNvPicPr>
            <p:nvPr/>
          </p:nvPicPr>
          <p:blipFill>
            <a:blip r:embed="rId5"/>
            <a:srcRect/>
            <a:stretch/>
          </p:blipFill>
          <p:spPr bwMode="auto">
            <a:xfrm>
              <a:off x="571083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Group 123">
            <a:extLst>
              <a:ext uri="{FF2B5EF4-FFF2-40B4-BE49-F238E27FC236}">
                <a16:creationId xmlns:a16="http://schemas.microsoft.com/office/drawing/2014/main" id="{19214806-0944-1341-5277-4ECC51A0C246}"/>
              </a:ext>
            </a:extLst>
          </p:cNvPr>
          <p:cNvGrpSpPr/>
          <p:nvPr/>
        </p:nvGrpSpPr>
        <p:grpSpPr>
          <a:xfrm>
            <a:off x="908945" y="3953630"/>
            <a:ext cx="2279266" cy="1996445"/>
            <a:chOff x="908945" y="3953630"/>
            <a:chExt cx="2279266" cy="1996445"/>
          </a:xfrm>
        </p:grpSpPr>
        <p:pic>
          <p:nvPicPr>
            <p:cNvPr id="2058" name="Picture 10" descr="Dram Icon 32x32">
              <a:extLst>
                <a:ext uri="{FF2B5EF4-FFF2-40B4-BE49-F238E27FC236}">
                  <a16:creationId xmlns:a16="http://schemas.microsoft.com/office/drawing/2014/main" id="{EA02D67E-63ED-558F-58F8-2C109B9BE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Dram Icon 32x32">
              <a:extLst>
                <a:ext uri="{FF2B5EF4-FFF2-40B4-BE49-F238E27FC236}">
                  <a16:creationId xmlns:a16="http://schemas.microsoft.com/office/drawing/2014/main" id="{3823E67B-1929-C233-0F5B-0BB92C01F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2C2B1DA2-B5BC-63F2-B051-E0186D848E2D}"/>
                </a:ext>
              </a:extLst>
            </p:cNvPr>
            <p:cNvPicPr>
              <a:picLocks noChangeAspect="1" noChangeArrowheads="1"/>
            </p:cNvPicPr>
            <p:nvPr/>
          </p:nvPicPr>
          <p:blipFill>
            <a:blip r:embed="rId6"/>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99C5C9A2-538B-5BED-888E-897ACD31A1B1}"/>
                </a:ext>
              </a:extLst>
            </p:cNvPr>
            <p:cNvPicPr>
              <a:picLocks noChangeAspect="1" noChangeArrowheads="1"/>
            </p:cNvPicPr>
            <p:nvPr/>
          </p:nvPicPr>
          <p:blipFill>
            <a:blip r:embed="rId6"/>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A1CFD4D-6121-BAB0-EC6B-B903D682B19F}"/>
                </a:ext>
              </a:extLst>
            </p:cNvPr>
            <p:cNvSpPr/>
            <p:nvPr/>
          </p:nvSpPr>
          <p:spPr>
            <a:xfrm>
              <a:off x="908945" y="3953630"/>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BB1F11C-6B45-A333-812A-1F6E7E733036}"/>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93" name="Picture 12">
              <a:extLst>
                <a:ext uri="{FF2B5EF4-FFF2-40B4-BE49-F238E27FC236}">
                  <a16:creationId xmlns:a16="http://schemas.microsoft.com/office/drawing/2014/main" id="{D6287E9A-26E8-E44A-8FF8-8219442CCE56}"/>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2">
              <a:extLst>
                <a:ext uri="{FF2B5EF4-FFF2-40B4-BE49-F238E27FC236}">
                  <a16:creationId xmlns:a16="http://schemas.microsoft.com/office/drawing/2014/main" id="{0BDA5F44-1DDE-4E89-72D5-69E82C1728E5}"/>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a:extLst>
                <a:ext uri="{FF2B5EF4-FFF2-40B4-BE49-F238E27FC236}">
                  <a16:creationId xmlns:a16="http://schemas.microsoft.com/office/drawing/2014/main" id="{7A4979F7-1527-7BD5-62A2-93F5B4205EFE}"/>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2">
              <a:extLst>
                <a:ext uri="{FF2B5EF4-FFF2-40B4-BE49-F238E27FC236}">
                  <a16:creationId xmlns:a16="http://schemas.microsoft.com/office/drawing/2014/main" id="{DA334F95-0290-F893-2B02-18190FDDC144}"/>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hidden="1">
            <a:extLst>
              <a:ext uri="{FF2B5EF4-FFF2-40B4-BE49-F238E27FC236}">
                <a16:creationId xmlns:a16="http://schemas.microsoft.com/office/drawing/2014/main" id="{B518CF9C-A5CA-85A9-C7B0-B269C7D63151}"/>
              </a:ext>
            </a:extLst>
          </p:cNvPr>
          <p:cNvSpPr txBox="1"/>
          <p:nvPr/>
        </p:nvSpPr>
        <p:spPr>
          <a:xfrm>
            <a:off x="94016" y="2646607"/>
            <a:ext cx="2339102" cy="646331"/>
          </a:xfrm>
          <a:prstGeom prst="rect">
            <a:avLst/>
          </a:prstGeom>
          <a:noFill/>
        </p:spPr>
        <p:txBody>
          <a:bodyPr wrap="none" rtlCol="0">
            <a:spAutoFit/>
          </a:bodyPr>
          <a:lstStyle/>
          <a:p>
            <a:pPr algn="ctr"/>
            <a:r>
              <a:rPr lang="en-US" b="1" dirty="0">
                <a:latin typeface="Georgia" panose="02040502050405020303" pitchFamily="18" charset="0"/>
              </a:rPr>
              <a:t>Software-Defined </a:t>
            </a:r>
          </a:p>
          <a:p>
            <a:pPr algn="ctr"/>
            <a:r>
              <a:rPr lang="en-US" b="1" dirty="0">
                <a:latin typeface="Georgia" panose="02040502050405020303" pitchFamily="18" charset="0"/>
              </a:rPr>
              <a:t>Networking</a:t>
            </a:r>
          </a:p>
        </p:txBody>
      </p:sp>
      <p:sp>
        <p:nvSpPr>
          <p:cNvPr id="100" name="TextBox 99" hidden="1">
            <a:extLst>
              <a:ext uri="{FF2B5EF4-FFF2-40B4-BE49-F238E27FC236}">
                <a16:creationId xmlns:a16="http://schemas.microsoft.com/office/drawing/2014/main" id="{D27A64E4-53CF-6753-DFE0-7B71567FA003}"/>
              </a:ext>
            </a:extLst>
          </p:cNvPr>
          <p:cNvSpPr txBox="1"/>
          <p:nvPr/>
        </p:nvSpPr>
        <p:spPr>
          <a:xfrm>
            <a:off x="432121" y="5926137"/>
            <a:ext cx="3249608" cy="369332"/>
          </a:xfrm>
          <a:prstGeom prst="rect">
            <a:avLst/>
          </a:prstGeom>
          <a:noFill/>
        </p:spPr>
        <p:txBody>
          <a:bodyPr wrap="none" rtlCol="0">
            <a:spAutoFit/>
          </a:bodyPr>
          <a:lstStyle/>
          <a:p>
            <a:pPr algn="l"/>
            <a:r>
              <a:rPr lang="en-US" b="1" dirty="0">
                <a:latin typeface="Georgia" panose="02040502050405020303" pitchFamily="18" charset="0"/>
              </a:rPr>
              <a:t>Software-Defined Storage</a:t>
            </a:r>
          </a:p>
        </p:txBody>
      </p:sp>
      <p:grpSp>
        <p:nvGrpSpPr>
          <p:cNvPr id="111" name="Group 110">
            <a:extLst>
              <a:ext uri="{FF2B5EF4-FFF2-40B4-BE49-F238E27FC236}">
                <a16:creationId xmlns:a16="http://schemas.microsoft.com/office/drawing/2014/main" id="{C132DAFA-0182-2CD7-ABAF-884F985247E3}"/>
              </a:ext>
            </a:extLst>
          </p:cNvPr>
          <p:cNvGrpSpPr/>
          <p:nvPr/>
        </p:nvGrpSpPr>
        <p:grpSpPr>
          <a:xfrm>
            <a:off x="8561085" y="3869370"/>
            <a:ext cx="3100386" cy="2126871"/>
            <a:chOff x="8561085" y="3869370"/>
            <a:chExt cx="3100386" cy="2126871"/>
          </a:xfrm>
        </p:grpSpPr>
        <p:sp>
          <p:nvSpPr>
            <p:cNvPr id="102" name="TextBox 101">
              <a:extLst>
                <a:ext uri="{FF2B5EF4-FFF2-40B4-BE49-F238E27FC236}">
                  <a16:creationId xmlns:a16="http://schemas.microsoft.com/office/drawing/2014/main" id="{02EE5EBA-A274-B1B0-31C1-ADC99E0509D8}"/>
                </a:ext>
              </a:extLst>
            </p:cNvPr>
            <p:cNvSpPr txBox="1"/>
            <p:nvPr/>
          </p:nvSpPr>
          <p:spPr>
            <a:xfrm>
              <a:off x="8561085" y="5165244"/>
              <a:ext cx="3100386" cy="830997"/>
            </a:xfrm>
            <a:prstGeom prst="rect">
              <a:avLst/>
            </a:prstGeom>
            <a:noFill/>
          </p:spPr>
          <p:txBody>
            <a:bodyPr wrap="square" rtlCol="0">
              <a:spAutoFit/>
            </a:bodyPr>
            <a:lstStyle/>
            <a:p>
              <a:pPr algn="ctr"/>
              <a:r>
                <a:rPr lang="en-US" sz="2400" b="1" dirty="0">
                  <a:solidFill>
                    <a:schemeClr val="accent6"/>
                  </a:solidFill>
                  <a:latin typeface="Georgia" panose="02040502050405020303" pitchFamily="18" charset="0"/>
                </a:rPr>
                <a:t>Improved</a:t>
              </a:r>
              <a:r>
                <a:rPr lang="en-US" sz="2400" dirty="0">
                  <a:latin typeface="Georgia" panose="02040502050405020303" pitchFamily="18" charset="0"/>
                </a:rPr>
                <a:t> </a:t>
              </a:r>
            </a:p>
            <a:p>
              <a:pPr algn="ctr"/>
              <a:r>
                <a:rPr lang="en-US" sz="2400" dirty="0">
                  <a:latin typeface="Georgia" panose="02040502050405020303" pitchFamily="18" charset="0"/>
                </a:rPr>
                <a:t>Resource Efficiency </a:t>
              </a:r>
            </a:p>
          </p:txBody>
        </p:sp>
        <p:grpSp>
          <p:nvGrpSpPr>
            <p:cNvPr id="105" name="Group 104">
              <a:extLst>
                <a:ext uri="{FF2B5EF4-FFF2-40B4-BE49-F238E27FC236}">
                  <a16:creationId xmlns:a16="http://schemas.microsoft.com/office/drawing/2014/main" id="{EA715C9E-D9C5-6183-CCE9-234770D44BB0}"/>
                </a:ext>
              </a:extLst>
            </p:cNvPr>
            <p:cNvGrpSpPr/>
            <p:nvPr/>
          </p:nvGrpSpPr>
          <p:grpSpPr>
            <a:xfrm>
              <a:off x="9028228" y="3869370"/>
              <a:ext cx="2166098" cy="1282268"/>
              <a:chOff x="8901898" y="3711505"/>
              <a:chExt cx="2166098" cy="1282268"/>
            </a:xfrm>
          </p:grpSpPr>
          <p:sp>
            <p:nvSpPr>
              <p:cNvPr id="107" name="Striped Right Arrow 106">
                <a:extLst>
                  <a:ext uri="{FF2B5EF4-FFF2-40B4-BE49-F238E27FC236}">
                    <a16:creationId xmlns:a16="http://schemas.microsoft.com/office/drawing/2014/main" id="{1AC68332-B4CD-7098-3094-8FA8D0B263D4}"/>
                  </a:ext>
                </a:extLst>
              </p:cNvPr>
              <p:cNvSpPr/>
              <p:nvPr/>
            </p:nvSpPr>
            <p:spPr>
              <a:xfrm rot="16200000">
                <a:off x="8808010" y="4243398"/>
                <a:ext cx="844263" cy="656487"/>
              </a:xfrm>
              <a:prstGeom prst="stripedRightArrow">
                <a:avLst/>
              </a:prstGeom>
              <a:solidFill>
                <a:srgbClr val="FF7E79"/>
              </a:solidFill>
              <a:ln cap="flat"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triped Right Arrow 107">
                <a:extLst>
                  <a:ext uri="{FF2B5EF4-FFF2-40B4-BE49-F238E27FC236}">
                    <a16:creationId xmlns:a16="http://schemas.microsoft.com/office/drawing/2014/main" id="{0ED37E07-99D9-26F7-1120-615D8A014E44}"/>
                  </a:ext>
                </a:extLst>
              </p:cNvPr>
              <p:cNvSpPr/>
              <p:nvPr/>
            </p:nvSpPr>
            <p:spPr>
              <a:xfrm rot="16200000">
                <a:off x="9343815" y="4024394"/>
                <a:ext cx="1282266" cy="656487"/>
              </a:xfrm>
              <a:prstGeom prst="stripedRightArrow">
                <a:avLst/>
              </a:prstGeom>
              <a:solidFill>
                <a:srgbClr val="FF7E79"/>
              </a:solidFill>
              <a:ln cap="flat"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triped Right Arrow 108">
                <a:extLst>
                  <a:ext uri="{FF2B5EF4-FFF2-40B4-BE49-F238E27FC236}">
                    <a16:creationId xmlns:a16="http://schemas.microsoft.com/office/drawing/2014/main" id="{3AF725A3-0353-6474-D3A8-F6B69B65312A}"/>
                  </a:ext>
                </a:extLst>
              </p:cNvPr>
              <p:cNvSpPr/>
              <p:nvPr/>
            </p:nvSpPr>
            <p:spPr>
              <a:xfrm rot="16200000">
                <a:off x="10319823" y="4241198"/>
                <a:ext cx="839860" cy="656487"/>
              </a:xfrm>
              <a:prstGeom prst="stripedRightArrow">
                <a:avLst/>
              </a:prstGeom>
              <a:solidFill>
                <a:srgbClr val="FF7E79"/>
              </a:solidFill>
              <a:ln cap="flat"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09">
            <a:extLst>
              <a:ext uri="{FF2B5EF4-FFF2-40B4-BE49-F238E27FC236}">
                <a16:creationId xmlns:a16="http://schemas.microsoft.com/office/drawing/2014/main" id="{D1170FBB-5B3C-CA1B-624A-1205D2CBB79E}"/>
              </a:ext>
            </a:extLst>
          </p:cNvPr>
          <p:cNvGrpSpPr/>
          <p:nvPr/>
        </p:nvGrpSpPr>
        <p:grpSpPr>
          <a:xfrm>
            <a:off x="8478516" y="1342635"/>
            <a:ext cx="3353600" cy="2147253"/>
            <a:chOff x="8478516" y="1342635"/>
            <a:chExt cx="3353600" cy="2147253"/>
          </a:xfrm>
        </p:grpSpPr>
        <p:sp>
          <p:nvSpPr>
            <p:cNvPr id="101" name="TextBox 100">
              <a:extLst>
                <a:ext uri="{FF2B5EF4-FFF2-40B4-BE49-F238E27FC236}">
                  <a16:creationId xmlns:a16="http://schemas.microsoft.com/office/drawing/2014/main" id="{710BDCCF-DA92-D81D-6494-C377B2546091}"/>
                </a:ext>
              </a:extLst>
            </p:cNvPr>
            <p:cNvSpPr txBox="1"/>
            <p:nvPr/>
          </p:nvSpPr>
          <p:spPr>
            <a:xfrm>
              <a:off x="8478516" y="2658891"/>
              <a:ext cx="3353600" cy="830997"/>
            </a:xfrm>
            <a:prstGeom prst="rect">
              <a:avLst/>
            </a:prstGeom>
            <a:noFill/>
          </p:spPr>
          <p:txBody>
            <a:bodyPr wrap="square" rtlCol="0">
              <a:spAutoFit/>
            </a:bodyPr>
            <a:lstStyle/>
            <a:p>
              <a:pPr algn="ctr"/>
              <a:r>
                <a:rPr lang="en-US" sz="2400" b="1" dirty="0">
                  <a:solidFill>
                    <a:schemeClr val="accent6"/>
                  </a:solidFill>
                  <a:latin typeface="Georgia" panose="02040502050405020303" pitchFamily="18" charset="0"/>
                </a:rPr>
                <a:t>Redefine</a:t>
              </a:r>
              <a:r>
                <a:rPr lang="en-US" sz="2400" dirty="0">
                  <a:latin typeface="Georgia" panose="02040502050405020303" pitchFamily="18" charset="0"/>
                </a:rPr>
                <a:t> </a:t>
              </a:r>
            </a:p>
            <a:p>
              <a:pPr algn="ctr"/>
              <a:r>
                <a:rPr lang="en-US" sz="2400" dirty="0">
                  <a:latin typeface="Georgia" panose="02040502050405020303" pitchFamily="18" charset="0"/>
                </a:rPr>
                <a:t>Management Policies</a:t>
              </a:r>
            </a:p>
          </p:txBody>
        </p:sp>
        <p:pic>
          <p:nvPicPr>
            <p:cNvPr id="2068" name="Picture 20">
              <a:extLst>
                <a:ext uri="{FF2B5EF4-FFF2-40B4-BE49-F238E27FC236}">
                  <a16:creationId xmlns:a16="http://schemas.microsoft.com/office/drawing/2014/main" id="{F0C8B8B5-1759-9DB6-8B7D-9A6502BC12F6}"/>
                </a:ext>
              </a:extLst>
            </p:cNvPr>
            <p:cNvPicPr>
              <a:picLocks noChangeAspect="1" noChangeArrowheads="1"/>
            </p:cNvPicPr>
            <p:nvPr/>
          </p:nvPicPr>
          <p:blipFill>
            <a:blip r:embed="rId7"/>
            <a:srcRect/>
            <a:stretch/>
          </p:blipFill>
          <p:spPr bwMode="auto">
            <a:xfrm>
              <a:off x="9345787" y="1342635"/>
              <a:ext cx="1530365" cy="1273312"/>
            </a:xfrm>
            <a:prstGeom prst="rect">
              <a:avLst/>
            </a:prstGeom>
            <a:noFill/>
            <a:extLst>
              <a:ext uri="{909E8E84-426E-40DD-AFC4-6F175D3DCCD1}">
                <a14:hiddenFill xmlns:a14="http://schemas.microsoft.com/office/drawing/2010/main">
                  <a:solidFill>
                    <a:srgbClr val="FFFFFF"/>
                  </a:solidFill>
                </a14:hiddenFill>
              </a:ext>
            </a:extLst>
          </p:spPr>
        </p:pic>
      </p:grpSp>
      <p:pic>
        <p:nvPicPr>
          <p:cNvPr id="2070" name="Picture 22">
            <a:extLst>
              <a:ext uri="{FF2B5EF4-FFF2-40B4-BE49-F238E27FC236}">
                <a16:creationId xmlns:a16="http://schemas.microsoft.com/office/drawing/2014/main" id="{AD67D57C-5341-F442-2F2C-FD39F81EF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7012" y="2684802"/>
            <a:ext cx="2279266" cy="7282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41A34B7C-DBDF-2A03-A8F7-2ABAA7C84DE4}"/>
              </a:ext>
            </a:extLst>
          </p:cNvPr>
          <p:cNvSpPr/>
          <p:nvPr/>
        </p:nvSpPr>
        <p:spPr>
          <a:xfrm>
            <a:off x="898266" y="3933886"/>
            <a:ext cx="2279266" cy="1964685"/>
          </a:xfrm>
          <a:prstGeom prst="rect">
            <a:avLst/>
          </a:prstGeom>
          <a:solidFill>
            <a:schemeClr val="bg1">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gwheel, gear, reconfiguration, reconfiguring icon - Download on Iconfinder">
            <a:extLst>
              <a:ext uri="{FF2B5EF4-FFF2-40B4-BE49-F238E27FC236}">
                <a16:creationId xmlns:a16="http://schemas.microsoft.com/office/drawing/2014/main" id="{33A16595-5464-94CD-FC8B-DBD9263D97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6888" y="4312326"/>
            <a:ext cx="1352803" cy="135280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63A19935-BE1B-7210-C11E-4C76569883B6}"/>
              </a:ext>
            </a:extLst>
          </p:cNvPr>
          <p:cNvSpPr/>
          <p:nvPr/>
        </p:nvSpPr>
        <p:spPr>
          <a:xfrm>
            <a:off x="5591091" y="3986645"/>
            <a:ext cx="2279266" cy="1964685"/>
          </a:xfrm>
          <a:prstGeom prst="rect">
            <a:avLst/>
          </a:prstGeom>
          <a:solidFill>
            <a:schemeClr val="bg1">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Cogwheel, gear, reconfiguration, reconfiguring icon - Download on Iconfinder">
            <a:extLst>
              <a:ext uri="{FF2B5EF4-FFF2-40B4-BE49-F238E27FC236}">
                <a16:creationId xmlns:a16="http://schemas.microsoft.com/office/drawing/2014/main" id="{55DE0147-A21D-1F7E-B612-81A8843FC2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9713" y="4365085"/>
            <a:ext cx="1352803" cy="135280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D407CB52-6589-25BC-D9BF-660B4691F464}"/>
              </a:ext>
            </a:extLst>
          </p:cNvPr>
          <p:cNvSpPr/>
          <p:nvPr/>
        </p:nvSpPr>
        <p:spPr>
          <a:xfrm>
            <a:off x="3200601" y="2658891"/>
            <a:ext cx="2279266" cy="754111"/>
          </a:xfrm>
          <a:prstGeom prst="rect">
            <a:avLst/>
          </a:prstGeom>
          <a:solidFill>
            <a:schemeClr val="bg1">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Cogwheel, gear, reconfiguration, reconfiguring icon - Download on Iconfinder">
            <a:extLst>
              <a:ext uri="{FF2B5EF4-FFF2-40B4-BE49-F238E27FC236}">
                <a16:creationId xmlns:a16="http://schemas.microsoft.com/office/drawing/2014/main" id="{388998AA-B2A2-F7F1-4A5C-9D37B6B755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0501" y="2726068"/>
            <a:ext cx="635499" cy="63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99" grpId="0"/>
      <p:bldP spid="100" grpId="0"/>
      <p:bldP spid="22" grpId="0" animBg="1"/>
      <p:bldP spid="27"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 name="Rounded Rectangle 103">
            <a:extLst>
              <a:ext uri="{FF2B5EF4-FFF2-40B4-BE49-F238E27FC236}">
                <a16:creationId xmlns:a16="http://schemas.microsoft.com/office/drawing/2014/main" id="{C619AB5E-987E-6AA2-19C2-504C6C74C6EA}"/>
              </a:ext>
            </a:extLst>
          </p:cNvPr>
          <p:cNvSpPr/>
          <p:nvPr/>
        </p:nvSpPr>
        <p:spPr>
          <a:xfrm>
            <a:off x="8478516" y="984653"/>
            <a:ext cx="3353600" cy="523124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4297" y="125707"/>
            <a:ext cx="11684450" cy="600124"/>
          </a:xfrm>
          <a:prstGeom prst="rect">
            <a:avLst/>
          </a:prstGeom>
          <a:noFill/>
          <a:ln>
            <a:noFill/>
          </a:ln>
        </p:spPr>
        <p:txBody>
          <a:bodyPr spcFirstLastPara="1" wrap="square" lIns="91425" tIns="45700" rIns="91425" bIns="45700" anchor="t" anchorCtr="0">
            <a:spAutoFit/>
          </a:bodyPr>
          <a:lstStyle/>
          <a:p>
            <a:r>
              <a:rPr lang="en-US" altLang="zh-CN" sz="3300" dirty="0">
                <a:solidFill>
                  <a:schemeClr val="lt1"/>
                </a:solidFill>
                <a:latin typeface="Georgia" panose="02040502050405020303" pitchFamily="18" charset="0"/>
                <a:ea typeface="Helvetica Neue Light"/>
                <a:sym typeface="Helvetica Neue Light"/>
              </a:rPr>
              <a:t>Managing Data Center Storage at Rack-Scale</a:t>
            </a:r>
            <a:endParaRPr lang="en-US" sz="33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37</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10" name="Group 9">
            <a:extLst>
              <a:ext uri="{FF2B5EF4-FFF2-40B4-BE49-F238E27FC236}">
                <a16:creationId xmlns:a16="http://schemas.microsoft.com/office/drawing/2014/main" id="{865790E5-EC93-AED5-2F84-6CB040CDD59B}"/>
              </a:ext>
            </a:extLst>
          </p:cNvPr>
          <p:cNvGrpSpPr/>
          <p:nvPr/>
        </p:nvGrpSpPr>
        <p:grpSpPr>
          <a:xfrm>
            <a:off x="3409338" y="1254172"/>
            <a:ext cx="1829336" cy="922443"/>
            <a:chOff x="4266648" y="1258280"/>
            <a:chExt cx="2406373" cy="1154042"/>
          </a:xfrm>
        </p:grpSpPr>
        <p:pic>
          <p:nvPicPr>
            <p:cNvPr id="2054" name="Picture 6" descr="male female icon">
              <a:extLst>
                <a:ext uri="{FF2B5EF4-FFF2-40B4-BE49-F238E27FC236}">
                  <a16:creationId xmlns:a16="http://schemas.microsoft.com/office/drawing/2014/main" id="{44CE318A-C8B5-8785-69BD-134524DA1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648" y="1258280"/>
              <a:ext cx="1154042" cy="1154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ale female icon">
              <a:extLst>
                <a:ext uri="{FF2B5EF4-FFF2-40B4-BE49-F238E27FC236}">
                  <a16:creationId xmlns:a16="http://schemas.microsoft.com/office/drawing/2014/main" id="{C3127C11-F380-8A38-7302-30F4391CC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79" y="1258280"/>
              <a:ext cx="1154042" cy="11540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0C188CB2-A0CF-1895-4CAC-82EBB30E6947}"/>
              </a:ext>
            </a:extLst>
          </p:cNvPr>
          <p:cNvSpPr txBox="1"/>
          <p:nvPr/>
        </p:nvSpPr>
        <p:spPr>
          <a:xfrm>
            <a:off x="2732874" y="3425086"/>
            <a:ext cx="3207929" cy="369332"/>
          </a:xfrm>
          <a:prstGeom prst="rect">
            <a:avLst/>
          </a:prstGeom>
          <a:noFill/>
        </p:spPr>
        <p:txBody>
          <a:bodyPr wrap="none" rtlCol="0">
            <a:spAutoFit/>
          </a:bodyPr>
          <a:lstStyle/>
          <a:p>
            <a:r>
              <a:rPr lang="en-US" b="1" dirty="0">
                <a:latin typeface="Georgia" panose="02040502050405020303" pitchFamily="18" charset="0"/>
              </a:rPr>
              <a:t>Top of Rack (</a:t>
            </a:r>
            <a:r>
              <a:rPr lang="en-US" b="1" dirty="0" err="1">
                <a:latin typeface="Georgia" panose="02040502050405020303" pitchFamily="18" charset="0"/>
              </a:rPr>
              <a:t>ToR</a:t>
            </a:r>
            <a:r>
              <a:rPr lang="en-US" b="1" dirty="0">
                <a:latin typeface="Georgia" panose="02040502050405020303" pitchFamily="18" charset="0"/>
              </a:rPr>
              <a:t>) Switch</a:t>
            </a:r>
          </a:p>
        </p:txBody>
      </p:sp>
      <p:cxnSp>
        <p:nvCxnSpPr>
          <p:cNvPr id="20" name="Straight Arrow Connector 19">
            <a:extLst>
              <a:ext uri="{FF2B5EF4-FFF2-40B4-BE49-F238E27FC236}">
                <a16:creationId xmlns:a16="http://schemas.microsoft.com/office/drawing/2014/main" id="{2DF16063-0AEC-BEBB-CC3C-5A758F162E2B}"/>
              </a:ext>
            </a:extLst>
          </p:cNvPr>
          <p:cNvCxnSpPr>
            <a:cxnSpLocks/>
          </p:cNvCxnSpPr>
          <p:nvPr/>
        </p:nvCxnSpPr>
        <p:spPr>
          <a:xfrm>
            <a:off x="3678037" y="2143123"/>
            <a:ext cx="0" cy="54167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0549C3-1D21-AAC9-84CA-6211EA1050B2}"/>
              </a:ext>
            </a:extLst>
          </p:cNvPr>
          <p:cNvCxnSpPr>
            <a:cxnSpLocks/>
          </p:cNvCxnSpPr>
          <p:nvPr/>
        </p:nvCxnSpPr>
        <p:spPr>
          <a:xfrm>
            <a:off x="4103004" y="2114548"/>
            <a:ext cx="0" cy="57025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BD4FC2C-C1B1-0EC4-1A6D-DF1B41BF06D3}"/>
              </a:ext>
            </a:extLst>
          </p:cNvPr>
          <p:cNvCxnSpPr>
            <a:cxnSpLocks/>
          </p:cNvCxnSpPr>
          <p:nvPr/>
        </p:nvCxnSpPr>
        <p:spPr>
          <a:xfrm>
            <a:off x="4527971" y="2128836"/>
            <a:ext cx="0" cy="55596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902D535-8A74-D460-7397-D24B7560F9F7}"/>
              </a:ext>
            </a:extLst>
          </p:cNvPr>
          <p:cNvCxnSpPr>
            <a:cxnSpLocks/>
          </p:cNvCxnSpPr>
          <p:nvPr/>
        </p:nvCxnSpPr>
        <p:spPr>
          <a:xfrm>
            <a:off x="4952939" y="2128836"/>
            <a:ext cx="0" cy="55596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31BE09A-2DAA-6970-8E22-B3A1DB45A6C7}"/>
              </a:ext>
            </a:extLst>
          </p:cNvPr>
          <p:cNvSpPr txBox="1"/>
          <p:nvPr/>
        </p:nvSpPr>
        <p:spPr>
          <a:xfrm>
            <a:off x="3822344" y="939033"/>
            <a:ext cx="1011815" cy="369332"/>
          </a:xfrm>
          <a:prstGeom prst="rect">
            <a:avLst/>
          </a:prstGeom>
          <a:noFill/>
        </p:spPr>
        <p:txBody>
          <a:bodyPr wrap="none" rtlCol="0">
            <a:spAutoFit/>
          </a:bodyPr>
          <a:lstStyle/>
          <a:p>
            <a:r>
              <a:rPr lang="en-US" b="1" dirty="0">
                <a:latin typeface="Georgia" panose="02040502050405020303" pitchFamily="18" charset="0"/>
              </a:rPr>
              <a:t>Clients</a:t>
            </a:r>
          </a:p>
        </p:txBody>
      </p:sp>
      <p:cxnSp>
        <p:nvCxnSpPr>
          <p:cNvPr id="81" name="Elbow Connector 80">
            <a:extLst>
              <a:ext uri="{FF2B5EF4-FFF2-40B4-BE49-F238E27FC236}">
                <a16:creationId xmlns:a16="http://schemas.microsoft.com/office/drawing/2014/main" id="{60A4CF59-716D-724F-2A69-708753CE5972}"/>
              </a:ext>
            </a:extLst>
          </p:cNvPr>
          <p:cNvCxnSpPr>
            <a:endCxn id="31" idx="0"/>
          </p:cNvCxnSpPr>
          <p:nvPr/>
        </p:nvCxnSpPr>
        <p:spPr>
          <a:xfrm rot="10800000" flipV="1">
            <a:off x="2048579" y="3033292"/>
            <a:ext cx="1107709" cy="920338"/>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47A63A91-C6C8-1C47-BD25-76A4A2AC1B5E}"/>
              </a:ext>
            </a:extLst>
          </p:cNvPr>
          <p:cNvCxnSpPr>
            <a:cxnSpLocks/>
            <a:stCxn id="76" idx="0"/>
          </p:cNvCxnSpPr>
          <p:nvPr/>
        </p:nvCxnSpPr>
        <p:spPr>
          <a:xfrm rot="16200000" flipV="1">
            <a:off x="5647724" y="2885786"/>
            <a:ext cx="929096" cy="1224107"/>
          </a:xfrm>
          <a:prstGeom prst="bentConnector2">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FD7357E-BDA9-3137-6268-FD57C12F2474}"/>
              </a:ext>
            </a:extLst>
          </p:cNvPr>
          <p:cNvSpPr txBox="1"/>
          <p:nvPr/>
        </p:nvSpPr>
        <p:spPr>
          <a:xfrm>
            <a:off x="3987525" y="4582029"/>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grpSp>
        <p:nvGrpSpPr>
          <p:cNvPr id="125" name="Group 124">
            <a:extLst>
              <a:ext uri="{FF2B5EF4-FFF2-40B4-BE49-F238E27FC236}">
                <a16:creationId xmlns:a16="http://schemas.microsoft.com/office/drawing/2014/main" id="{8A3C60AC-3A10-2A3D-D701-7ABBA5BC81A9}"/>
              </a:ext>
            </a:extLst>
          </p:cNvPr>
          <p:cNvGrpSpPr/>
          <p:nvPr/>
        </p:nvGrpSpPr>
        <p:grpSpPr>
          <a:xfrm>
            <a:off x="5584692" y="3962388"/>
            <a:ext cx="2279266" cy="1980775"/>
            <a:chOff x="5584692" y="3962388"/>
            <a:chExt cx="2279266" cy="1980775"/>
          </a:xfrm>
        </p:grpSpPr>
        <p:pic>
          <p:nvPicPr>
            <p:cNvPr id="67" name="Picture 10" descr="Dram Icon 32x32">
              <a:extLst>
                <a:ext uri="{FF2B5EF4-FFF2-40B4-BE49-F238E27FC236}">
                  <a16:creationId xmlns:a16="http://schemas.microsoft.com/office/drawing/2014/main" id="{6B1CF77A-8193-8612-9F85-DE5ABC076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508"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Dram Icon 32x32">
              <a:extLst>
                <a:ext uri="{FF2B5EF4-FFF2-40B4-BE49-F238E27FC236}">
                  <a16:creationId xmlns:a16="http://schemas.microsoft.com/office/drawing/2014/main" id="{25522685-6263-8BF3-20BE-63ABDFDDC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858"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a:extLst>
                <a:ext uri="{FF2B5EF4-FFF2-40B4-BE49-F238E27FC236}">
                  <a16:creationId xmlns:a16="http://schemas.microsoft.com/office/drawing/2014/main" id="{DF894699-DAB3-CDC7-66E8-B16BD3675C9B}"/>
                </a:ext>
              </a:extLst>
            </p:cNvPr>
            <p:cNvPicPr>
              <a:picLocks noChangeAspect="1" noChangeArrowheads="1"/>
            </p:cNvPicPr>
            <p:nvPr/>
          </p:nvPicPr>
          <p:blipFill>
            <a:blip r:embed="rId5"/>
            <a:srcRect/>
            <a:stretch/>
          </p:blipFill>
          <p:spPr bwMode="auto">
            <a:xfrm>
              <a:off x="7145287"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4">
              <a:extLst>
                <a:ext uri="{FF2B5EF4-FFF2-40B4-BE49-F238E27FC236}">
                  <a16:creationId xmlns:a16="http://schemas.microsoft.com/office/drawing/2014/main" id="{4B551C22-09E3-0A57-4C1D-27663822A3C1}"/>
                </a:ext>
              </a:extLst>
            </p:cNvPr>
            <p:cNvPicPr>
              <a:picLocks noChangeAspect="1" noChangeArrowheads="1"/>
            </p:cNvPicPr>
            <p:nvPr/>
          </p:nvPicPr>
          <p:blipFill>
            <a:blip r:embed="rId6"/>
            <a:srcRect/>
            <a:stretch/>
          </p:blipFill>
          <p:spPr bwMode="auto">
            <a:xfrm>
              <a:off x="604645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a:extLst>
                <a:ext uri="{FF2B5EF4-FFF2-40B4-BE49-F238E27FC236}">
                  <a16:creationId xmlns:a16="http://schemas.microsoft.com/office/drawing/2014/main" id="{4A882E5C-0CAB-6D73-05C6-9820DAF4EBA7}"/>
                </a:ext>
              </a:extLst>
            </p:cNvPr>
            <p:cNvPicPr>
              <a:picLocks noChangeAspect="1" noChangeArrowheads="1"/>
            </p:cNvPicPr>
            <p:nvPr/>
          </p:nvPicPr>
          <p:blipFill>
            <a:blip r:embed="rId6"/>
            <a:srcRect/>
            <a:stretch/>
          </p:blipFill>
          <p:spPr bwMode="auto">
            <a:xfrm>
              <a:off x="694180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7A15CFAA-6D2F-B5E5-F6CC-0ED945E2C9F6}"/>
                </a:ext>
              </a:extLst>
            </p:cNvPr>
            <p:cNvSpPr/>
            <p:nvPr/>
          </p:nvSpPr>
          <p:spPr>
            <a:xfrm>
              <a:off x="5584692"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29D4C5ED-D9D1-8847-2302-DE1E854CB692}"/>
                </a:ext>
              </a:extLst>
            </p:cNvPr>
            <p:cNvSpPr txBox="1"/>
            <p:nvPr/>
          </p:nvSpPr>
          <p:spPr>
            <a:xfrm>
              <a:off x="5782273" y="5573831"/>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89" name="Picture 12">
              <a:extLst>
                <a:ext uri="{FF2B5EF4-FFF2-40B4-BE49-F238E27FC236}">
                  <a16:creationId xmlns:a16="http://schemas.microsoft.com/office/drawing/2014/main" id="{7201C856-3FC4-71CA-BE0F-EA62ABE2D985}"/>
                </a:ext>
              </a:extLst>
            </p:cNvPr>
            <p:cNvPicPr>
              <a:picLocks noChangeAspect="1" noChangeArrowheads="1"/>
            </p:cNvPicPr>
            <p:nvPr/>
          </p:nvPicPr>
          <p:blipFill>
            <a:blip r:embed="rId5"/>
            <a:srcRect/>
            <a:stretch/>
          </p:blipFill>
          <p:spPr bwMode="auto">
            <a:xfrm>
              <a:off x="666713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a:extLst>
                <a:ext uri="{FF2B5EF4-FFF2-40B4-BE49-F238E27FC236}">
                  <a16:creationId xmlns:a16="http://schemas.microsoft.com/office/drawing/2014/main" id="{8B23EC6B-7737-85F4-E28F-9484BAB4166A}"/>
                </a:ext>
              </a:extLst>
            </p:cNvPr>
            <p:cNvPicPr>
              <a:picLocks noChangeAspect="1" noChangeArrowheads="1"/>
            </p:cNvPicPr>
            <p:nvPr/>
          </p:nvPicPr>
          <p:blipFill>
            <a:blip r:embed="rId5"/>
            <a:srcRect/>
            <a:stretch/>
          </p:blipFill>
          <p:spPr bwMode="auto">
            <a:xfrm>
              <a:off x="6188984"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2">
              <a:extLst>
                <a:ext uri="{FF2B5EF4-FFF2-40B4-BE49-F238E27FC236}">
                  <a16:creationId xmlns:a16="http://schemas.microsoft.com/office/drawing/2014/main" id="{BC443FF6-3B8C-BBAB-3516-01CD8719AB55}"/>
                </a:ext>
              </a:extLst>
            </p:cNvPr>
            <p:cNvPicPr>
              <a:picLocks noChangeAspect="1" noChangeArrowheads="1"/>
            </p:cNvPicPr>
            <p:nvPr/>
          </p:nvPicPr>
          <p:blipFill>
            <a:blip r:embed="rId5"/>
            <a:srcRect/>
            <a:stretch/>
          </p:blipFill>
          <p:spPr bwMode="auto">
            <a:xfrm>
              <a:off x="571083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Group 123">
            <a:extLst>
              <a:ext uri="{FF2B5EF4-FFF2-40B4-BE49-F238E27FC236}">
                <a16:creationId xmlns:a16="http://schemas.microsoft.com/office/drawing/2014/main" id="{19214806-0944-1341-5277-4ECC51A0C246}"/>
              </a:ext>
            </a:extLst>
          </p:cNvPr>
          <p:cNvGrpSpPr/>
          <p:nvPr/>
        </p:nvGrpSpPr>
        <p:grpSpPr>
          <a:xfrm>
            <a:off x="908945" y="3953630"/>
            <a:ext cx="2279266" cy="1996445"/>
            <a:chOff x="908945" y="3953630"/>
            <a:chExt cx="2279266" cy="1996445"/>
          </a:xfrm>
        </p:grpSpPr>
        <p:pic>
          <p:nvPicPr>
            <p:cNvPr id="2058" name="Picture 10" descr="Dram Icon 32x32">
              <a:extLst>
                <a:ext uri="{FF2B5EF4-FFF2-40B4-BE49-F238E27FC236}">
                  <a16:creationId xmlns:a16="http://schemas.microsoft.com/office/drawing/2014/main" id="{EA02D67E-63ED-558F-58F8-2C109B9BE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Dram Icon 32x32">
              <a:extLst>
                <a:ext uri="{FF2B5EF4-FFF2-40B4-BE49-F238E27FC236}">
                  <a16:creationId xmlns:a16="http://schemas.microsoft.com/office/drawing/2014/main" id="{3823E67B-1929-C233-0F5B-0BB92C01F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2C2B1DA2-B5BC-63F2-B051-E0186D848E2D}"/>
                </a:ext>
              </a:extLst>
            </p:cNvPr>
            <p:cNvPicPr>
              <a:picLocks noChangeAspect="1" noChangeArrowheads="1"/>
            </p:cNvPicPr>
            <p:nvPr/>
          </p:nvPicPr>
          <p:blipFill>
            <a:blip r:embed="rId6"/>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99C5C9A2-538B-5BED-888E-897ACD31A1B1}"/>
                </a:ext>
              </a:extLst>
            </p:cNvPr>
            <p:cNvPicPr>
              <a:picLocks noChangeAspect="1" noChangeArrowheads="1"/>
            </p:cNvPicPr>
            <p:nvPr/>
          </p:nvPicPr>
          <p:blipFill>
            <a:blip r:embed="rId6"/>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A1CFD4D-6121-BAB0-EC6B-B903D682B19F}"/>
                </a:ext>
              </a:extLst>
            </p:cNvPr>
            <p:cNvSpPr/>
            <p:nvPr/>
          </p:nvSpPr>
          <p:spPr>
            <a:xfrm>
              <a:off x="908945" y="3953630"/>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BB1F11C-6B45-A333-812A-1F6E7E733036}"/>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93" name="Picture 12">
              <a:extLst>
                <a:ext uri="{FF2B5EF4-FFF2-40B4-BE49-F238E27FC236}">
                  <a16:creationId xmlns:a16="http://schemas.microsoft.com/office/drawing/2014/main" id="{D6287E9A-26E8-E44A-8FF8-8219442CCE56}"/>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2">
              <a:extLst>
                <a:ext uri="{FF2B5EF4-FFF2-40B4-BE49-F238E27FC236}">
                  <a16:creationId xmlns:a16="http://schemas.microsoft.com/office/drawing/2014/main" id="{0BDA5F44-1DDE-4E89-72D5-69E82C1728E5}"/>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a:extLst>
                <a:ext uri="{FF2B5EF4-FFF2-40B4-BE49-F238E27FC236}">
                  <a16:creationId xmlns:a16="http://schemas.microsoft.com/office/drawing/2014/main" id="{7A4979F7-1527-7BD5-62A2-93F5B4205EFE}"/>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2">
              <a:extLst>
                <a:ext uri="{FF2B5EF4-FFF2-40B4-BE49-F238E27FC236}">
                  <a16:creationId xmlns:a16="http://schemas.microsoft.com/office/drawing/2014/main" id="{DA334F95-0290-F893-2B02-18190FDDC144}"/>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hidden="1">
            <a:extLst>
              <a:ext uri="{FF2B5EF4-FFF2-40B4-BE49-F238E27FC236}">
                <a16:creationId xmlns:a16="http://schemas.microsoft.com/office/drawing/2014/main" id="{B518CF9C-A5CA-85A9-C7B0-B269C7D63151}"/>
              </a:ext>
            </a:extLst>
          </p:cNvPr>
          <p:cNvSpPr txBox="1"/>
          <p:nvPr/>
        </p:nvSpPr>
        <p:spPr>
          <a:xfrm>
            <a:off x="94016" y="2646607"/>
            <a:ext cx="2339102" cy="646331"/>
          </a:xfrm>
          <a:prstGeom prst="rect">
            <a:avLst/>
          </a:prstGeom>
          <a:noFill/>
        </p:spPr>
        <p:txBody>
          <a:bodyPr wrap="none" rtlCol="0">
            <a:spAutoFit/>
          </a:bodyPr>
          <a:lstStyle/>
          <a:p>
            <a:pPr algn="ctr"/>
            <a:r>
              <a:rPr lang="en-US" b="1" dirty="0">
                <a:latin typeface="Georgia" panose="02040502050405020303" pitchFamily="18" charset="0"/>
              </a:rPr>
              <a:t>Software-Defined </a:t>
            </a:r>
          </a:p>
          <a:p>
            <a:pPr algn="ctr"/>
            <a:r>
              <a:rPr lang="en-US" b="1" dirty="0">
                <a:latin typeface="Georgia" panose="02040502050405020303" pitchFamily="18" charset="0"/>
              </a:rPr>
              <a:t>Networking</a:t>
            </a:r>
          </a:p>
        </p:txBody>
      </p:sp>
      <p:sp>
        <p:nvSpPr>
          <p:cNvPr id="100" name="TextBox 99" hidden="1">
            <a:extLst>
              <a:ext uri="{FF2B5EF4-FFF2-40B4-BE49-F238E27FC236}">
                <a16:creationId xmlns:a16="http://schemas.microsoft.com/office/drawing/2014/main" id="{D27A64E4-53CF-6753-DFE0-7B71567FA003}"/>
              </a:ext>
            </a:extLst>
          </p:cNvPr>
          <p:cNvSpPr txBox="1"/>
          <p:nvPr/>
        </p:nvSpPr>
        <p:spPr>
          <a:xfrm>
            <a:off x="432121" y="5926137"/>
            <a:ext cx="3249608" cy="369332"/>
          </a:xfrm>
          <a:prstGeom prst="rect">
            <a:avLst/>
          </a:prstGeom>
          <a:noFill/>
        </p:spPr>
        <p:txBody>
          <a:bodyPr wrap="none" rtlCol="0">
            <a:spAutoFit/>
          </a:bodyPr>
          <a:lstStyle/>
          <a:p>
            <a:pPr algn="l"/>
            <a:r>
              <a:rPr lang="en-US" b="1" dirty="0">
                <a:latin typeface="Georgia" panose="02040502050405020303" pitchFamily="18" charset="0"/>
              </a:rPr>
              <a:t>Software-Defined Storage</a:t>
            </a:r>
          </a:p>
        </p:txBody>
      </p:sp>
      <p:grpSp>
        <p:nvGrpSpPr>
          <p:cNvPr id="111" name="Group 110">
            <a:extLst>
              <a:ext uri="{FF2B5EF4-FFF2-40B4-BE49-F238E27FC236}">
                <a16:creationId xmlns:a16="http://schemas.microsoft.com/office/drawing/2014/main" id="{C132DAFA-0182-2CD7-ABAF-884F985247E3}"/>
              </a:ext>
            </a:extLst>
          </p:cNvPr>
          <p:cNvGrpSpPr/>
          <p:nvPr/>
        </p:nvGrpSpPr>
        <p:grpSpPr>
          <a:xfrm>
            <a:off x="8561085" y="3869370"/>
            <a:ext cx="3100386" cy="2126871"/>
            <a:chOff x="8561085" y="3869370"/>
            <a:chExt cx="3100386" cy="2126871"/>
          </a:xfrm>
        </p:grpSpPr>
        <p:sp>
          <p:nvSpPr>
            <p:cNvPr id="102" name="TextBox 101">
              <a:extLst>
                <a:ext uri="{FF2B5EF4-FFF2-40B4-BE49-F238E27FC236}">
                  <a16:creationId xmlns:a16="http://schemas.microsoft.com/office/drawing/2014/main" id="{02EE5EBA-A274-B1B0-31C1-ADC99E0509D8}"/>
                </a:ext>
              </a:extLst>
            </p:cNvPr>
            <p:cNvSpPr txBox="1"/>
            <p:nvPr/>
          </p:nvSpPr>
          <p:spPr>
            <a:xfrm>
              <a:off x="8561085" y="5165244"/>
              <a:ext cx="3100386" cy="830997"/>
            </a:xfrm>
            <a:prstGeom prst="rect">
              <a:avLst/>
            </a:prstGeom>
            <a:noFill/>
          </p:spPr>
          <p:txBody>
            <a:bodyPr wrap="square" rtlCol="0">
              <a:spAutoFit/>
            </a:bodyPr>
            <a:lstStyle/>
            <a:p>
              <a:pPr algn="ctr"/>
              <a:r>
                <a:rPr lang="en-US" sz="2400" b="1" dirty="0">
                  <a:solidFill>
                    <a:schemeClr val="accent6"/>
                  </a:solidFill>
                  <a:latin typeface="Georgia" panose="02040502050405020303" pitchFamily="18" charset="0"/>
                </a:rPr>
                <a:t>Improved</a:t>
              </a:r>
              <a:r>
                <a:rPr lang="en-US" sz="2400" dirty="0">
                  <a:latin typeface="Georgia" panose="02040502050405020303" pitchFamily="18" charset="0"/>
                </a:rPr>
                <a:t> </a:t>
              </a:r>
            </a:p>
            <a:p>
              <a:pPr algn="ctr"/>
              <a:r>
                <a:rPr lang="en-US" sz="2400" dirty="0">
                  <a:latin typeface="Georgia" panose="02040502050405020303" pitchFamily="18" charset="0"/>
                </a:rPr>
                <a:t>Resource Utilization </a:t>
              </a:r>
            </a:p>
          </p:txBody>
        </p:sp>
        <p:grpSp>
          <p:nvGrpSpPr>
            <p:cNvPr id="105" name="Group 104">
              <a:extLst>
                <a:ext uri="{FF2B5EF4-FFF2-40B4-BE49-F238E27FC236}">
                  <a16:creationId xmlns:a16="http://schemas.microsoft.com/office/drawing/2014/main" id="{EA715C9E-D9C5-6183-CCE9-234770D44BB0}"/>
                </a:ext>
              </a:extLst>
            </p:cNvPr>
            <p:cNvGrpSpPr/>
            <p:nvPr/>
          </p:nvGrpSpPr>
          <p:grpSpPr>
            <a:xfrm>
              <a:off x="9028228" y="3869370"/>
              <a:ext cx="2166098" cy="1282268"/>
              <a:chOff x="8901898" y="3711505"/>
              <a:chExt cx="2166098" cy="1282268"/>
            </a:xfrm>
          </p:grpSpPr>
          <p:sp>
            <p:nvSpPr>
              <p:cNvPr id="107" name="Striped Right Arrow 106">
                <a:extLst>
                  <a:ext uri="{FF2B5EF4-FFF2-40B4-BE49-F238E27FC236}">
                    <a16:creationId xmlns:a16="http://schemas.microsoft.com/office/drawing/2014/main" id="{1AC68332-B4CD-7098-3094-8FA8D0B263D4}"/>
                  </a:ext>
                </a:extLst>
              </p:cNvPr>
              <p:cNvSpPr/>
              <p:nvPr/>
            </p:nvSpPr>
            <p:spPr>
              <a:xfrm rot="16200000">
                <a:off x="8808010" y="4243398"/>
                <a:ext cx="844263" cy="656487"/>
              </a:xfrm>
              <a:prstGeom prst="stripedRightArrow">
                <a:avLst/>
              </a:prstGeom>
              <a:solidFill>
                <a:srgbClr val="FF7E79"/>
              </a:solidFill>
              <a:ln cap="flat"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triped Right Arrow 107">
                <a:extLst>
                  <a:ext uri="{FF2B5EF4-FFF2-40B4-BE49-F238E27FC236}">
                    <a16:creationId xmlns:a16="http://schemas.microsoft.com/office/drawing/2014/main" id="{0ED37E07-99D9-26F7-1120-615D8A014E44}"/>
                  </a:ext>
                </a:extLst>
              </p:cNvPr>
              <p:cNvSpPr/>
              <p:nvPr/>
            </p:nvSpPr>
            <p:spPr>
              <a:xfrm rot="16200000">
                <a:off x="9343815" y="4024394"/>
                <a:ext cx="1282266" cy="656487"/>
              </a:xfrm>
              <a:prstGeom prst="stripedRightArrow">
                <a:avLst/>
              </a:prstGeom>
              <a:solidFill>
                <a:srgbClr val="FF7E79"/>
              </a:solidFill>
              <a:ln cap="flat"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triped Right Arrow 108">
                <a:extLst>
                  <a:ext uri="{FF2B5EF4-FFF2-40B4-BE49-F238E27FC236}">
                    <a16:creationId xmlns:a16="http://schemas.microsoft.com/office/drawing/2014/main" id="{3AF725A3-0353-6474-D3A8-F6B69B65312A}"/>
                  </a:ext>
                </a:extLst>
              </p:cNvPr>
              <p:cNvSpPr/>
              <p:nvPr/>
            </p:nvSpPr>
            <p:spPr>
              <a:xfrm rot="16200000">
                <a:off x="10319823" y="4241198"/>
                <a:ext cx="839860" cy="656487"/>
              </a:xfrm>
              <a:prstGeom prst="stripedRightArrow">
                <a:avLst/>
              </a:prstGeom>
              <a:solidFill>
                <a:srgbClr val="FF7E79"/>
              </a:solidFill>
              <a:ln cap="flat"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09">
            <a:extLst>
              <a:ext uri="{FF2B5EF4-FFF2-40B4-BE49-F238E27FC236}">
                <a16:creationId xmlns:a16="http://schemas.microsoft.com/office/drawing/2014/main" id="{D1170FBB-5B3C-CA1B-624A-1205D2CBB79E}"/>
              </a:ext>
            </a:extLst>
          </p:cNvPr>
          <p:cNvGrpSpPr/>
          <p:nvPr/>
        </p:nvGrpSpPr>
        <p:grpSpPr>
          <a:xfrm>
            <a:off x="8478516" y="1449315"/>
            <a:ext cx="3353600" cy="2040573"/>
            <a:chOff x="8478516" y="1449315"/>
            <a:chExt cx="3353600" cy="2040573"/>
          </a:xfrm>
        </p:grpSpPr>
        <p:sp>
          <p:nvSpPr>
            <p:cNvPr id="101" name="TextBox 100">
              <a:extLst>
                <a:ext uri="{FF2B5EF4-FFF2-40B4-BE49-F238E27FC236}">
                  <a16:creationId xmlns:a16="http://schemas.microsoft.com/office/drawing/2014/main" id="{710BDCCF-DA92-D81D-6494-C377B2546091}"/>
                </a:ext>
              </a:extLst>
            </p:cNvPr>
            <p:cNvSpPr txBox="1"/>
            <p:nvPr/>
          </p:nvSpPr>
          <p:spPr>
            <a:xfrm>
              <a:off x="8478516" y="2658891"/>
              <a:ext cx="3353600" cy="830997"/>
            </a:xfrm>
            <a:prstGeom prst="rect">
              <a:avLst/>
            </a:prstGeom>
            <a:noFill/>
          </p:spPr>
          <p:txBody>
            <a:bodyPr wrap="square" rtlCol="0">
              <a:spAutoFit/>
            </a:bodyPr>
            <a:lstStyle/>
            <a:p>
              <a:pPr algn="ctr"/>
              <a:r>
                <a:rPr lang="en-US" sz="2400" b="1" dirty="0">
                  <a:solidFill>
                    <a:schemeClr val="accent6"/>
                  </a:solidFill>
                  <a:latin typeface="Georgia" panose="02040502050405020303" pitchFamily="18" charset="0"/>
                </a:rPr>
                <a:t>Simplified</a:t>
              </a:r>
              <a:r>
                <a:rPr lang="en-US" sz="2400" dirty="0">
                  <a:latin typeface="Georgia" panose="02040502050405020303" pitchFamily="18" charset="0"/>
                </a:rPr>
                <a:t> </a:t>
              </a:r>
            </a:p>
            <a:p>
              <a:pPr algn="ctr"/>
              <a:r>
                <a:rPr lang="en-US" sz="2400" dirty="0">
                  <a:latin typeface="Georgia" panose="02040502050405020303" pitchFamily="18" charset="0"/>
                </a:rPr>
                <a:t>Resource Management</a:t>
              </a:r>
            </a:p>
          </p:txBody>
        </p:sp>
        <p:pic>
          <p:nvPicPr>
            <p:cNvPr id="2068" name="Picture 20">
              <a:extLst>
                <a:ext uri="{FF2B5EF4-FFF2-40B4-BE49-F238E27FC236}">
                  <a16:creationId xmlns:a16="http://schemas.microsoft.com/office/drawing/2014/main" id="{F0C8B8B5-1759-9DB6-8B7D-9A6502BC12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5794" y="1449315"/>
              <a:ext cx="2139872" cy="1273312"/>
            </a:xfrm>
            <a:prstGeom prst="rect">
              <a:avLst/>
            </a:prstGeom>
            <a:noFill/>
            <a:extLst>
              <a:ext uri="{909E8E84-426E-40DD-AFC4-6F175D3DCCD1}">
                <a14:hiddenFill xmlns:a14="http://schemas.microsoft.com/office/drawing/2010/main">
                  <a:solidFill>
                    <a:srgbClr val="FFFFFF"/>
                  </a:solidFill>
                </a14:hiddenFill>
              </a:ext>
            </a:extLst>
          </p:spPr>
        </p:pic>
      </p:grpSp>
      <p:pic>
        <p:nvPicPr>
          <p:cNvPr id="2070" name="Picture 22">
            <a:extLst>
              <a:ext uri="{FF2B5EF4-FFF2-40B4-BE49-F238E27FC236}">
                <a16:creationId xmlns:a16="http://schemas.microsoft.com/office/drawing/2014/main" id="{AD67D57C-5341-F442-2F2C-FD39F81EF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7012" y="2684802"/>
            <a:ext cx="2279266" cy="72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99" grpId="0"/>
      <p:bldP spid="100"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1801020"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What is Software-Defined Networking?</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38</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cxnSp>
        <p:nvCxnSpPr>
          <p:cNvPr id="4" name="Straight Connector 3">
            <a:extLst>
              <a:ext uri="{FF2B5EF4-FFF2-40B4-BE49-F238E27FC236}">
                <a16:creationId xmlns:a16="http://schemas.microsoft.com/office/drawing/2014/main" id="{B17E7A9E-38A0-90B5-708A-FF543FE2A137}"/>
              </a:ext>
            </a:extLst>
          </p:cNvPr>
          <p:cNvCxnSpPr>
            <a:cxnSpLocks/>
          </p:cNvCxnSpPr>
          <p:nvPr/>
        </p:nvCxnSpPr>
        <p:spPr>
          <a:xfrm flipV="1">
            <a:off x="4114624" y="1185345"/>
            <a:ext cx="776816" cy="9144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EF5811-199A-12EF-602E-4CA9290E2009}"/>
              </a:ext>
            </a:extLst>
          </p:cNvPr>
          <p:cNvCxnSpPr>
            <a:cxnSpLocks/>
          </p:cNvCxnSpPr>
          <p:nvPr/>
        </p:nvCxnSpPr>
        <p:spPr>
          <a:xfrm>
            <a:off x="4114624" y="2595188"/>
            <a:ext cx="776816" cy="84655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C1D5E2F-FBD1-50F0-4C62-2409B67DA944}"/>
              </a:ext>
            </a:extLst>
          </p:cNvPr>
          <p:cNvSpPr/>
          <p:nvPr/>
        </p:nvSpPr>
        <p:spPr>
          <a:xfrm>
            <a:off x="4959927" y="1185345"/>
            <a:ext cx="5186857" cy="100183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F4382ADF-09CA-1519-326E-1A4E9F1B3209}"/>
              </a:ext>
            </a:extLst>
          </p:cNvPr>
          <p:cNvSpPr/>
          <p:nvPr/>
        </p:nvSpPr>
        <p:spPr>
          <a:xfrm>
            <a:off x="4959914" y="2231044"/>
            <a:ext cx="5186857" cy="117586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3" name="Rectangle 12">
            <a:extLst>
              <a:ext uri="{FF2B5EF4-FFF2-40B4-BE49-F238E27FC236}">
                <a16:creationId xmlns:a16="http://schemas.microsoft.com/office/drawing/2014/main" id="{4D5C310E-87C8-BC95-4D4A-01FFDADDCAF1}"/>
              </a:ext>
            </a:extLst>
          </p:cNvPr>
          <p:cNvSpPr/>
          <p:nvPr/>
        </p:nvSpPr>
        <p:spPr>
          <a:xfrm>
            <a:off x="5236203" y="2595832"/>
            <a:ext cx="146212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AD74633F-AE47-0FD8-03E2-7FBF42BFD8C4}"/>
              </a:ext>
            </a:extLst>
          </p:cNvPr>
          <p:cNvSpPr/>
          <p:nvPr/>
        </p:nvSpPr>
        <p:spPr>
          <a:xfrm>
            <a:off x="6932704" y="2595832"/>
            <a:ext cx="1402314"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8F7AA8D2-F4D9-8D38-CC1E-05C9F4BC7AD6}"/>
              </a:ext>
            </a:extLst>
          </p:cNvPr>
          <p:cNvSpPr/>
          <p:nvPr/>
        </p:nvSpPr>
        <p:spPr>
          <a:xfrm>
            <a:off x="8569390" y="2595832"/>
            <a:ext cx="141279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B22482A4-02E6-C5A6-7423-8B53B72B9BBE}"/>
              </a:ext>
            </a:extLst>
          </p:cNvPr>
          <p:cNvSpPr/>
          <p:nvPr/>
        </p:nvSpPr>
        <p:spPr>
          <a:xfrm>
            <a:off x="6212696" y="155585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44E1DC7F-A243-1BD3-0A12-E4D7FE81BAD8}"/>
              </a:ext>
            </a:extLst>
          </p:cNvPr>
          <p:cNvSpPr/>
          <p:nvPr/>
        </p:nvSpPr>
        <p:spPr>
          <a:xfrm>
            <a:off x="7661570" y="155585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pic>
        <p:nvPicPr>
          <p:cNvPr id="4098" name="Picture 2">
            <a:extLst>
              <a:ext uri="{FF2B5EF4-FFF2-40B4-BE49-F238E27FC236}">
                <a16:creationId xmlns:a16="http://schemas.microsoft.com/office/drawing/2014/main" id="{693898DB-3F32-E090-24D5-885A7FB13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680" y="1921842"/>
            <a:ext cx="2145638" cy="685507"/>
          </a:xfrm>
          <a:prstGeom prst="rect">
            <a:avLst/>
          </a:prstGeom>
          <a:noFill/>
          <a:extLst>
            <a:ext uri="{909E8E84-426E-40DD-AFC4-6F175D3DCCD1}">
              <a14:hiddenFill xmlns:a14="http://schemas.microsoft.com/office/drawing/2010/main">
                <a:solidFill>
                  <a:srgbClr val="FFFFFF"/>
                </a:solidFill>
              </a14:hiddenFill>
            </a:ext>
          </a:extLst>
        </p:spPr>
      </p:pic>
      <p:sp>
        <p:nvSpPr>
          <p:cNvPr id="4096" name="TextBox 4095">
            <a:extLst>
              <a:ext uri="{FF2B5EF4-FFF2-40B4-BE49-F238E27FC236}">
                <a16:creationId xmlns:a16="http://schemas.microsoft.com/office/drawing/2014/main" id="{ADCF6FAE-798C-BA93-5678-66BE4880989E}"/>
              </a:ext>
            </a:extLst>
          </p:cNvPr>
          <p:cNvSpPr txBox="1"/>
          <p:nvPr/>
        </p:nvSpPr>
        <p:spPr>
          <a:xfrm>
            <a:off x="-44934" y="3117896"/>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4103" name="Rectangle 4102">
            <a:extLst>
              <a:ext uri="{FF2B5EF4-FFF2-40B4-BE49-F238E27FC236}">
                <a16:creationId xmlns:a16="http://schemas.microsoft.com/office/drawing/2014/main" id="{9AE8D251-D9C7-75DD-8137-4345AF03E982}"/>
              </a:ext>
            </a:extLst>
          </p:cNvPr>
          <p:cNvSpPr/>
          <p:nvPr/>
        </p:nvSpPr>
        <p:spPr>
          <a:xfrm>
            <a:off x="4891440" y="1144321"/>
            <a:ext cx="5339311" cy="2297426"/>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 name="Rounded Rectangle 1">
            <a:extLst>
              <a:ext uri="{FF2B5EF4-FFF2-40B4-BE49-F238E27FC236}">
                <a16:creationId xmlns:a16="http://schemas.microsoft.com/office/drawing/2014/main" id="{537B2E20-4353-DA67-0B8B-24445984B18B}"/>
              </a:ext>
            </a:extLst>
          </p:cNvPr>
          <p:cNvSpPr/>
          <p:nvPr/>
        </p:nvSpPr>
        <p:spPr>
          <a:xfrm>
            <a:off x="284300" y="3543818"/>
            <a:ext cx="7659284" cy="2672080"/>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9531F82A-5C35-175C-DDA7-3BF354EFCB00}"/>
              </a:ext>
            </a:extLst>
          </p:cNvPr>
          <p:cNvGrpSpPr/>
          <p:nvPr/>
        </p:nvGrpSpPr>
        <p:grpSpPr>
          <a:xfrm>
            <a:off x="432121" y="3660972"/>
            <a:ext cx="3353600" cy="2368568"/>
            <a:chOff x="432121" y="3660972"/>
            <a:chExt cx="3353600" cy="2368568"/>
          </a:xfrm>
        </p:grpSpPr>
        <p:pic>
          <p:nvPicPr>
            <p:cNvPr id="11266" name="Picture 2">
              <a:extLst>
                <a:ext uri="{FF2B5EF4-FFF2-40B4-BE49-F238E27FC236}">
                  <a16:creationId xmlns:a16="http://schemas.microsoft.com/office/drawing/2014/main" id="{181CAF49-930D-6878-747D-7CE4EBABF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026" y="3660972"/>
              <a:ext cx="1753307" cy="1753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98454A-D25B-2296-711C-B7232BAAE541}"/>
                </a:ext>
              </a:extLst>
            </p:cNvPr>
            <p:cNvSpPr txBox="1"/>
            <p:nvPr/>
          </p:nvSpPr>
          <p:spPr>
            <a:xfrm>
              <a:off x="432121" y="5198543"/>
              <a:ext cx="3353600" cy="830997"/>
            </a:xfrm>
            <a:prstGeom prst="rect">
              <a:avLst/>
            </a:prstGeom>
            <a:noFill/>
          </p:spPr>
          <p:txBody>
            <a:bodyPr wrap="square" rtlCol="0">
              <a:spAutoFit/>
            </a:bodyPr>
            <a:lstStyle/>
            <a:p>
              <a:pPr algn="ctr"/>
              <a:r>
                <a:rPr lang="en-US" sz="2400" b="1" dirty="0">
                  <a:latin typeface="Georgia" panose="02040502050405020303" pitchFamily="18" charset="0"/>
                </a:rPr>
                <a:t>Programmable</a:t>
              </a:r>
              <a:r>
                <a:rPr lang="en-US" sz="2400" dirty="0">
                  <a:latin typeface="Georgia" panose="02040502050405020303" pitchFamily="18" charset="0"/>
                </a:rPr>
                <a:t> Switches</a:t>
              </a:r>
            </a:p>
          </p:txBody>
        </p:sp>
      </p:grpSp>
      <p:grpSp>
        <p:nvGrpSpPr>
          <p:cNvPr id="31" name="Group 30">
            <a:extLst>
              <a:ext uri="{FF2B5EF4-FFF2-40B4-BE49-F238E27FC236}">
                <a16:creationId xmlns:a16="http://schemas.microsoft.com/office/drawing/2014/main" id="{19E86CFD-A5AB-FDCB-E5B7-5891C008CE8B}"/>
              </a:ext>
            </a:extLst>
          </p:cNvPr>
          <p:cNvGrpSpPr/>
          <p:nvPr/>
        </p:nvGrpSpPr>
        <p:grpSpPr>
          <a:xfrm>
            <a:off x="4381408" y="3736148"/>
            <a:ext cx="3353600" cy="2293392"/>
            <a:chOff x="4381408" y="3736148"/>
            <a:chExt cx="3353600" cy="2293392"/>
          </a:xfrm>
        </p:grpSpPr>
        <p:pic>
          <p:nvPicPr>
            <p:cNvPr id="11268" name="Picture 4">
              <a:extLst>
                <a:ext uri="{FF2B5EF4-FFF2-40B4-BE49-F238E27FC236}">
                  <a16:creationId xmlns:a16="http://schemas.microsoft.com/office/drawing/2014/main" id="{20DE7F55-968D-7E21-6D20-EFD8E277B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613" y="3736148"/>
              <a:ext cx="1753307" cy="152461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B346DC7-F261-B0A0-B333-C3CE56723DE8}"/>
                </a:ext>
              </a:extLst>
            </p:cNvPr>
            <p:cNvSpPr txBox="1"/>
            <p:nvPr/>
          </p:nvSpPr>
          <p:spPr>
            <a:xfrm>
              <a:off x="4381408" y="5198543"/>
              <a:ext cx="3353600" cy="830997"/>
            </a:xfrm>
            <a:prstGeom prst="rect">
              <a:avLst/>
            </a:prstGeom>
            <a:noFill/>
          </p:spPr>
          <p:txBody>
            <a:bodyPr wrap="square" rtlCol="0">
              <a:spAutoFit/>
            </a:bodyPr>
            <a:lstStyle/>
            <a:p>
              <a:pPr algn="ctr"/>
              <a:r>
                <a:rPr lang="en-US" sz="2400" b="1" dirty="0">
                  <a:latin typeface="Georgia" panose="02040502050405020303" pitchFamily="18" charset="0"/>
                </a:rPr>
                <a:t>Customized</a:t>
              </a:r>
              <a:r>
                <a:rPr lang="en-US" sz="2400" dirty="0">
                  <a:latin typeface="Georgia" panose="02040502050405020303" pitchFamily="18" charset="0"/>
                </a:rPr>
                <a:t> Network Functions</a:t>
              </a:r>
            </a:p>
          </p:txBody>
        </p:sp>
      </p:grpSp>
      <p:sp>
        <p:nvSpPr>
          <p:cNvPr id="32" name="Rounded Rectangle 31">
            <a:extLst>
              <a:ext uri="{FF2B5EF4-FFF2-40B4-BE49-F238E27FC236}">
                <a16:creationId xmlns:a16="http://schemas.microsoft.com/office/drawing/2014/main" id="{89097142-4C14-A08B-3E53-014DEA765679}"/>
              </a:ext>
            </a:extLst>
          </p:cNvPr>
          <p:cNvSpPr/>
          <p:nvPr/>
        </p:nvSpPr>
        <p:spPr>
          <a:xfrm>
            <a:off x="8330695" y="3543818"/>
            <a:ext cx="3353601" cy="2672080"/>
          </a:xfrm>
          <a:prstGeom prst="round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193DA56-FC77-F3C7-E190-B920AB4B79AD}"/>
              </a:ext>
            </a:extLst>
          </p:cNvPr>
          <p:cNvGrpSpPr/>
          <p:nvPr/>
        </p:nvGrpSpPr>
        <p:grpSpPr>
          <a:xfrm>
            <a:off x="8287663" y="3777100"/>
            <a:ext cx="3353600" cy="2220173"/>
            <a:chOff x="8128907" y="3610243"/>
            <a:chExt cx="3353600" cy="2220173"/>
          </a:xfrm>
        </p:grpSpPr>
        <p:pic>
          <p:nvPicPr>
            <p:cNvPr id="11270" name="Picture 6">
              <a:extLst>
                <a:ext uri="{FF2B5EF4-FFF2-40B4-BE49-F238E27FC236}">
                  <a16:creationId xmlns:a16="http://schemas.microsoft.com/office/drawing/2014/main" id="{3560E5CC-9D0F-4B7D-74F9-92AC3F554587}"/>
                </a:ext>
              </a:extLst>
            </p:cNvPr>
            <p:cNvPicPr>
              <a:picLocks noChangeAspect="1" noChangeArrowheads="1"/>
            </p:cNvPicPr>
            <p:nvPr/>
          </p:nvPicPr>
          <p:blipFill>
            <a:blip r:embed="rId6"/>
            <a:srcRect/>
            <a:stretch/>
          </p:blipFill>
          <p:spPr bwMode="auto">
            <a:xfrm>
              <a:off x="9066902" y="3610243"/>
              <a:ext cx="1588300" cy="15883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5D1658E-F5C5-C102-2E83-58FDC8198CDD}"/>
                </a:ext>
              </a:extLst>
            </p:cNvPr>
            <p:cNvSpPr txBox="1"/>
            <p:nvPr/>
          </p:nvSpPr>
          <p:spPr>
            <a:xfrm>
              <a:off x="8128907" y="5368751"/>
              <a:ext cx="3353600" cy="461665"/>
            </a:xfrm>
            <a:prstGeom prst="rect">
              <a:avLst/>
            </a:prstGeom>
            <a:noFill/>
          </p:spPr>
          <p:txBody>
            <a:bodyPr wrap="square" rtlCol="0">
              <a:spAutoFit/>
            </a:bodyPr>
            <a:lstStyle/>
            <a:p>
              <a:pPr algn="ctr"/>
              <a:r>
                <a:rPr lang="en-US" sz="2400" dirty="0">
                  <a:latin typeface="Georgia" panose="02040502050405020303" pitchFamily="18" charset="0"/>
                </a:rPr>
                <a:t> Hardware Constraints</a:t>
              </a:r>
            </a:p>
          </p:txBody>
        </p:sp>
      </p:grpSp>
      <p:cxnSp>
        <p:nvCxnSpPr>
          <p:cNvPr id="8" name="Straight Connector 7">
            <a:extLst>
              <a:ext uri="{FF2B5EF4-FFF2-40B4-BE49-F238E27FC236}">
                <a16:creationId xmlns:a16="http://schemas.microsoft.com/office/drawing/2014/main" id="{71AF36D3-59F4-2993-D642-9CAE97D1F039}"/>
              </a:ext>
            </a:extLst>
          </p:cNvPr>
          <p:cNvCxnSpPr>
            <a:cxnSpLocks/>
          </p:cNvCxnSpPr>
          <p:nvPr/>
        </p:nvCxnSpPr>
        <p:spPr>
          <a:xfrm flipV="1">
            <a:off x="4332262" y="3610108"/>
            <a:ext cx="559178" cy="86890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580C37-1349-2E06-154F-7FD144162F25}"/>
              </a:ext>
            </a:extLst>
          </p:cNvPr>
          <p:cNvCxnSpPr>
            <a:cxnSpLocks/>
          </p:cNvCxnSpPr>
          <p:nvPr/>
        </p:nvCxnSpPr>
        <p:spPr>
          <a:xfrm>
            <a:off x="4332262" y="5672655"/>
            <a:ext cx="559178" cy="7431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0D29C6-365F-859C-54DB-26BE6CED5DAF}"/>
              </a:ext>
            </a:extLst>
          </p:cNvPr>
          <p:cNvCxnSpPr>
            <a:cxnSpLocks/>
          </p:cNvCxnSpPr>
          <p:nvPr/>
        </p:nvCxnSpPr>
        <p:spPr>
          <a:xfrm>
            <a:off x="0" y="3508466"/>
            <a:ext cx="12192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A49D934-9BBE-B624-26BD-AD918EBE6F14}"/>
              </a:ext>
            </a:extLst>
          </p:cNvPr>
          <p:cNvSpPr/>
          <p:nvPr/>
        </p:nvSpPr>
        <p:spPr>
          <a:xfrm>
            <a:off x="4959914" y="3644534"/>
            <a:ext cx="5186839" cy="1636193"/>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95F811E7-5A2A-63AB-DF55-5E6D3B3669FA}"/>
              </a:ext>
            </a:extLst>
          </p:cNvPr>
          <p:cNvSpPr/>
          <p:nvPr/>
        </p:nvSpPr>
        <p:spPr>
          <a:xfrm>
            <a:off x="5221779" y="3948488"/>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0E07CFE1-DE4B-A6E7-90D7-96573681835E}"/>
              </a:ext>
            </a:extLst>
          </p:cNvPr>
          <p:cNvSpPr/>
          <p:nvPr/>
        </p:nvSpPr>
        <p:spPr>
          <a:xfrm>
            <a:off x="6881729" y="3957725"/>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5A3F7C03-A0B3-CB3A-6D06-D921D096D59F}"/>
              </a:ext>
            </a:extLst>
          </p:cNvPr>
          <p:cNvSpPr/>
          <p:nvPr/>
        </p:nvSpPr>
        <p:spPr>
          <a:xfrm>
            <a:off x="8541679" y="3950380"/>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244E9967-ED0E-0F67-301D-64F04EA83DCA}"/>
              </a:ext>
            </a:extLst>
          </p:cNvPr>
          <p:cNvSpPr/>
          <p:nvPr/>
        </p:nvSpPr>
        <p:spPr>
          <a:xfrm>
            <a:off x="52217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88A14854-BEF9-9005-1A71-4378D3504896}"/>
              </a:ext>
            </a:extLst>
          </p:cNvPr>
          <p:cNvSpPr/>
          <p:nvPr/>
        </p:nvSpPr>
        <p:spPr>
          <a:xfrm>
            <a:off x="6881729" y="4586824"/>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5" name="Rectangle 24">
            <a:extLst>
              <a:ext uri="{FF2B5EF4-FFF2-40B4-BE49-F238E27FC236}">
                <a16:creationId xmlns:a16="http://schemas.microsoft.com/office/drawing/2014/main" id="{94E91875-B84B-7D82-20CB-29F1680D2091}"/>
              </a:ext>
            </a:extLst>
          </p:cNvPr>
          <p:cNvSpPr/>
          <p:nvPr/>
        </p:nvSpPr>
        <p:spPr>
          <a:xfrm>
            <a:off x="85416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BE91B4A9-37E7-6049-1FEE-0AD395A302A6}"/>
              </a:ext>
            </a:extLst>
          </p:cNvPr>
          <p:cNvSpPr/>
          <p:nvPr/>
        </p:nvSpPr>
        <p:spPr>
          <a:xfrm>
            <a:off x="4959914" y="5326567"/>
            <a:ext cx="5186857" cy="100079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lnSpc>
                <a:spcPct val="150000"/>
              </a:lnSpc>
            </a:pPr>
            <a:endParaRPr lang="en-US" altLang="zh-CN" dirty="0">
              <a:latin typeface="Georgia" panose="02040502050405020303" pitchFamily="18" charset="0"/>
            </a:endParaRPr>
          </a:p>
          <a:p>
            <a:pPr algn="ctr">
              <a:lnSpc>
                <a:spcPct val="150000"/>
              </a:lnSpc>
            </a:pPr>
            <a:endParaRPr lang="en-US" altLang="zh-CN" dirty="0">
              <a:latin typeface="Georgia" panose="02040502050405020303" pitchFamily="18" charset="0"/>
            </a:endParaRPr>
          </a:p>
        </p:txBody>
      </p:sp>
      <p:sp>
        <p:nvSpPr>
          <p:cNvPr id="27" name="Rectangle 26">
            <a:extLst>
              <a:ext uri="{FF2B5EF4-FFF2-40B4-BE49-F238E27FC236}">
                <a16:creationId xmlns:a16="http://schemas.microsoft.com/office/drawing/2014/main" id="{93594720-87B1-030B-076D-BCB8457B0609}"/>
              </a:ext>
            </a:extLst>
          </p:cNvPr>
          <p:cNvSpPr/>
          <p:nvPr/>
        </p:nvSpPr>
        <p:spPr>
          <a:xfrm>
            <a:off x="530792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4" name="Rectangle 33">
            <a:extLst>
              <a:ext uri="{FF2B5EF4-FFF2-40B4-BE49-F238E27FC236}">
                <a16:creationId xmlns:a16="http://schemas.microsoft.com/office/drawing/2014/main" id="{DBBB7635-2472-41D0-6958-2227A6F1EDF2}"/>
              </a:ext>
            </a:extLst>
          </p:cNvPr>
          <p:cNvSpPr/>
          <p:nvPr/>
        </p:nvSpPr>
        <p:spPr>
          <a:xfrm>
            <a:off x="6843433"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grpSp>
        <p:nvGrpSpPr>
          <p:cNvPr id="36" name="Group 35">
            <a:extLst>
              <a:ext uri="{FF2B5EF4-FFF2-40B4-BE49-F238E27FC236}">
                <a16:creationId xmlns:a16="http://schemas.microsoft.com/office/drawing/2014/main" id="{FF71EECA-6FF2-C4EE-A17D-53C6A96E40AD}"/>
              </a:ext>
            </a:extLst>
          </p:cNvPr>
          <p:cNvGrpSpPr/>
          <p:nvPr/>
        </p:nvGrpSpPr>
        <p:grpSpPr>
          <a:xfrm>
            <a:off x="1656325" y="4182090"/>
            <a:ext cx="2279266" cy="1996445"/>
            <a:chOff x="908945" y="3953630"/>
            <a:chExt cx="2279266" cy="1996445"/>
          </a:xfrm>
        </p:grpSpPr>
        <p:sp>
          <p:nvSpPr>
            <p:cNvPr id="37" name="Rectangle 36">
              <a:extLst>
                <a:ext uri="{FF2B5EF4-FFF2-40B4-BE49-F238E27FC236}">
                  <a16:creationId xmlns:a16="http://schemas.microsoft.com/office/drawing/2014/main" id="{4A7B0D08-F6BC-0A40-FAEB-7E56083E8929}"/>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0" descr="Dram Icon 32x32">
              <a:extLst>
                <a:ext uri="{FF2B5EF4-FFF2-40B4-BE49-F238E27FC236}">
                  <a16:creationId xmlns:a16="http://schemas.microsoft.com/office/drawing/2014/main" id="{976A8352-DDD0-267A-AAF0-80C6C7D8A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Dram Icon 32x32">
              <a:extLst>
                <a:ext uri="{FF2B5EF4-FFF2-40B4-BE49-F238E27FC236}">
                  <a16:creationId xmlns:a16="http://schemas.microsoft.com/office/drawing/2014/main" id="{14D6DCB7-893B-BF5C-841E-69D8647797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a:extLst>
                <a:ext uri="{FF2B5EF4-FFF2-40B4-BE49-F238E27FC236}">
                  <a16:creationId xmlns:a16="http://schemas.microsoft.com/office/drawing/2014/main" id="{C418E8F1-E6ED-1A12-4684-30DBA7AA0F24}"/>
                </a:ext>
              </a:extLst>
            </p:cNvPr>
            <p:cNvPicPr>
              <a:picLocks noChangeAspect="1" noChangeArrowheads="1"/>
            </p:cNvPicPr>
            <p:nvPr/>
          </p:nvPicPr>
          <p:blipFill>
            <a:blip r:embed="rId8"/>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a:extLst>
                <a:ext uri="{FF2B5EF4-FFF2-40B4-BE49-F238E27FC236}">
                  <a16:creationId xmlns:a16="http://schemas.microsoft.com/office/drawing/2014/main" id="{F7601AE7-9570-DB70-6257-543CBD04B576}"/>
                </a:ext>
              </a:extLst>
            </p:cNvPr>
            <p:cNvPicPr>
              <a:picLocks noChangeAspect="1" noChangeArrowheads="1"/>
            </p:cNvPicPr>
            <p:nvPr/>
          </p:nvPicPr>
          <p:blipFill>
            <a:blip r:embed="rId8"/>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D576ED60-7775-3CD7-CCC1-33D00F2779FA}"/>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3" name="Picture 12">
              <a:extLst>
                <a:ext uri="{FF2B5EF4-FFF2-40B4-BE49-F238E27FC236}">
                  <a16:creationId xmlns:a16="http://schemas.microsoft.com/office/drawing/2014/main" id="{9C8537D0-643C-7DD7-32D0-428BF7C7FAF2}"/>
                </a:ext>
              </a:extLst>
            </p:cNvPr>
            <p:cNvPicPr>
              <a:picLocks noChangeAspect="1" noChangeArrowheads="1"/>
            </p:cNvPicPr>
            <p:nvPr/>
          </p:nvPicPr>
          <p:blipFill>
            <a:blip r:embed="rId9"/>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id="{E16FFC81-99A2-630B-4AA8-8665442AEF66}"/>
                </a:ext>
              </a:extLst>
            </p:cNvPr>
            <p:cNvPicPr>
              <a:picLocks noChangeAspect="1" noChangeArrowheads="1"/>
            </p:cNvPicPr>
            <p:nvPr/>
          </p:nvPicPr>
          <p:blipFill>
            <a:blip r:embed="rId9"/>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a:extLst>
                <a:ext uri="{FF2B5EF4-FFF2-40B4-BE49-F238E27FC236}">
                  <a16:creationId xmlns:a16="http://schemas.microsoft.com/office/drawing/2014/main" id="{E09C32A9-B84A-44CF-BE20-9945E4B95871}"/>
                </a:ext>
              </a:extLst>
            </p:cNvPr>
            <p:cNvPicPr>
              <a:picLocks noChangeAspect="1" noChangeArrowheads="1"/>
            </p:cNvPicPr>
            <p:nvPr/>
          </p:nvPicPr>
          <p:blipFill>
            <a:blip r:embed="rId9"/>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a:extLst>
                <a:ext uri="{FF2B5EF4-FFF2-40B4-BE49-F238E27FC236}">
                  <a16:creationId xmlns:a16="http://schemas.microsoft.com/office/drawing/2014/main" id="{28B0FD03-B453-9F61-722E-38BA67146530}"/>
                </a:ext>
              </a:extLst>
            </p:cNvPr>
            <p:cNvPicPr>
              <a:picLocks noChangeAspect="1" noChangeArrowheads="1"/>
            </p:cNvPicPr>
            <p:nvPr/>
          </p:nvPicPr>
          <p:blipFill>
            <a:blip r:embed="rId9"/>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43C54003-BCF5-2538-B8A5-DE1E9FA4476A}"/>
              </a:ext>
            </a:extLst>
          </p:cNvPr>
          <p:cNvGrpSpPr/>
          <p:nvPr/>
        </p:nvGrpSpPr>
        <p:grpSpPr>
          <a:xfrm>
            <a:off x="1861243" y="3986663"/>
            <a:ext cx="2279266" cy="1996445"/>
            <a:chOff x="908945" y="3953630"/>
            <a:chExt cx="2279266" cy="1996445"/>
          </a:xfrm>
        </p:grpSpPr>
        <p:sp>
          <p:nvSpPr>
            <p:cNvPr id="50" name="Rectangle 49">
              <a:extLst>
                <a:ext uri="{FF2B5EF4-FFF2-40B4-BE49-F238E27FC236}">
                  <a16:creationId xmlns:a16="http://schemas.microsoft.com/office/drawing/2014/main" id="{A0DBF9D0-CBE4-0D80-DC10-04FAB20C6E47}"/>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10" descr="Dram Icon 32x32">
              <a:extLst>
                <a:ext uri="{FF2B5EF4-FFF2-40B4-BE49-F238E27FC236}">
                  <a16:creationId xmlns:a16="http://schemas.microsoft.com/office/drawing/2014/main" id="{16CC7EDC-DA91-B5B2-6C0B-330D73F275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Dram Icon 32x32">
              <a:extLst>
                <a:ext uri="{FF2B5EF4-FFF2-40B4-BE49-F238E27FC236}">
                  <a16:creationId xmlns:a16="http://schemas.microsoft.com/office/drawing/2014/main" id="{C9EE912A-53B9-8BE8-8F2B-10A9CD2B8B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a:extLst>
                <a:ext uri="{FF2B5EF4-FFF2-40B4-BE49-F238E27FC236}">
                  <a16:creationId xmlns:a16="http://schemas.microsoft.com/office/drawing/2014/main" id="{62F1BE09-FAB4-76D3-A5FF-78BDA8EB6944}"/>
                </a:ext>
              </a:extLst>
            </p:cNvPr>
            <p:cNvPicPr>
              <a:picLocks noChangeAspect="1" noChangeArrowheads="1"/>
            </p:cNvPicPr>
            <p:nvPr/>
          </p:nvPicPr>
          <p:blipFill>
            <a:blip r:embed="rId8"/>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a:extLst>
                <a:ext uri="{FF2B5EF4-FFF2-40B4-BE49-F238E27FC236}">
                  <a16:creationId xmlns:a16="http://schemas.microsoft.com/office/drawing/2014/main" id="{457429F8-AD02-AA3C-38C2-DCF87E87AE90}"/>
                </a:ext>
              </a:extLst>
            </p:cNvPr>
            <p:cNvPicPr>
              <a:picLocks noChangeAspect="1" noChangeArrowheads="1"/>
            </p:cNvPicPr>
            <p:nvPr/>
          </p:nvPicPr>
          <p:blipFill>
            <a:blip r:embed="rId8"/>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FCC640CA-A7CD-3C12-490C-F8A555D312D7}"/>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56" name="Picture 12">
              <a:extLst>
                <a:ext uri="{FF2B5EF4-FFF2-40B4-BE49-F238E27FC236}">
                  <a16:creationId xmlns:a16="http://schemas.microsoft.com/office/drawing/2014/main" id="{5DA1965F-FD38-9C8B-686A-C61296D3BF6C}"/>
                </a:ext>
              </a:extLst>
            </p:cNvPr>
            <p:cNvPicPr>
              <a:picLocks noChangeAspect="1" noChangeArrowheads="1"/>
            </p:cNvPicPr>
            <p:nvPr/>
          </p:nvPicPr>
          <p:blipFill>
            <a:blip r:embed="rId9"/>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a:extLst>
                <a:ext uri="{FF2B5EF4-FFF2-40B4-BE49-F238E27FC236}">
                  <a16:creationId xmlns:a16="http://schemas.microsoft.com/office/drawing/2014/main" id="{FE75646F-CA81-7FC8-D03F-B3B9DAEA9593}"/>
                </a:ext>
              </a:extLst>
            </p:cNvPr>
            <p:cNvPicPr>
              <a:picLocks noChangeAspect="1" noChangeArrowheads="1"/>
            </p:cNvPicPr>
            <p:nvPr/>
          </p:nvPicPr>
          <p:blipFill>
            <a:blip r:embed="rId9"/>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7E417FE3-1AE9-571E-3B53-34282A836985}"/>
                </a:ext>
              </a:extLst>
            </p:cNvPr>
            <p:cNvPicPr>
              <a:picLocks noChangeAspect="1" noChangeArrowheads="1"/>
            </p:cNvPicPr>
            <p:nvPr/>
          </p:nvPicPr>
          <p:blipFill>
            <a:blip r:embed="rId9"/>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a:extLst>
                <a:ext uri="{FF2B5EF4-FFF2-40B4-BE49-F238E27FC236}">
                  <a16:creationId xmlns:a16="http://schemas.microsoft.com/office/drawing/2014/main" id="{04276ACC-523B-1605-5D22-BE5F3C019392}"/>
                </a:ext>
              </a:extLst>
            </p:cNvPr>
            <p:cNvPicPr>
              <a:picLocks noChangeAspect="1" noChangeArrowheads="1"/>
            </p:cNvPicPr>
            <p:nvPr/>
          </p:nvPicPr>
          <p:blipFill>
            <a:blip r:embed="rId9"/>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Rectangle 59">
            <a:extLst>
              <a:ext uri="{FF2B5EF4-FFF2-40B4-BE49-F238E27FC236}">
                <a16:creationId xmlns:a16="http://schemas.microsoft.com/office/drawing/2014/main" id="{0886EB20-CB7E-92BA-D937-3A9DFBF1AB7D}"/>
              </a:ext>
            </a:extLst>
          </p:cNvPr>
          <p:cNvSpPr/>
          <p:nvPr/>
        </p:nvSpPr>
        <p:spPr>
          <a:xfrm>
            <a:off x="837893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grpSp>
        <p:nvGrpSpPr>
          <p:cNvPr id="61" name="Group 60">
            <a:extLst>
              <a:ext uri="{FF2B5EF4-FFF2-40B4-BE49-F238E27FC236}">
                <a16:creationId xmlns:a16="http://schemas.microsoft.com/office/drawing/2014/main" id="{2BB81C71-D63C-206A-E43C-F66974EBF382}"/>
              </a:ext>
            </a:extLst>
          </p:cNvPr>
          <p:cNvGrpSpPr/>
          <p:nvPr/>
        </p:nvGrpSpPr>
        <p:grpSpPr>
          <a:xfrm>
            <a:off x="2052996" y="3813313"/>
            <a:ext cx="2279266" cy="1996445"/>
            <a:chOff x="908945" y="3953630"/>
            <a:chExt cx="2279266" cy="1996445"/>
          </a:xfrm>
        </p:grpSpPr>
        <p:sp>
          <p:nvSpPr>
            <p:cNvPr id="62" name="Rectangle 61">
              <a:extLst>
                <a:ext uri="{FF2B5EF4-FFF2-40B4-BE49-F238E27FC236}">
                  <a16:creationId xmlns:a16="http://schemas.microsoft.com/office/drawing/2014/main" id="{96CD79D4-9AA3-49CD-3D7E-EBB57C1D568C}"/>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10" descr="Dram Icon 32x32">
              <a:extLst>
                <a:ext uri="{FF2B5EF4-FFF2-40B4-BE49-F238E27FC236}">
                  <a16:creationId xmlns:a16="http://schemas.microsoft.com/office/drawing/2014/main" id="{F43D947C-ABC2-717F-5D81-5BC9AAD7C7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0" descr="Dram Icon 32x32">
              <a:extLst>
                <a:ext uri="{FF2B5EF4-FFF2-40B4-BE49-F238E27FC236}">
                  <a16:creationId xmlns:a16="http://schemas.microsoft.com/office/drawing/2014/main" id="{EB5F20D9-D75D-66F6-657E-892CC3241D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14">
              <a:extLst>
                <a:ext uri="{FF2B5EF4-FFF2-40B4-BE49-F238E27FC236}">
                  <a16:creationId xmlns:a16="http://schemas.microsoft.com/office/drawing/2014/main" id="{B3394279-BF7A-87C6-1E83-8E9F11B5D44A}"/>
                </a:ext>
              </a:extLst>
            </p:cNvPr>
            <p:cNvPicPr>
              <a:picLocks noChangeAspect="1" noChangeArrowheads="1"/>
            </p:cNvPicPr>
            <p:nvPr/>
          </p:nvPicPr>
          <p:blipFill>
            <a:blip r:embed="rId8"/>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14">
              <a:extLst>
                <a:ext uri="{FF2B5EF4-FFF2-40B4-BE49-F238E27FC236}">
                  <a16:creationId xmlns:a16="http://schemas.microsoft.com/office/drawing/2014/main" id="{C2177580-BBA3-C314-E9B2-5948BBA3F026}"/>
                </a:ext>
              </a:extLst>
            </p:cNvPr>
            <p:cNvPicPr>
              <a:picLocks noChangeAspect="1" noChangeArrowheads="1"/>
            </p:cNvPicPr>
            <p:nvPr/>
          </p:nvPicPr>
          <p:blipFill>
            <a:blip r:embed="rId8"/>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Box 4100">
              <a:extLst>
                <a:ext uri="{FF2B5EF4-FFF2-40B4-BE49-F238E27FC236}">
                  <a16:creationId xmlns:a16="http://schemas.microsoft.com/office/drawing/2014/main" id="{73AD631B-5146-622F-13B4-F1DA99FF574D}"/>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4102" name="Picture 12">
              <a:extLst>
                <a:ext uri="{FF2B5EF4-FFF2-40B4-BE49-F238E27FC236}">
                  <a16:creationId xmlns:a16="http://schemas.microsoft.com/office/drawing/2014/main" id="{E93CFE09-27F2-BCEB-0FA9-ED88417B7D84}"/>
                </a:ext>
              </a:extLst>
            </p:cNvPr>
            <p:cNvPicPr>
              <a:picLocks noChangeAspect="1" noChangeArrowheads="1"/>
            </p:cNvPicPr>
            <p:nvPr/>
          </p:nvPicPr>
          <p:blipFill>
            <a:blip r:embed="rId9"/>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12">
              <a:extLst>
                <a:ext uri="{FF2B5EF4-FFF2-40B4-BE49-F238E27FC236}">
                  <a16:creationId xmlns:a16="http://schemas.microsoft.com/office/drawing/2014/main" id="{AEAE789A-9598-8B6A-88D2-DBCB294B284A}"/>
                </a:ext>
              </a:extLst>
            </p:cNvPr>
            <p:cNvPicPr>
              <a:picLocks noChangeAspect="1" noChangeArrowheads="1"/>
            </p:cNvPicPr>
            <p:nvPr/>
          </p:nvPicPr>
          <p:blipFill>
            <a:blip r:embed="rId9"/>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12">
              <a:extLst>
                <a:ext uri="{FF2B5EF4-FFF2-40B4-BE49-F238E27FC236}">
                  <a16:creationId xmlns:a16="http://schemas.microsoft.com/office/drawing/2014/main" id="{FDC88EB8-78CE-63FA-2A6D-0170437EC61E}"/>
                </a:ext>
              </a:extLst>
            </p:cNvPr>
            <p:cNvPicPr>
              <a:picLocks noChangeAspect="1" noChangeArrowheads="1"/>
            </p:cNvPicPr>
            <p:nvPr/>
          </p:nvPicPr>
          <p:blipFill>
            <a:blip r:embed="rId9"/>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2">
              <a:extLst>
                <a:ext uri="{FF2B5EF4-FFF2-40B4-BE49-F238E27FC236}">
                  <a16:creationId xmlns:a16="http://schemas.microsoft.com/office/drawing/2014/main" id="{D8747817-2254-3E5F-C705-D9A6BD195A5A}"/>
                </a:ext>
              </a:extLst>
            </p:cNvPr>
            <p:cNvPicPr>
              <a:picLocks noChangeAspect="1" noChangeArrowheads="1"/>
            </p:cNvPicPr>
            <p:nvPr/>
          </p:nvPicPr>
          <p:blipFill>
            <a:blip r:embed="rId9"/>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4107" name="TextBox 4106">
            <a:extLst>
              <a:ext uri="{FF2B5EF4-FFF2-40B4-BE49-F238E27FC236}">
                <a16:creationId xmlns:a16="http://schemas.microsoft.com/office/drawing/2014/main" id="{8B25E2B9-624B-FBA5-A762-DF3AED031659}"/>
              </a:ext>
            </a:extLst>
          </p:cNvPr>
          <p:cNvSpPr txBox="1"/>
          <p:nvPr/>
        </p:nvSpPr>
        <p:spPr>
          <a:xfrm>
            <a:off x="-41094" y="3479758"/>
            <a:ext cx="3476106" cy="338554"/>
          </a:xfrm>
          <a:prstGeom prst="rect">
            <a:avLst/>
          </a:prstGeom>
          <a:noFill/>
        </p:spPr>
        <p:txBody>
          <a:bodyPr wrap="square" rtlCol="0">
            <a:spAutoFit/>
          </a:bodyPr>
          <a:lstStyle/>
          <a:p>
            <a:r>
              <a:rPr lang="en-US" sz="1600" b="1" dirty="0">
                <a:latin typeface="Georgia" panose="02040502050405020303" pitchFamily="18" charset="0"/>
              </a:rPr>
              <a:t>Software-Defined Storage</a:t>
            </a:r>
          </a:p>
        </p:txBody>
      </p:sp>
      <p:cxnSp>
        <p:nvCxnSpPr>
          <p:cNvPr id="4108" name="Straight Arrow Connector 4107">
            <a:extLst>
              <a:ext uri="{FF2B5EF4-FFF2-40B4-BE49-F238E27FC236}">
                <a16:creationId xmlns:a16="http://schemas.microsoft.com/office/drawing/2014/main" id="{5E84E542-66A0-0D3C-4B02-27850922B4ED}"/>
              </a:ext>
            </a:extLst>
          </p:cNvPr>
          <p:cNvCxnSpPr>
            <a:cxnSpLocks/>
          </p:cNvCxnSpPr>
          <p:nvPr/>
        </p:nvCxnSpPr>
        <p:spPr>
          <a:xfrm>
            <a:off x="3251624" y="3406904"/>
            <a:ext cx="0" cy="406409"/>
          </a:xfrm>
          <a:prstGeom prst="straightConnector1">
            <a:avLst/>
          </a:prstGeom>
          <a:ln w="41275">
            <a:headEnd type="none"/>
            <a:tailEnd type="triangle"/>
          </a:ln>
        </p:spPr>
        <p:style>
          <a:lnRef idx="1">
            <a:schemeClr val="dk1"/>
          </a:lnRef>
          <a:fillRef idx="0">
            <a:schemeClr val="dk1"/>
          </a:fillRef>
          <a:effectRef idx="0">
            <a:schemeClr val="dk1"/>
          </a:effectRef>
          <a:fontRef idx="minor">
            <a:schemeClr val="tx1"/>
          </a:fontRef>
        </p:style>
      </p:cxnSp>
      <p:sp>
        <p:nvSpPr>
          <p:cNvPr id="4109" name="Rectangle 4108">
            <a:extLst>
              <a:ext uri="{FF2B5EF4-FFF2-40B4-BE49-F238E27FC236}">
                <a16:creationId xmlns:a16="http://schemas.microsoft.com/office/drawing/2014/main" id="{9FB4F344-0FAD-D021-E240-2B8AA02DB8A0}"/>
              </a:ext>
            </a:extLst>
          </p:cNvPr>
          <p:cNvSpPr/>
          <p:nvPr/>
        </p:nvSpPr>
        <p:spPr>
          <a:xfrm>
            <a:off x="4900831" y="3595834"/>
            <a:ext cx="5339311" cy="2819939"/>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cxnSp>
        <p:nvCxnSpPr>
          <p:cNvPr id="4110" name="Straight Arrow Connector 4109">
            <a:extLst>
              <a:ext uri="{FF2B5EF4-FFF2-40B4-BE49-F238E27FC236}">
                <a16:creationId xmlns:a16="http://schemas.microsoft.com/office/drawing/2014/main" id="{1BA2BEBE-62A7-DC0D-91F0-5E4CB7F44B23}"/>
              </a:ext>
            </a:extLst>
          </p:cNvPr>
          <p:cNvCxnSpPr>
            <a:cxnSpLocks/>
          </p:cNvCxnSpPr>
          <p:nvPr/>
        </p:nvCxnSpPr>
        <p:spPr>
          <a:xfrm>
            <a:off x="3248243" y="2610414"/>
            <a:ext cx="0" cy="999694"/>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309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10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5"/>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6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107"/>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108"/>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10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7" grpId="0" animBg="1"/>
      <p:bldP spid="18" grpId="0" animBg="1"/>
      <p:bldP spid="19" grpId="0" animBg="1"/>
      <p:bldP spid="28" grpId="0" animBg="1"/>
      <p:bldP spid="4103" grpId="0" animBg="1"/>
      <p:bldP spid="2" grpId="0" animBg="1"/>
      <p:bldP spid="2" grpId="1" animBg="1"/>
      <p:bldP spid="32" grpId="0" animBg="1"/>
      <p:bldP spid="32" grpId="1" animBg="1"/>
      <p:bldP spid="15" grpId="0" animBg="1"/>
      <p:bldP spid="20" grpId="0" animBg="1"/>
      <p:bldP spid="21" grpId="0" animBg="1"/>
      <p:bldP spid="22" grpId="0" animBg="1"/>
      <p:bldP spid="23" grpId="0" animBg="1"/>
      <p:bldP spid="24" grpId="0" animBg="1"/>
      <p:bldP spid="25" grpId="0" animBg="1"/>
      <p:bldP spid="26" grpId="0" animBg="1"/>
      <p:bldP spid="27" grpId="0" animBg="1"/>
      <p:bldP spid="34" grpId="0" animBg="1"/>
      <p:bldP spid="60" grpId="0" animBg="1"/>
      <p:bldP spid="4107" grpId="0"/>
      <p:bldP spid="4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Software-Defined Storage Infrastructure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39</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cxnSp>
        <p:nvCxnSpPr>
          <p:cNvPr id="8" name="Straight Connector 7">
            <a:extLst>
              <a:ext uri="{FF2B5EF4-FFF2-40B4-BE49-F238E27FC236}">
                <a16:creationId xmlns:a16="http://schemas.microsoft.com/office/drawing/2014/main" id="{AA9F2154-7B83-26EE-BC5F-2AC3661C712A}"/>
              </a:ext>
            </a:extLst>
          </p:cNvPr>
          <p:cNvCxnSpPr>
            <a:cxnSpLocks/>
          </p:cNvCxnSpPr>
          <p:nvPr/>
        </p:nvCxnSpPr>
        <p:spPr>
          <a:xfrm flipV="1">
            <a:off x="4332262" y="3610108"/>
            <a:ext cx="559178" cy="86890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1CE07A-D4E3-41B9-9951-11330F8BF61B}"/>
              </a:ext>
            </a:extLst>
          </p:cNvPr>
          <p:cNvCxnSpPr>
            <a:cxnSpLocks/>
          </p:cNvCxnSpPr>
          <p:nvPr/>
        </p:nvCxnSpPr>
        <p:spPr>
          <a:xfrm>
            <a:off x="4332262" y="5672655"/>
            <a:ext cx="559178" cy="7431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4AD121-7B49-3227-3F2F-ABE4A9D34384}"/>
              </a:ext>
            </a:extLst>
          </p:cNvPr>
          <p:cNvSpPr/>
          <p:nvPr/>
        </p:nvSpPr>
        <p:spPr>
          <a:xfrm>
            <a:off x="4959914" y="3644534"/>
            <a:ext cx="5186839" cy="1636193"/>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6BEA51C0-15AC-BE12-D3BC-A648D10F3BB8}"/>
              </a:ext>
            </a:extLst>
          </p:cNvPr>
          <p:cNvSpPr/>
          <p:nvPr/>
        </p:nvSpPr>
        <p:spPr>
          <a:xfrm>
            <a:off x="5221779" y="3948488"/>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BADB588A-53C7-BAAD-374E-55AD6A07D41A}"/>
              </a:ext>
            </a:extLst>
          </p:cNvPr>
          <p:cNvSpPr/>
          <p:nvPr/>
        </p:nvSpPr>
        <p:spPr>
          <a:xfrm>
            <a:off x="6881729" y="3957725"/>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AA8D8FB4-71EF-E306-4DEB-549FDD50B534}"/>
              </a:ext>
            </a:extLst>
          </p:cNvPr>
          <p:cNvSpPr/>
          <p:nvPr/>
        </p:nvSpPr>
        <p:spPr>
          <a:xfrm>
            <a:off x="8541679" y="3950380"/>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C8BB3C-2C9C-552F-3E33-40E3FB3A810C}"/>
              </a:ext>
            </a:extLst>
          </p:cNvPr>
          <p:cNvSpPr/>
          <p:nvPr/>
        </p:nvSpPr>
        <p:spPr>
          <a:xfrm>
            <a:off x="52217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5" name="Rectangle 24">
            <a:extLst>
              <a:ext uri="{FF2B5EF4-FFF2-40B4-BE49-F238E27FC236}">
                <a16:creationId xmlns:a16="http://schemas.microsoft.com/office/drawing/2014/main" id="{35A10B79-9BDF-D759-EB0E-884BA5CB12DC}"/>
              </a:ext>
            </a:extLst>
          </p:cNvPr>
          <p:cNvSpPr/>
          <p:nvPr/>
        </p:nvSpPr>
        <p:spPr>
          <a:xfrm>
            <a:off x="6881729" y="4586824"/>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6" name="Rectangle 25">
            <a:extLst>
              <a:ext uri="{FF2B5EF4-FFF2-40B4-BE49-F238E27FC236}">
                <a16:creationId xmlns:a16="http://schemas.microsoft.com/office/drawing/2014/main" id="{F4CA699E-61A2-C6F5-B6DE-6BDD1C7561E8}"/>
              </a:ext>
            </a:extLst>
          </p:cNvPr>
          <p:cNvSpPr/>
          <p:nvPr/>
        </p:nvSpPr>
        <p:spPr>
          <a:xfrm>
            <a:off x="85416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7" name="Rectangle 26">
            <a:extLst>
              <a:ext uri="{FF2B5EF4-FFF2-40B4-BE49-F238E27FC236}">
                <a16:creationId xmlns:a16="http://schemas.microsoft.com/office/drawing/2014/main" id="{825D169C-9BAB-5FA6-4075-A6129BAFC000}"/>
              </a:ext>
            </a:extLst>
          </p:cNvPr>
          <p:cNvSpPr/>
          <p:nvPr/>
        </p:nvSpPr>
        <p:spPr>
          <a:xfrm>
            <a:off x="4959914" y="5326567"/>
            <a:ext cx="5186857" cy="100079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lnSpc>
                <a:spcPct val="150000"/>
              </a:lnSpc>
            </a:pPr>
            <a:endParaRPr lang="en-US" altLang="zh-CN" dirty="0">
              <a:latin typeface="Georgia" panose="02040502050405020303" pitchFamily="18" charset="0"/>
            </a:endParaRPr>
          </a:p>
          <a:p>
            <a:pPr algn="ctr">
              <a:lnSpc>
                <a:spcPct val="150000"/>
              </a:lnSpc>
            </a:pPr>
            <a:endParaRPr lang="en-US" altLang="zh-CN" dirty="0">
              <a:latin typeface="Georgia" panose="02040502050405020303" pitchFamily="18" charset="0"/>
            </a:endParaRPr>
          </a:p>
        </p:txBody>
      </p:sp>
      <p:sp>
        <p:nvSpPr>
          <p:cNvPr id="36" name="Rectangle 35">
            <a:extLst>
              <a:ext uri="{FF2B5EF4-FFF2-40B4-BE49-F238E27FC236}">
                <a16:creationId xmlns:a16="http://schemas.microsoft.com/office/drawing/2014/main" id="{D827E1D7-AA91-E6CA-4990-3B3BBA4FB646}"/>
              </a:ext>
            </a:extLst>
          </p:cNvPr>
          <p:cNvSpPr/>
          <p:nvPr/>
        </p:nvSpPr>
        <p:spPr>
          <a:xfrm>
            <a:off x="530792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7" name="Rectangle 36">
            <a:extLst>
              <a:ext uri="{FF2B5EF4-FFF2-40B4-BE49-F238E27FC236}">
                <a16:creationId xmlns:a16="http://schemas.microsoft.com/office/drawing/2014/main" id="{C8715FC4-D6C8-70A6-7A20-35BFA7514DF3}"/>
              </a:ext>
            </a:extLst>
          </p:cNvPr>
          <p:cNvSpPr/>
          <p:nvPr/>
        </p:nvSpPr>
        <p:spPr>
          <a:xfrm>
            <a:off x="6843433"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grpSp>
        <p:nvGrpSpPr>
          <p:cNvPr id="4142" name="Group 4141">
            <a:extLst>
              <a:ext uri="{FF2B5EF4-FFF2-40B4-BE49-F238E27FC236}">
                <a16:creationId xmlns:a16="http://schemas.microsoft.com/office/drawing/2014/main" id="{5B216881-49B1-A351-1002-D9E5EF2C35B5}"/>
              </a:ext>
            </a:extLst>
          </p:cNvPr>
          <p:cNvGrpSpPr/>
          <p:nvPr/>
        </p:nvGrpSpPr>
        <p:grpSpPr>
          <a:xfrm>
            <a:off x="1656325" y="4182090"/>
            <a:ext cx="2279266" cy="1996445"/>
            <a:chOff x="908945" y="3953630"/>
            <a:chExt cx="2279266" cy="1996445"/>
          </a:xfrm>
        </p:grpSpPr>
        <p:sp>
          <p:nvSpPr>
            <p:cNvPr id="4143" name="Rectangle 4142">
              <a:extLst>
                <a:ext uri="{FF2B5EF4-FFF2-40B4-BE49-F238E27FC236}">
                  <a16:creationId xmlns:a16="http://schemas.microsoft.com/office/drawing/2014/main" id="{E9FC69BD-91C4-474B-E586-12EEAE1F05DE}"/>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44" name="Picture 10" descr="Dram Icon 32x32">
              <a:extLst>
                <a:ext uri="{FF2B5EF4-FFF2-40B4-BE49-F238E27FC236}">
                  <a16:creationId xmlns:a16="http://schemas.microsoft.com/office/drawing/2014/main" id="{381844EA-377C-3884-F503-1A1EC906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10" descr="Dram Icon 32x32">
              <a:extLst>
                <a:ext uri="{FF2B5EF4-FFF2-40B4-BE49-F238E27FC236}">
                  <a16:creationId xmlns:a16="http://schemas.microsoft.com/office/drawing/2014/main" id="{C1E2381C-52CA-C62F-A18C-5238CFF5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14">
              <a:extLst>
                <a:ext uri="{FF2B5EF4-FFF2-40B4-BE49-F238E27FC236}">
                  <a16:creationId xmlns:a16="http://schemas.microsoft.com/office/drawing/2014/main" id="{2B4DEBB2-DD6E-9086-9F1B-096657744B01}"/>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14">
              <a:extLst>
                <a:ext uri="{FF2B5EF4-FFF2-40B4-BE49-F238E27FC236}">
                  <a16:creationId xmlns:a16="http://schemas.microsoft.com/office/drawing/2014/main" id="{F54BB987-A9A5-5E37-1849-86FECFBD77F7}"/>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48" name="TextBox 4147">
              <a:extLst>
                <a:ext uri="{FF2B5EF4-FFF2-40B4-BE49-F238E27FC236}">
                  <a16:creationId xmlns:a16="http://schemas.microsoft.com/office/drawing/2014/main" id="{FECECF84-0B51-61B4-EA4C-85C8615BB206}"/>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49" name="Picture 12">
              <a:extLst>
                <a:ext uri="{FF2B5EF4-FFF2-40B4-BE49-F238E27FC236}">
                  <a16:creationId xmlns:a16="http://schemas.microsoft.com/office/drawing/2014/main" id="{91C52A7E-5DB6-7E63-F239-16B76A5E639F}"/>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12">
              <a:extLst>
                <a:ext uri="{FF2B5EF4-FFF2-40B4-BE49-F238E27FC236}">
                  <a16:creationId xmlns:a16="http://schemas.microsoft.com/office/drawing/2014/main" id="{0D14AE67-9278-F02B-EBAF-4990D8C40279}"/>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12">
              <a:extLst>
                <a:ext uri="{FF2B5EF4-FFF2-40B4-BE49-F238E27FC236}">
                  <a16:creationId xmlns:a16="http://schemas.microsoft.com/office/drawing/2014/main" id="{5E2051D7-DC33-5D53-44FA-00DCE149494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12">
              <a:extLst>
                <a:ext uri="{FF2B5EF4-FFF2-40B4-BE49-F238E27FC236}">
                  <a16:creationId xmlns:a16="http://schemas.microsoft.com/office/drawing/2014/main" id="{CB00BB78-B524-DD10-6BBA-183E80FA8F3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1" name="Group 4130">
            <a:extLst>
              <a:ext uri="{FF2B5EF4-FFF2-40B4-BE49-F238E27FC236}">
                <a16:creationId xmlns:a16="http://schemas.microsoft.com/office/drawing/2014/main" id="{0F47A9C6-A83D-FB17-FEE3-DA1406673EDE}"/>
              </a:ext>
            </a:extLst>
          </p:cNvPr>
          <p:cNvGrpSpPr/>
          <p:nvPr/>
        </p:nvGrpSpPr>
        <p:grpSpPr>
          <a:xfrm>
            <a:off x="1861243" y="3986663"/>
            <a:ext cx="2279266" cy="1996445"/>
            <a:chOff x="908945" y="3953630"/>
            <a:chExt cx="2279266" cy="1996445"/>
          </a:xfrm>
        </p:grpSpPr>
        <p:sp>
          <p:nvSpPr>
            <p:cNvPr id="4132" name="Rectangle 4131">
              <a:extLst>
                <a:ext uri="{FF2B5EF4-FFF2-40B4-BE49-F238E27FC236}">
                  <a16:creationId xmlns:a16="http://schemas.microsoft.com/office/drawing/2014/main" id="{903C856C-9EB7-FA6C-F417-14391E08EBC1}"/>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33" name="Picture 10" descr="Dram Icon 32x32">
              <a:extLst>
                <a:ext uri="{FF2B5EF4-FFF2-40B4-BE49-F238E27FC236}">
                  <a16:creationId xmlns:a16="http://schemas.microsoft.com/office/drawing/2014/main" id="{28EEAC92-D6E2-D97F-D465-107513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10" descr="Dram Icon 32x32">
              <a:extLst>
                <a:ext uri="{FF2B5EF4-FFF2-40B4-BE49-F238E27FC236}">
                  <a16:creationId xmlns:a16="http://schemas.microsoft.com/office/drawing/2014/main" id="{19E2A4B1-93BD-201B-4817-62460F6C2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14">
              <a:extLst>
                <a:ext uri="{FF2B5EF4-FFF2-40B4-BE49-F238E27FC236}">
                  <a16:creationId xmlns:a16="http://schemas.microsoft.com/office/drawing/2014/main" id="{53EC4210-AC0B-C269-8B65-7958BB63BF93}"/>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14">
              <a:extLst>
                <a:ext uri="{FF2B5EF4-FFF2-40B4-BE49-F238E27FC236}">
                  <a16:creationId xmlns:a16="http://schemas.microsoft.com/office/drawing/2014/main" id="{2DDE2B2D-5EFC-9A47-BC11-4812EE1C7E85}"/>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37" name="TextBox 4136">
              <a:extLst>
                <a:ext uri="{FF2B5EF4-FFF2-40B4-BE49-F238E27FC236}">
                  <a16:creationId xmlns:a16="http://schemas.microsoft.com/office/drawing/2014/main" id="{A2BD6647-E342-A855-C4BB-B4769568258B}"/>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38" name="Picture 12">
              <a:extLst>
                <a:ext uri="{FF2B5EF4-FFF2-40B4-BE49-F238E27FC236}">
                  <a16:creationId xmlns:a16="http://schemas.microsoft.com/office/drawing/2014/main" id="{2FFB8F6C-1598-A2AB-5562-B60EFD8DC201}"/>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12">
              <a:extLst>
                <a:ext uri="{FF2B5EF4-FFF2-40B4-BE49-F238E27FC236}">
                  <a16:creationId xmlns:a16="http://schemas.microsoft.com/office/drawing/2014/main" id="{1AB9507E-B098-502D-AA80-856E02811A26}"/>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12">
              <a:extLst>
                <a:ext uri="{FF2B5EF4-FFF2-40B4-BE49-F238E27FC236}">
                  <a16:creationId xmlns:a16="http://schemas.microsoft.com/office/drawing/2014/main" id="{7973040D-8466-EB4A-D763-57234481E69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12">
              <a:extLst>
                <a:ext uri="{FF2B5EF4-FFF2-40B4-BE49-F238E27FC236}">
                  <a16:creationId xmlns:a16="http://schemas.microsoft.com/office/drawing/2014/main" id="{CCB16F56-9378-8B36-05EC-D50C1514A29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a:extLst>
              <a:ext uri="{FF2B5EF4-FFF2-40B4-BE49-F238E27FC236}">
                <a16:creationId xmlns:a16="http://schemas.microsoft.com/office/drawing/2014/main" id="{CEA5F33F-7460-B536-B631-CE57960F9692}"/>
              </a:ext>
            </a:extLst>
          </p:cNvPr>
          <p:cNvSpPr/>
          <p:nvPr/>
        </p:nvSpPr>
        <p:spPr>
          <a:xfrm>
            <a:off x="837893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grpSp>
        <p:nvGrpSpPr>
          <p:cNvPr id="57" name="Group 56">
            <a:extLst>
              <a:ext uri="{FF2B5EF4-FFF2-40B4-BE49-F238E27FC236}">
                <a16:creationId xmlns:a16="http://schemas.microsoft.com/office/drawing/2014/main" id="{7CB778B3-EBC3-F1F2-7E4B-9D53015C9BA2}"/>
              </a:ext>
            </a:extLst>
          </p:cNvPr>
          <p:cNvGrpSpPr/>
          <p:nvPr/>
        </p:nvGrpSpPr>
        <p:grpSpPr>
          <a:xfrm>
            <a:off x="2052996" y="3813313"/>
            <a:ext cx="2279266" cy="1996445"/>
            <a:chOff x="908945" y="3953630"/>
            <a:chExt cx="2279266" cy="1996445"/>
          </a:xfrm>
        </p:grpSpPr>
        <p:sp>
          <p:nvSpPr>
            <p:cNvPr id="51" name="Rectangle 50">
              <a:extLst>
                <a:ext uri="{FF2B5EF4-FFF2-40B4-BE49-F238E27FC236}">
                  <a16:creationId xmlns:a16="http://schemas.microsoft.com/office/drawing/2014/main" id="{AE45BC31-68F2-0B83-0C2A-BAA38F37E08A}"/>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10" descr="Dram Icon 32x32">
              <a:extLst>
                <a:ext uri="{FF2B5EF4-FFF2-40B4-BE49-F238E27FC236}">
                  <a16:creationId xmlns:a16="http://schemas.microsoft.com/office/drawing/2014/main" id="{3FE40B31-B6CC-9620-AFFB-7D01FB531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Dram Icon 32x32">
              <a:extLst>
                <a:ext uri="{FF2B5EF4-FFF2-40B4-BE49-F238E27FC236}">
                  <a16:creationId xmlns:a16="http://schemas.microsoft.com/office/drawing/2014/main" id="{EB507F36-7F54-1203-C8AF-BF748E1D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a:extLst>
                <a:ext uri="{FF2B5EF4-FFF2-40B4-BE49-F238E27FC236}">
                  <a16:creationId xmlns:a16="http://schemas.microsoft.com/office/drawing/2014/main" id="{C80B786D-9AE1-BDDD-1E62-633BC76F8CC8}"/>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831779C5-9054-668E-83E1-F7E70AF95ADC}"/>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996BB29-DAD1-FB07-6861-5678CE01A4C4}"/>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53" name="Picture 12">
              <a:extLst>
                <a:ext uri="{FF2B5EF4-FFF2-40B4-BE49-F238E27FC236}">
                  <a16:creationId xmlns:a16="http://schemas.microsoft.com/office/drawing/2014/main" id="{876A5281-B9C1-8D08-E08C-050EC524D95E}"/>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a:extLst>
                <a:ext uri="{FF2B5EF4-FFF2-40B4-BE49-F238E27FC236}">
                  <a16:creationId xmlns:a16="http://schemas.microsoft.com/office/drawing/2014/main" id="{0922983E-16D8-6D63-83CF-48C6B2450802}"/>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a:extLst>
                <a:ext uri="{FF2B5EF4-FFF2-40B4-BE49-F238E27FC236}">
                  <a16:creationId xmlns:a16="http://schemas.microsoft.com/office/drawing/2014/main" id="{5B732FE7-BB94-099F-89DE-139F21D83FAC}"/>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61FDF025-2700-FC4F-6C50-EEB3EB5900A0}"/>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4100" name="TextBox 4099">
            <a:extLst>
              <a:ext uri="{FF2B5EF4-FFF2-40B4-BE49-F238E27FC236}">
                <a16:creationId xmlns:a16="http://schemas.microsoft.com/office/drawing/2014/main" id="{4AAB3753-B540-4E46-0770-1DDE04B134E4}"/>
              </a:ext>
            </a:extLst>
          </p:cNvPr>
          <p:cNvSpPr txBox="1"/>
          <p:nvPr/>
        </p:nvSpPr>
        <p:spPr>
          <a:xfrm>
            <a:off x="-41094" y="3479758"/>
            <a:ext cx="3476106" cy="338554"/>
          </a:xfrm>
          <a:prstGeom prst="rect">
            <a:avLst/>
          </a:prstGeom>
          <a:noFill/>
        </p:spPr>
        <p:txBody>
          <a:bodyPr wrap="square" rtlCol="0">
            <a:spAutoFit/>
          </a:bodyPr>
          <a:lstStyle/>
          <a:p>
            <a:r>
              <a:rPr lang="en-US" sz="1600" b="1" dirty="0">
                <a:latin typeface="Georgia" panose="02040502050405020303" pitchFamily="18" charset="0"/>
              </a:rPr>
              <a:t>Software-Defined Storage</a:t>
            </a:r>
          </a:p>
        </p:txBody>
      </p:sp>
      <p:sp>
        <p:nvSpPr>
          <p:cNvPr id="4106" name="Rectangle 4105">
            <a:extLst>
              <a:ext uri="{FF2B5EF4-FFF2-40B4-BE49-F238E27FC236}">
                <a16:creationId xmlns:a16="http://schemas.microsoft.com/office/drawing/2014/main" id="{DA3FC4AD-9D1D-D889-F50C-5D11B57E933C}"/>
              </a:ext>
            </a:extLst>
          </p:cNvPr>
          <p:cNvSpPr/>
          <p:nvPr/>
        </p:nvSpPr>
        <p:spPr>
          <a:xfrm>
            <a:off x="4900831" y="3595834"/>
            <a:ext cx="5339311" cy="2819939"/>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2" name="Rounded Rectangle 1">
            <a:extLst>
              <a:ext uri="{FF2B5EF4-FFF2-40B4-BE49-F238E27FC236}">
                <a16:creationId xmlns:a16="http://schemas.microsoft.com/office/drawing/2014/main" id="{8B90F4A7-9574-71D5-6B96-161058F135B3}"/>
              </a:ext>
            </a:extLst>
          </p:cNvPr>
          <p:cNvSpPr/>
          <p:nvPr/>
        </p:nvSpPr>
        <p:spPr>
          <a:xfrm>
            <a:off x="2747699" y="959090"/>
            <a:ext cx="7286498" cy="2469798"/>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B3B2F96-E213-1A0F-A01D-DDFF784F7D3B}"/>
              </a:ext>
            </a:extLst>
          </p:cNvPr>
          <p:cNvGrpSpPr/>
          <p:nvPr/>
        </p:nvGrpSpPr>
        <p:grpSpPr>
          <a:xfrm>
            <a:off x="2784591" y="962478"/>
            <a:ext cx="3353600" cy="2352899"/>
            <a:chOff x="432121" y="3676641"/>
            <a:chExt cx="3353600" cy="2352899"/>
          </a:xfrm>
        </p:grpSpPr>
        <p:pic>
          <p:nvPicPr>
            <p:cNvPr id="29" name="Picture 2">
              <a:extLst>
                <a:ext uri="{FF2B5EF4-FFF2-40B4-BE49-F238E27FC236}">
                  <a16:creationId xmlns:a16="http://schemas.microsoft.com/office/drawing/2014/main" id="{3728B57C-6008-2BDC-2401-D854B5830BBD}"/>
                </a:ext>
              </a:extLst>
            </p:cNvPr>
            <p:cNvPicPr>
              <a:picLocks noChangeAspect="1" noChangeArrowheads="1"/>
            </p:cNvPicPr>
            <p:nvPr/>
          </p:nvPicPr>
          <p:blipFill>
            <a:blip r:embed="rId6"/>
            <a:srcRect/>
            <a:stretch/>
          </p:blipFill>
          <p:spPr bwMode="auto">
            <a:xfrm>
              <a:off x="1353206" y="3676641"/>
              <a:ext cx="1753307" cy="175330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86E3E0A-C767-C40D-1882-259CAB4B8F15}"/>
                </a:ext>
              </a:extLst>
            </p:cNvPr>
            <p:cNvSpPr txBox="1"/>
            <p:nvPr/>
          </p:nvSpPr>
          <p:spPr>
            <a:xfrm>
              <a:off x="432121" y="5198543"/>
              <a:ext cx="3353600" cy="830997"/>
            </a:xfrm>
            <a:prstGeom prst="rect">
              <a:avLst/>
            </a:prstGeom>
            <a:noFill/>
          </p:spPr>
          <p:txBody>
            <a:bodyPr wrap="square" rtlCol="0">
              <a:spAutoFit/>
            </a:bodyPr>
            <a:lstStyle/>
            <a:p>
              <a:pPr algn="ctr"/>
              <a:r>
                <a:rPr lang="en-US" sz="2400" b="1" dirty="0">
                  <a:latin typeface="Georgia" panose="02040502050405020303" pitchFamily="18" charset="0"/>
                </a:rPr>
                <a:t>Empowered</a:t>
              </a:r>
              <a:r>
                <a:rPr lang="en-US" sz="2400" dirty="0">
                  <a:latin typeface="Georgia" panose="02040502050405020303" pitchFamily="18" charset="0"/>
                </a:rPr>
                <a:t> Storage Software</a:t>
              </a:r>
            </a:p>
          </p:txBody>
        </p:sp>
      </p:grpSp>
      <p:grpSp>
        <p:nvGrpSpPr>
          <p:cNvPr id="31" name="Group 30">
            <a:extLst>
              <a:ext uri="{FF2B5EF4-FFF2-40B4-BE49-F238E27FC236}">
                <a16:creationId xmlns:a16="http://schemas.microsoft.com/office/drawing/2014/main" id="{1C32BDF2-D344-1D33-0283-FA57250CF3EC}"/>
              </a:ext>
            </a:extLst>
          </p:cNvPr>
          <p:cNvGrpSpPr/>
          <p:nvPr/>
        </p:nvGrpSpPr>
        <p:grpSpPr>
          <a:xfrm>
            <a:off x="6365161" y="943668"/>
            <a:ext cx="3353600" cy="2452743"/>
            <a:chOff x="432121" y="3576797"/>
            <a:chExt cx="3353600" cy="2452743"/>
          </a:xfrm>
        </p:grpSpPr>
        <p:pic>
          <p:nvPicPr>
            <p:cNvPr id="32" name="Picture 2">
              <a:extLst>
                <a:ext uri="{FF2B5EF4-FFF2-40B4-BE49-F238E27FC236}">
                  <a16:creationId xmlns:a16="http://schemas.microsoft.com/office/drawing/2014/main" id="{9D529E03-BD7E-27FF-9407-BA0C502BF97E}"/>
                </a:ext>
              </a:extLst>
            </p:cNvPr>
            <p:cNvPicPr>
              <a:picLocks noChangeAspect="1" noChangeArrowheads="1"/>
            </p:cNvPicPr>
            <p:nvPr/>
          </p:nvPicPr>
          <p:blipFill>
            <a:blip r:embed="rId7"/>
            <a:srcRect/>
            <a:stretch/>
          </p:blipFill>
          <p:spPr bwMode="auto">
            <a:xfrm>
              <a:off x="1246277" y="3576797"/>
              <a:ext cx="1753307" cy="175330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B3A890A-1BC8-6E58-D3F1-B0B153CC06B7}"/>
                </a:ext>
              </a:extLst>
            </p:cNvPr>
            <p:cNvSpPr txBox="1"/>
            <p:nvPr/>
          </p:nvSpPr>
          <p:spPr>
            <a:xfrm>
              <a:off x="432121" y="5198543"/>
              <a:ext cx="3353600" cy="830997"/>
            </a:xfrm>
            <a:prstGeom prst="rect">
              <a:avLst/>
            </a:prstGeom>
            <a:noFill/>
          </p:spPr>
          <p:txBody>
            <a:bodyPr wrap="square" rtlCol="0">
              <a:spAutoFit/>
            </a:bodyPr>
            <a:lstStyle/>
            <a:p>
              <a:pPr algn="ctr"/>
              <a:r>
                <a:rPr lang="en-US" sz="2400" b="1" dirty="0">
                  <a:latin typeface="Georgia" panose="02040502050405020303" pitchFamily="18" charset="0"/>
                </a:rPr>
                <a:t>Improved</a:t>
              </a:r>
              <a:r>
                <a:rPr lang="en-US" sz="2400" dirty="0">
                  <a:latin typeface="Georgia" panose="02040502050405020303" pitchFamily="18" charset="0"/>
                </a:rPr>
                <a:t> Resource Efficiency</a:t>
              </a:r>
            </a:p>
          </p:txBody>
        </p:sp>
      </p:grpSp>
      <p:cxnSp>
        <p:nvCxnSpPr>
          <p:cNvPr id="41" name="Straight Connector 40">
            <a:extLst>
              <a:ext uri="{FF2B5EF4-FFF2-40B4-BE49-F238E27FC236}">
                <a16:creationId xmlns:a16="http://schemas.microsoft.com/office/drawing/2014/main" id="{8BDA7FD6-AD86-AD3F-8442-D31A580F9F53}"/>
              </a:ext>
            </a:extLst>
          </p:cNvPr>
          <p:cNvCxnSpPr>
            <a:cxnSpLocks/>
          </p:cNvCxnSpPr>
          <p:nvPr/>
        </p:nvCxnSpPr>
        <p:spPr>
          <a:xfrm flipV="1">
            <a:off x="4114624" y="1185345"/>
            <a:ext cx="776816" cy="9144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1A3E412-C895-C5D2-C6C4-889FA145B8FE}"/>
              </a:ext>
            </a:extLst>
          </p:cNvPr>
          <p:cNvCxnSpPr>
            <a:cxnSpLocks/>
          </p:cNvCxnSpPr>
          <p:nvPr/>
        </p:nvCxnSpPr>
        <p:spPr>
          <a:xfrm>
            <a:off x="4114624" y="2595188"/>
            <a:ext cx="776816" cy="84655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6CFCC62-5903-4F96-6594-7B7A8C1731AF}"/>
              </a:ext>
            </a:extLst>
          </p:cNvPr>
          <p:cNvSpPr/>
          <p:nvPr/>
        </p:nvSpPr>
        <p:spPr>
          <a:xfrm>
            <a:off x="4959927" y="1185345"/>
            <a:ext cx="5186857" cy="100183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44" name="Rectangle 43">
            <a:extLst>
              <a:ext uri="{FF2B5EF4-FFF2-40B4-BE49-F238E27FC236}">
                <a16:creationId xmlns:a16="http://schemas.microsoft.com/office/drawing/2014/main" id="{DE4C49A0-37BD-A704-D545-1A3718A7C056}"/>
              </a:ext>
            </a:extLst>
          </p:cNvPr>
          <p:cNvSpPr/>
          <p:nvPr/>
        </p:nvSpPr>
        <p:spPr>
          <a:xfrm>
            <a:off x="4959914" y="2231044"/>
            <a:ext cx="5186857" cy="117586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cxnSp>
        <p:nvCxnSpPr>
          <p:cNvPr id="58" name="Straight Connector 57">
            <a:extLst>
              <a:ext uri="{FF2B5EF4-FFF2-40B4-BE49-F238E27FC236}">
                <a16:creationId xmlns:a16="http://schemas.microsoft.com/office/drawing/2014/main" id="{AEC8019D-7027-DEA0-9900-9D55C851DF2A}"/>
              </a:ext>
            </a:extLst>
          </p:cNvPr>
          <p:cNvCxnSpPr>
            <a:cxnSpLocks/>
          </p:cNvCxnSpPr>
          <p:nvPr/>
        </p:nvCxnSpPr>
        <p:spPr>
          <a:xfrm>
            <a:off x="0" y="3508466"/>
            <a:ext cx="12192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B816F2A5-2F12-EAAE-3A82-0CB41B0E4E63}"/>
              </a:ext>
            </a:extLst>
          </p:cNvPr>
          <p:cNvSpPr/>
          <p:nvPr/>
        </p:nvSpPr>
        <p:spPr>
          <a:xfrm>
            <a:off x="5236203" y="2595832"/>
            <a:ext cx="146212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60" name="Rectangle 59">
            <a:extLst>
              <a:ext uri="{FF2B5EF4-FFF2-40B4-BE49-F238E27FC236}">
                <a16:creationId xmlns:a16="http://schemas.microsoft.com/office/drawing/2014/main" id="{3A5D56CD-DFF8-6DEE-A541-F3D59673186D}"/>
              </a:ext>
            </a:extLst>
          </p:cNvPr>
          <p:cNvSpPr/>
          <p:nvPr/>
        </p:nvSpPr>
        <p:spPr>
          <a:xfrm>
            <a:off x="6932704" y="2595832"/>
            <a:ext cx="1402314"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61" name="Rectangle 60">
            <a:extLst>
              <a:ext uri="{FF2B5EF4-FFF2-40B4-BE49-F238E27FC236}">
                <a16:creationId xmlns:a16="http://schemas.microsoft.com/office/drawing/2014/main" id="{B386E041-BD9F-A5D4-A912-52837C14622E}"/>
              </a:ext>
            </a:extLst>
          </p:cNvPr>
          <p:cNvSpPr/>
          <p:nvPr/>
        </p:nvSpPr>
        <p:spPr>
          <a:xfrm>
            <a:off x="8569390" y="2595832"/>
            <a:ext cx="141279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62" name="Rectangle 61">
            <a:extLst>
              <a:ext uri="{FF2B5EF4-FFF2-40B4-BE49-F238E27FC236}">
                <a16:creationId xmlns:a16="http://schemas.microsoft.com/office/drawing/2014/main" id="{53AC1A47-C0FA-5F53-741C-8BC4A1B25F30}"/>
              </a:ext>
            </a:extLst>
          </p:cNvPr>
          <p:cNvSpPr/>
          <p:nvPr/>
        </p:nvSpPr>
        <p:spPr>
          <a:xfrm>
            <a:off x="6212696" y="155585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63" name="Rectangle 62">
            <a:extLst>
              <a:ext uri="{FF2B5EF4-FFF2-40B4-BE49-F238E27FC236}">
                <a16:creationId xmlns:a16="http://schemas.microsoft.com/office/drawing/2014/main" id="{79C1FC7D-62AA-8FD1-DE2B-48184096F136}"/>
              </a:ext>
            </a:extLst>
          </p:cNvPr>
          <p:cNvSpPr/>
          <p:nvPr/>
        </p:nvSpPr>
        <p:spPr>
          <a:xfrm>
            <a:off x="7661570" y="155585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pic>
        <p:nvPicPr>
          <p:cNvPr id="4101" name="Picture 2">
            <a:extLst>
              <a:ext uri="{FF2B5EF4-FFF2-40B4-BE49-F238E27FC236}">
                <a16:creationId xmlns:a16="http://schemas.microsoft.com/office/drawing/2014/main" id="{47EF414B-7595-CDC9-3C2A-880DA2C6D8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2680" y="1921842"/>
            <a:ext cx="2145638" cy="685507"/>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Box 4101">
            <a:extLst>
              <a:ext uri="{FF2B5EF4-FFF2-40B4-BE49-F238E27FC236}">
                <a16:creationId xmlns:a16="http://schemas.microsoft.com/office/drawing/2014/main" id="{F11450BC-69C0-6164-834B-DEF531FEDB4E}"/>
              </a:ext>
            </a:extLst>
          </p:cNvPr>
          <p:cNvSpPr txBox="1"/>
          <p:nvPr/>
        </p:nvSpPr>
        <p:spPr>
          <a:xfrm>
            <a:off x="-44934" y="3117896"/>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4104" name="Rectangle 4103">
            <a:extLst>
              <a:ext uri="{FF2B5EF4-FFF2-40B4-BE49-F238E27FC236}">
                <a16:creationId xmlns:a16="http://schemas.microsoft.com/office/drawing/2014/main" id="{4BC32B75-3028-8F8C-04E9-0B5C66672DD8}"/>
              </a:ext>
            </a:extLst>
          </p:cNvPr>
          <p:cNvSpPr/>
          <p:nvPr/>
        </p:nvSpPr>
        <p:spPr>
          <a:xfrm>
            <a:off x="4891440" y="1144321"/>
            <a:ext cx="5339311" cy="2297426"/>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Tree>
    <p:extLst>
      <p:ext uri="{BB962C8B-B14F-4D97-AF65-F5344CB8AC3E}">
        <p14:creationId xmlns:p14="http://schemas.microsoft.com/office/powerpoint/2010/main" val="34530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3"/>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410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10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36" grpId="0" animBg="1"/>
      <p:bldP spid="37" grpId="0" animBg="1"/>
      <p:bldP spid="38" grpId="0" animBg="1"/>
      <p:bldP spid="4106" grpId="0" animBg="1"/>
      <p:bldP spid="2" grpId="0" animBg="1"/>
      <p:bldP spid="2" grpId="1" animBg="1"/>
      <p:bldP spid="43" grpId="0" animBg="1"/>
      <p:bldP spid="44" grpId="0" animBg="1"/>
      <p:bldP spid="59" grpId="0" animBg="1"/>
      <p:bldP spid="60" grpId="0" animBg="1"/>
      <p:bldP spid="61" grpId="0" animBg="1"/>
      <p:bldP spid="62" grpId="0" animBg="1"/>
      <p:bldP spid="63" grpId="0" animBg="1"/>
      <p:bldP spid="4102" grpId="0"/>
      <p:bldP spid="4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3386" y="128016"/>
            <a:ext cx="11679100" cy="707846"/>
          </a:xfrm>
          <a:prstGeom prst="rect">
            <a:avLst/>
          </a:prstGeom>
          <a:noFill/>
          <a:ln>
            <a:noFill/>
          </a:ln>
        </p:spPr>
        <p:txBody>
          <a:bodyPr spcFirstLastPara="1" wrap="square" lIns="91425" tIns="45700" rIns="91425" bIns="45700" anchor="t" anchorCtr="0">
            <a:spAutoFit/>
          </a:bodyPr>
          <a:lstStyle/>
          <a:p>
            <a:r>
              <a:rPr lang="en-US" altLang="zh-CN" sz="4000">
                <a:solidFill>
                  <a:schemeClr val="lt1"/>
                </a:solidFill>
                <a:latin typeface="Georgia" panose="02040502050405020303" pitchFamily="18" charset="0"/>
                <a:ea typeface="Helvetica Neue Light"/>
                <a:sym typeface="Helvetica Neue Light"/>
              </a:rPr>
              <a:t>What is Software-Defined Storage?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4142" name="Group 4141">
            <a:extLst>
              <a:ext uri="{FF2B5EF4-FFF2-40B4-BE49-F238E27FC236}">
                <a16:creationId xmlns:a16="http://schemas.microsoft.com/office/drawing/2014/main" id="{5B216881-49B1-A351-1002-D9E5EF2C35B5}"/>
              </a:ext>
            </a:extLst>
          </p:cNvPr>
          <p:cNvGrpSpPr/>
          <p:nvPr/>
        </p:nvGrpSpPr>
        <p:grpSpPr>
          <a:xfrm>
            <a:off x="1656325" y="4182090"/>
            <a:ext cx="2279266" cy="1996445"/>
            <a:chOff x="908945" y="3953630"/>
            <a:chExt cx="2279266" cy="1996445"/>
          </a:xfrm>
        </p:grpSpPr>
        <p:sp>
          <p:nvSpPr>
            <p:cNvPr id="4143" name="Rectangle 4142">
              <a:extLst>
                <a:ext uri="{FF2B5EF4-FFF2-40B4-BE49-F238E27FC236}">
                  <a16:creationId xmlns:a16="http://schemas.microsoft.com/office/drawing/2014/main" id="{E9FC69BD-91C4-474B-E586-12EEAE1F05DE}"/>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44" name="Picture 10" descr="Dram Icon 32x32">
              <a:extLst>
                <a:ext uri="{FF2B5EF4-FFF2-40B4-BE49-F238E27FC236}">
                  <a16:creationId xmlns:a16="http://schemas.microsoft.com/office/drawing/2014/main" id="{381844EA-377C-3884-F503-1A1EC906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10" descr="Dram Icon 32x32">
              <a:extLst>
                <a:ext uri="{FF2B5EF4-FFF2-40B4-BE49-F238E27FC236}">
                  <a16:creationId xmlns:a16="http://schemas.microsoft.com/office/drawing/2014/main" id="{C1E2381C-52CA-C62F-A18C-5238CFF5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14">
              <a:extLst>
                <a:ext uri="{FF2B5EF4-FFF2-40B4-BE49-F238E27FC236}">
                  <a16:creationId xmlns:a16="http://schemas.microsoft.com/office/drawing/2014/main" id="{2B4DEBB2-DD6E-9086-9F1B-096657744B01}"/>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14">
              <a:extLst>
                <a:ext uri="{FF2B5EF4-FFF2-40B4-BE49-F238E27FC236}">
                  <a16:creationId xmlns:a16="http://schemas.microsoft.com/office/drawing/2014/main" id="{F54BB987-A9A5-5E37-1849-86FECFBD77F7}"/>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48" name="TextBox 4147">
              <a:extLst>
                <a:ext uri="{FF2B5EF4-FFF2-40B4-BE49-F238E27FC236}">
                  <a16:creationId xmlns:a16="http://schemas.microsoft.com/office/drawing/2014/main" id="{FECECF84-0B51-61B4-EA4C-85C8615BB206}"/>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49" name="Picture 12">
              <a:extLst>
                <a:ext uri="{FF2B5EF4-FFF2-40B4-BE49-F238E27FC236}">
                  <a16:creationId xmlns:a16="http://schemas.microsoft.com/office/drawing/2014/main" id="{91C52A7E-5DB6-7E63-F239-16B76A5E639F}"/>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12">
              <a:extLst>
                <a:ext uri="{FF2B5EF4-FFF2-40B4-BE49-F238E27FC236}">
                  <a16:creationId xmlns:a16="http://schemas.microsoft.com/office/drawing/2014/main" id="{0D14AE67-9278-F02B-EBAF-4990D8C40279}"/>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12">
              <a:extLst>
                <a:ext uri="{FF2B5EF4-FFF2-40B4-BE49-F238E27FC236}">
                  <a16:creationId xmlns:a16="http://schemas.microsoft.com/office/drawing/2014/main" id="{5E2051D7-DC33-5D53-44FA-00DCE149494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12">
              <a:extLst>
                <a:ext uri="{FF2B5EF4-FFF2-40B4-BE49-F238E27FC236}">
                  <a16:creationId xmlns:a16="http://schemas.microsoft.com/office/drawing/2014/main" id="{CB00BB78-B524-DD10-6BBA-183E80FA8F3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1" name="Group 4130">
            <a:extLst>
              <a:ext uri="{FF2B5EF4-FFF2-40B4-BE49-F238E27FC236}">
                <a16:creationId xmlns:a16="http://schemas.microsoft.com/office/drawing/2014/main" id="{0F47A9C6-A83D-FB17-FEE3-DA1406673EDE}"/>
              </a:ext>
            </a:extLst>
          </p:cNvPr>
          <p:cNvGrpSpPr/>
          <p:nvPr/>
        </p:nvGrpSpPr>
        <p:grpSpPr>
          <a:xfrm>
            <a:off x="1861243" y="3986663"/>
            <a:ext cx="2279266" cy="1996445"/>
            <a:chOff x="908945" y="3953630"/>
            <a:chExt cx="2279266" cy="1996445"/>
          </a:xfrm>
        </p:grpSpPr>
        <p:sp>
          <p:nvSpPr>
            <p:cNvPr id="4132" name="Rectangle 4131">
              <a:extLst>
                <a:ext uri="{FF2B5EF4-FFF2-40B4-BE49-F238E27FC236}">
                  <a16:creationId xmlns:a16="http://schemas.microsoft.com/office/drawing/2014/main" id="{903C856C-9EB7-FA6C-F417-14391E08EBC1}"/>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33" name="Picture 10" descr="Dram Icon 32x32">
              <a:extLst>
                <a:ext uri="{FF2B5EF4-FFF2-40B4-BE49-F238E27FC236}">
                  <a16:creationId xmlns:a16="http://schemas.microsoft.com/office/drawing/2014/main" id="{28EEAC92-D6E2-D97F-D465-107513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10" descr="Dram Icon 32x32">
              <a:extLst>
                <a:ext uri="{FF2B5EF4-FFF2-40B4-BE49-F238E27FC236}">
                  <a16:creationId xmlns:a16="http://schemas.microsoft.com/office/drawing/2014/main" id="{19E2A4B1-93BD-201B-4817-62460F6C2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14">
              <a:extLst>
                <a:ext uri="{FF2B5EF4-FFF2-40B4-BE49-F238E27FC236}">
                  <a16:creationId xmlns:a16="http://schemas.microsoft.com/office/drawing/2014/main" id="{53EC4210-AC0B-C269-8B65-7958BB63BF93}"/>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14">
              <a:extLst>
                <a:ext uri="{FF2B5EF4-FFF2-40B4-BE49-F238E27FC236}">
                  <a16:creationId xmlns:a16="http://schemas.microsoft.com/office/drawing/2014/main" id="{2DDE2B2D-5EFC-9A47-BC11-4812EE1C7E85}"/>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37" name="TextBox 4136">
              <a:extLst>
                <a:ext uri="{FF2B5EF4-FFF2-40B4-BE49-F238E27FC236}">
                  <a16:creationId xmlns:a16="http://schemas.microsoft.com/office/drawing/2014/main" id="{A2BD6647-E342-A855-C4BB-B4769568258B}"/>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38" name="Picture 12">
              <a:extLst>
                <a:ext uri="{FF2B5EF4-FFF2-40B4-BE49-F238E27FC236}">
                  <a16:creationId xmlns:a16="http://schemas.microsoft.com/office/drawing/2014/main" id="{2FFB8F6C-1598-A2AB-5562-B60EFD8DC201}"/>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12">
              <a:extLst>
                <a:ext uri="{FF2B5EF4-FFF2-40B4-BE49-F238E27FC236}">
                  <a16:creationId xmlns:a16="http://schemas.microsoft.com/office/drawing/2014/main" id="{1AB9507E-B098-502D-AA80-856E02811A26}"/>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12">
              <a:extLst>
                <a:ext uri="{FF2B5EF4-FFF2-40B4-BE49-F238E27FC236}">
                  <a16:creationId xmlns:a16="http://schemas.microsoft.com/office/drawing/2014/main" id="{7973040D-8466-EB4A-D763-57234481E69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12">
              <a:extLst>
                <a:ext uri="{FF2B5EF4-FFF2-40B4-BE49-F238E27FC236}">
                  <a16:creationId xmlns:a16="http://schemas.microsoft.com/office/drawing/2014/main" id="{CCB16F56-9378-8B36-05EC-D50C1514A29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a:extLst>
              <a:ext uri="{FF2B5EF4-FFF2-40B4-BE49-F238E27FC236}">
                <a16:creationId xmlns:a16="http://schemas.microsoft.com/office/drawing/2014/main" id="{7CB778B3-EBC3-F1F2-7E4B-9D53015C9BA2}"/>
              </a:ext>
            </a:extLst>
          </p:cNvPr>
          <p:cNvGrpSpPr/>
          <p:nvPr/>
        </p:nvGrpSpPr>
        <p:grpSpPr>
          <a:xfrm>
            <a:off x="2052996" y="3813313"/>
            <a:ext cx="2279266" cy="1996445"/>
            <a:chOff x="908945" y="3953630"/>
            <a:chExt cx="2279266" cy="1996445"/>
          </a:xfrm>
        </p:grpSpPr>
        <p:sp>
          <p:nvSpPr>
            <p:cNvPr id="51" name="Rectangle 50">
              <a:extLst>
                <a:ext uri="{FF2B5EF4-FFF2-40B4-BE49-F238E27FC236}">
                  <a16:creationId xmlns:a16="http://schemas.microsoft.com/office/drawing/2014/main" id="{AE45BC31-68F2-0B83-0C2A-BAA38F37E08A}"/>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10">
              <a:extLst>
                <a:ext uri="{FF2B5EF4-FFF2-40B4-BE49-F238E27FC236}">
                  <a16:creationId xmlns:a16="http://schemas.microsoft.com/office/drawing/2014/main" id="{3FE40B31-B6CC-9620-AFFB-7D01FB5311DC}"/>
                </a:ext>
              </a:extLst>
            </p:cNvPr>
            <p:cNvPicPr>
              <a:picLocks noChangeAspect="1" noChangeArrowheads="1"/>
            </p:cNvPicPr>
            <p:nvPr/>
          </p:nvPicPr>
          <p:blipFill>
            <a:blip r:embed="rId6"/>
            <a:src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a:extLst>
                <a:ext uri="{FF2B5EF4-FFF2-40B4-BE49-F238E27FC236}">
                  <a16:creationId xmlns:a16="http://schemas.microsoft.com/office/drawing/2014/main" id="{EB507F36-7F54-1203-C8AF-BF748E1DA6E6}"/>
                </a:ext>
              </a:extLst>
            </p:cNvPr>
            <p:cNvPicPr>
              <a:picLocks noChangeAspect="1" noChangeArrowheads="1"/>
            </p:cNvPicPr>
            <p:nvPr/>
          </p:nvPicPr>
          <p:blipFill>
            <a:blip r:embed="rId6"/>
            <a:src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a:extLst>
                <a:ext uri="{FF2B5EF4-FFF2-40B4-BE49-F238E27FC236}">
                  <a16:creationId xmlns:a16="http://schemas.microsoft.com/office/drawing/2014/main" id="{C80B786D-9AE1-BDDD-1E62-633BC76F8CC8}"/>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831779C5-9054-668E-83E1-F7E70AF95ADC}"/>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996BB29-DAD1-FB07-6861-5678CE01A4C4}"/>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53" name="Picture 12">
              <a:extLst>
                <a:ext uri="{FF2B5EF4-FFF2-40B4-BE49-F238E27FC236}">
                  <a16:creationId xmlns:a16="http://schemas.microsoft.com/office/drawing/2014/main" id="{876A5281-B9C1-8D08-E08C-050EC524D95E}"/>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a:extLst>
                <a:ext uri="{FF2B5EF4-FFF2-40B4-BE49-F238E27FC236}">
                  <a16:creationId xmlns:a16="http://schemas.microsoft.com/office/drawing/2014/main" id="{0922983E-16D8-6D63-83CF-48C6B2450802}"/>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a:extLst>
                <a:ext uri="{FF2B5EF4-FFF2-40B4-BE49-F238E27FC236}">
                  <a16:creationId xmlns:a16="http://schemas.microsoft.com/office/drawing/2014/main" id="{5B732FE7-BB94-099F-89DE-139F21D83FAC}"/>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61FDF025-2700-FC4F-6C50-EEB3EB5900A0}"/>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a:extLst>
              <a:ext uri="{FF2B5EF4-FFF2-40B4-BE49-F238E27FC236}">
                <a16:creationId xmlns:a16="http://schemas.microsoft.com/office/drawing/2014/main" id="{8B90F4A7-9574-71D5-6B96-161058F135B3}"/>
              </a:ext>
            </a:extLst>
          </p:cNvPr>
          <p:cNvSpPr/>
          <p:nvPr/>
        </p:nvSpPr>
        <p:spPr>
          <a:xfrm>
            <a:off x="752168" y="959090"/>
            <a:ext cx="3812609" cy="2469798"/>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2659E397-956E-C62D-5221-25A10C51E4D3}"/>
              </a:ext>
            </a:extLst>
          </p:cNvPr>
          <p:cNvGrpSpPr/>
          <p:nvPr/>
        </p:nvGrpSpPr>
        <p:grpSpPr>
          <a:xfrm>
            <a:off x="909487" y="1161089"/>
            <a:ext cx="3480432" cy="2198413"/>
            <a:chOff x="909487" y="1161089"/>
            <a:chExt cx="3480432" cy="2198413"/>
          </a:xfrm>
        </p:grpSpPr>
        <p:pic>
          <p:nvPicPr>
            <p:cNvPr id="7" name="Picture 2">
              <a:extLst>
                <a:ext uri="{FF2B5EF4-FFF2-40B4-BE49-F238E27FC236}">
                  <a16:creationId xmlns:a16="http://schemas.microsoft.com/office/drawing/2014/main" id="{A8E9BEB8-72C1-4BCB-0B7C-FE4A65C536A3}"/>
                </a:ext>
              </a:extLst>
            </p:cNvPr>
            <p:cNvPicPr>
              <a:picLocks noChangeAspect="1" noChangeArrowheads="1"/>
            </p:cNvPicPr>
            <p:nvPr/>
          </p:nvPicPr>
          <p:blipFill>
            <a:blip r:embed="rId7"/>
            <a:srcRect/>
            <a:stretch/>
          </p:blipFill>
          <p:spPr bwMode="auto">
            <a:xfrm>
              <a:off x="1992960" y="1161089"/>
              <a:ext cx="1306177" cy="13061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A749DD-A392-F130-A400-30C23D71B9F8}"/>
                </a:ext>
              </a:extLst>
            </p:cNvPr>
            <p:cNvSpPr txBox="1"/>
            <p:nvPr/>
          </p:nvSpPr>
          <p:spPr>
            <a:xfrm>
              <a:off x="909487" y="2528505"/>
              <a:ext cx="3480432" cy="830997"/>
            </a:xfrm>
            <a:prstGeom prst="rect">
              <a:avLst/>
            </a:prstGeom>
            <a:noFill/>
          </p:spPr>
          <p:txBody>
            <a:bodyPr wrap="square" rtlCol="0">
              <a:spAutoFit/>
            </a:bodyPr>
            <a:lstStyle/>
            <a:p>
              <a:pPr algn="ctr"/>
              <a:r>
                <a:rPr lang="en-US" sz="2400" dirty="0">
                  <a:latin typeface="Georgia" panose="02040502050405020303" pitchFamily="18" charset="0"/>
                </a:rPr>
                <a:t>Allow software to </a:t>
              </a:r>
              <a:r>
                <a:rPr lang="en-US" sz="2400" b="1" dirty="0">
                  <a:latin typeface="Georgia" panose="02040502050405020303" pitchFamily="18" charset="0"/>
                </a:rPr>
                <a:t>manage</a:t>
              </a:r>
              <a:r>
                <a:rPr lang="en-US" sz="2400" dirty="0">
                  <a:latin typeface="Georgia" panose="02040502050405020303" pitchFamily="18" charset="0"/>
                </a:rPr>
                <a:t> storage chips</a:t>
              </a:r>
            </a:p>
          </p:txBody>
        </p:sp>
      </p:grpSp>
    </p:spTree>
    <p:extLst>
      <p:ext uri="{BB962C8B-B14F-4D97-AF65-F5344CB8AC3E}">
        <p14:creationId xmlns:p14="http://schemas.microsoft.com/office/powerpoint/2010/main" val="32016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54" name="Rectangle 5153">
            <a:extLst>
              <a:ext uri="{FF2B5EF4-FFF2-40B4-BE49-F238E27FC236}">
                <a16:creationId xmlns:a16="http://schemas.microsoft.com/office/drawing/2014/main" id="{28A59B3C-E6DA-E001-A065-D53021B5302F}"/>
              </a:ext>
            </a:extLst>
          </p:cNvPr>
          <p:cNvSpPr/>
          <p:nvPr/>
        </p:nvSpPr>
        <p:spPr>
          <a:xfrm>
            <a:off x="1702691" y="1113130"/>
            <a:ext cx="5485187" cy="5018269"/>
          </a:xfrm>
          <a:prstGeom prst="rect">
            <a:avLst/>
          </a:prstGeom>
          <a:solidFill>
            <a:schemeClr val="accent5">
              <a:lumMod val="60000"/>
              <a:lumOff val="40000"/>
              <a:alpha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2284E13C-B0CA-D680-44E8-48A129D232BF}"/>
              </a:ext>
            </a:extLst>
          </p:cNvPr>
          <p:cNvSpPr/>
          <p:nvPr/>
        </p:nvSpPr>
        <p:spPr>
          <a:xfrm>
            <a:off x="7698868" y="1163599"/>
            <a:ext cx="3353600" cy="523124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1633380" cy="661679"/>
          </a:xfrm>
          <a:prstGeom prst="rect">
            <a:avLst/>
          </a:prstGeom>
          <a:noFill/>
          <a:ln>
            <a:noFill/>
          </a:ln>
        </p:spPr>
        <p:txBody>
          <a:bodyPr spcFirstLastPara="1" wrap="square" lIns="91425" tIns="45700" rIns="91425" bIns="45700" anchor="t" anchorCtr="0">
            <a:spAutoFit/>
          </a:bodyPr>
          <a:lstStyle/>
          <a:p>
            <a:r>
              <a:rPr lang="en-US" altLang="zh-CN" sz="3700" dirty="0">
                <a:solidFill>
                  <a:schemeClr val="lt1"/>
                </a:solidFill>
                <a:latin typeface="Georgia" panose="02040502050405020303" pitchFamily="18" charset="0"/>
                <a:ea typeface="Helvetica Neue Light"/>
                <a:sym typeface="Helvetica Neue Light"/>
              </a:rPr>
              <a:t>Challenges in Modern Software-Defined Infrastructure </a:t>
            </a:r>
            <a:endParaRPr lang="en-US" sz="37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40</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6" name="Rectangle 5">
            <a:extLst>
              <a:ext uri="{FF2B5EF4-FFF2-40B4-BE49-F238E27FC236}">
                <a16:creationId xmlns:a16="http://schemas.microsoft.com/office/drawing/2014/main" id="{15F74264-D419-BDDF-9F7B-1BA3847BEE64}"/>
              </a:ext>
            </a:extLst>
          </p:cNvPr>
          <p:cNvSpPr/>
          <p:nvPr/>
        </p:nvSpPr>
        <p:spPr>
          <a:xfrm>
            <a:off x="1834744" y="1185345"/>
            <a:ext cx="5186857" cy="1001839"/>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AB5F4537-D4C4-16C2-1626-A9F7EB68D5A7}"/>
              </a:ext>
            </a:extLst>
          </p:cNvPr>
          <p:cNvSpPr/>
          <p:nvPr/>
        </p:nvSpPr>
        <p:spPr>
          <a:xfrm>
            <a:off x="1834731" y="2231044"/>
            <a:ext cx="5186857" cy="951041"/>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0" name="Rectangle 9">
            <a:extLst>
              <a:ext uri="{FF2B5EF4-FFF2-40B4-BE49-F238E27FC236}">
                <a16:creationId xmlns:a16="http://schemas.microsoft.com/office/drawing/2014/main" id="{C9B77760-763E-6CC9-3861-1DC2B2B3726F}"/>
              </a:ext>
            </a:extLst>
          </p:cNvPr>
          <p:cNvSpPr/>
          <p:nvPr/>
        </p:nvSpPr>
        <p:spPr>
          <a:xfrm>
            <a:off x="2111020" y="2514807"/>
            <a:ext cx="146212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3" name="Rectangle 12">
            <a:extLst>
              <a:ext uri="{FF2B5EF4-FFF2-40B4-BE49-F238E27FC236}">
                <a16:creationId xmlns:a16="http://schemas.microsoft.com/office/drawing/2014/main" id="{F1C31A90-CDF7-394E-4B4B-7F0744F11F2D}"/>
              </a:ext>
            </a:extLst>
          </p:cNvPr>
          <p:cNvSpPr/>
          <p:nvPr/>
        </p:nvSpPr>
        <p:spPr>
          <a:xfrm>
            <a:off x="3807521" y="2514027"/>
            <a:ext cx="1402314" cy="59269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D3770401-ED29-6BE7-5EED-A78A41DAAD6F}"/>
              </a:ext>
            </a:extLst>
          </p:cNvPr>
          <p:cNvSpPr/>
          <p:nvPr/>
        </p:nvSpPr>
        <p:spPr>
          <a:xfrm>
            <a:off x="5444207" y="2507326"/>
            <a:ext cx="141279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93563F0D-31D9-B36E-8585-FD6871925118}"/>
              </a:ext>
            </a:extLst>
          </p:cNvPr>
          <p:cNvSpPr/>
          <p:nvPr/>
        </p:nvSpPr>
        <p:spPr>
          <a:xfrm>
            <a:off x="3087513"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D02F7AC0-7C5E-F02C-889F-AFC41C852BD3}"/>
              </a:ext>
            </a:extLst>
          </p:cNvPr>
          <p:cNvSpPr/>
          <p:nvPr/>
        </p:nvSpPr>
        <p:spPr>
          <a:xfrm>
            <a:off x="1834731" y="3644534"/>
            <a:ext cx="5186839" cy="1636193"/>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A0B784D4-257E-157E-5105-2A4E3149AA5D}"/>
              </a:ext>
            </a:extLst>
          </p:cNvPr>
          <p:cNvSpPr/>
          <p:nvPr/>
        </p:nvSpPr>
        <p:spPr>
          <a:xfrm>
            <a:off x="2096596" y="3948488"/>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4517498D-649B-8B70-F12B-FCAB3FBF0C46}"/>
              </a:ext>
            </a:extLst>
          </p:cNvPr>
          <p:cNvSpPr/>
          <p:nvPr/>
        </p:nvSpPr>
        <p:spPr>
          <a:xfrm>
            <a:off x="3756546" y="3957725"/>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3476330A-E603-C5ED-C569-B8C21AF86174}"/>
              </a:ext>
            </a:extLst>
          </p:cNvPr>
          <p:cNvSpPr/>
          <p:nvPr/>
        </p:nvSpPr>
        <p:spPr>
          <a:xfrm>
            <a:off x="5416496" y="3950380"/>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90F4B1E5-3C35-6D1F-EA21-231820CB129E}"/>
              </a:ext>
            </a:extLst>
          </p:cNvPr>
          <p:cNvSpPr/>
          <p:nvPr/>
        </p:nvSpPr>
        <p:spPr>
          <a:xfrm>
            <a:off x="20965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DEBEFB-FE17-9DA3-667D-13A3AA39A996}"/>
              </a:ext>
            </a:extLst>
          </p:cNvPr>
          <p:cNvSpPr/>
          <p:nvPr/>
        </p:nvSpPr>
        <p:spPr>
          <a:xfrm>
            <a:off x="3756546" y="4586824"/>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5" name="Rectangle 24">
            <a:extLst>
              <a:ext uri="{FF2B5EF4-FFF2-40B4-BE49-F238E27FC236}">
                <a16:creationId xmlns:a16="http://schemas.microsoft.com/office/drawing/2014/main" id="{F7D36727-5E27-6B8A-8B74-DFDD0AFA4B83}"/>
              </a:ext>
            </a:extLst>
          </p:cNvPr>
          <p:cNvSpPr/>
          <p:nvPr/>
        </p:nvSpPr>
        <p:spPr>
          <a:xfrm>
            <a:off x="54164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AA88596D-5B74-8C28-0979-AB9A080D47EA}"/>
              </a:ext>
            </a:extLst>
          </p:cNvPr>
          <p:cNvSpPr/>
          <p:nvPr/>
        </p:nvSpPr>
        <p:spPr>
          <a:xfrm>
            <a:off x="1834731" y="5326568"/>
            <a:ext cx="5186857" cy="728890"/>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p:txBody>
      </p:sp>
      <p:sp>
        <p:nvSpPr>
          <p:cNvPr id="27" name="Rectangle 26">
            <a:extLst>
              <a:ext uri="{FF2B5EF4-FFF2-40B4-BE49-F238E27FC236}">
                <a16:creationId xmlns:a16="http://schemas.microsoft.com/office/drawing/2014/main" id="{B09FD210-DA3B-4D94-D7C4-A29ACE6CA29C}"/>
              </a:ext>
            </a:extLst>
          </p:cNvPr>
          <p:cNvSpPr/>
          <p:nvPr/>
        </p:nvSpPr>
        <p:spPr>
          <a:xfrm>
            <a:off x="4536387"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5FE408C9-F1F1-2F76-D0B6-81DC0132160A}"/>
              </a:ext>
            </a:extLst>
          </p:cNvPr>
          <p:cNvSpPr/>
          <p:nvPr/>
        </p:nvSpPr>
        <p:spPr>
          <a:xfrm>
            <a:off x="218274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29" name="Rectangle 28">
            <a:extLst>
              <a:ext uri="{FF2B5EF4-FFF2-40B4-BE49-F238E27FC236}">
                <a16:creationId xmlns:a16="http://schemas.microsoft.com/office/drawing/2014/main" id="{AD5498AD-D26B-E0A2-A477-2EC2D1BC9851}"/>
              </a:ext>
            </a:extLst>
          </p:cNvPr>
          <p:cNvSpPr/>
          <p:nvPr/>
        </p:nvSpPr>
        <p:spPr>
          <a:xfrm>
            <a:off x="3718250"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sp>
        <p:nvSpPr>
          <p:cNvPr id="30" name="Rectangle 29">
            <a:extLst>
              <a:ext uri="{FF2B5EF4-FFF2-40B4-BE49-F238E27FC236}">
                <a16:creationId xmlns:a16="http://schemas.microsoft.com/office/drawing/2014/main" id="{39B678DC-D7C2-9983-CEF3-3372683B24ED}"/>
              </a:ext>
            </a:extLst>
          </p:cNvPr>
          <p:cNvSpPr/>
          <p:nvPr/>
        </p:nvSpPr>
        <p:spPr>
          <a:xfrm>
            <a:off x="525375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cxnSp>
        <p:nvCxnSpPr>
          <p:cNvPr id="43" name="Straight Connector 42">
            <a:extLst>
              <a:ext uri="{FF2B5EF4-FFF2-40B4-BE49-F238E27FC236}">
                <a16:creationId xmlns:a16="http://schemas.microsoft.com/office/drawing/2014/main" id="{2608634A-6EFA-F4F7-EEE7-8867CDC33B95}"/>
              </a:ext>
            </a:extLst>
          </p:cNvPr>
          <p:cNvCxnSpPr>
            <a:cxnSpLocks/>
          </p:cNvCxnSpPr>
          <p:nvPr/>
        </p:nvCxnSpPr>
        <p:spPr>
          <a:xfrm>
            <a:off x="62696" y="3434876"/>
            <a:ext cx="750754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EDEC481-4B4B-2427-D7B6-14F0BE4C8C9F}"/>
              </a:ext>
            </a:extLst>
          </p:cNvPr>
          <p:cNvGrpSpPr/>
          <p:nvPr/>
        </p:nvGrpSpPr>
        <p:grpSpPr>
          <a:xfrm>
            <a:off x="8193386" y="1131464"/>
            <a:ext cx="2787943" cy="1931407"/>
            <a:chOff x="9119661" y="909784"/>
            <a:chExt cx="2787943" cy="1931407"/>
          </a:xfrm>
        </p:grpSpPr>
        <p:pic>
          <p:nvPicPr>
            <p:cNvPr id="5126" name="Picture 6" descr="Car crash - Free transport icons">
              <a:extLst>
                <a:ext uri="{FF2B5EF4-FFF2-40B4-BE49-F238E27FC236}">
                  <a16:creationId xmlns:a16="http://schemas.microsoft.com/office/drawing/2014/main" id="{0E42A220-7543-219F-3498-EACDD362A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251" y="909784"/>
              <a:ext cx="1761078" cy="176107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8397E3-E48E-E780-B02A-0AA3F3DA91EF}"/>
                </a:ext>
              </a:extLst>
            </p:cNvPr>
            <p:cNvSpPr txBox="1"/>
            <p:nvPr/>
          </p:nvSpPr>
          <p:spPr>
            <a:xfrm>
              <a:off x="9119661" y="2379526"/>
              <a:ext cx="2787943" cy="461665"/>
            </a:xfrm>
            <a:prstGeom prst="rect">
              <a:avLst/>
            </a:prstGeom>
            <a:noFill/>
          </p:spPr>
          <p:txBody>
            <a:bodyPr wrap="none" rtlCol="0">
              <a:spAutoFit/>
            </a:bodyPr>
            <a:lstStyle/>
            <a:p>
              <a:pPr algn="l"/>
              <a:r>
                <a:rPr lang="en-US" sz="2400" b="1" dirty="0">
                  <a:solidFill>
                    <a:srgbClr val="C00000"/>
                  </a:solidFill>
                  <a:latin typeface="Georgia" panose="02040502050405020303" pitchFamily="18" charset="0"/>
                </a:rPr>
                <a:t>Incoordination</a:t>
              </a:r>
              <a:r>
                <a:rPr lang="en-US" sz="2400" b="1" dirty="0">
                  <a:latin typeface="Georgia" panose="02040502050405020303" pitchFamily="18" charset="0"/>
                </a:rPr>
                <a:t>! </a:t>
              </a:r>
            </a:p>
          </p:txBody>
        </p:sp>
      </p:grpSp>
      <p:cxnSp>
        <p:nvCxnSpPr>
          <p:cNvPr id="51" name="Straight Arrow Connector 50">
            <a:extLst>
              <a:ext uri="{FF2B5EF4-FFF2-40B4-BE49-F238E27FC236}">
                <a16:creationId xmlns:a16="http://schemas.microsoft.com/office/drawing/2014/main" id="{027EC3B1-402E-E4CF-399A-37C33076DAA0}"/>
              </a:ext>
            </a:extLst>
          </p:cNvPr>
          <p:cNvCxnSpPr>
            <a:cxnSpLocks/>
            <a:endCxn id="18" idx="3"/>
          </p:cNvCxnSpPr>
          <p:nvPr/>
        </p:nvCxnSpPr>
        <p:spPr>
          <a:xfrm flipH="1" flipV="1">
            <a:off x="4489827" y="1852598"/>
            <a:ext cx="3932461" cy="1869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197B8AD-D155-A0D2-40CC-DBD941FB4A63}"/>
              </a:ext>
            </a:extLst>
          </p:cNvPr>
          <p:cNvCxnSpPr>
            <a:cxnSpLocks/>
            <a:endCxn id="5127" idx="3"/>
          </p:cNvCxnSpPr>
          <p:nvPr/>
        </p:nvCxnSpPr>
        <p:spPr>
          <a:xfrm flipH="1">
            <a:off x="6817183" y="1991754"/>
            <a:ext cx="1599791" cy="28790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4D48047B-2507-321E-1E19-863B6A967B92}"/>
              </a:ext>
            </a:extLst>
          </p:cNvPr>
          <p:cNvGrpSpPr/>
          <p:nvPr/>
        </p:nvGrpSpPr>
        <p:grpSpPr>
          <a:xfrm>
            <a:off x="7570236" y="3484002"/>
            <a:ext cx="3721954" cy="2369611"/>
            <a:chOff x="8496511" y="3484002"/>
            <a:chExt cx="3721954" cy="2369611"/>
          </a:xfrm>
        </p:grpSpPr>
        <p:sp>
          <p:nvSpPr>
            <p:cNvPr id="61" name="TextBox 60">
              <a:extLst>
                <a:ext uri="{FF2B5EF4-FFF2-40B4-BE49-F238E27FC236}">
                  <a16:creationId xmlns:a16="http://schemas.microsoft.com/office/drawing/2014/main" id="{29516909-6E51-2B78-81BF-DF778176387D}"/>
                </a:ext>
              </a:extLst>
            </p:cNvPr>
            <p:cNvSpPr txBox="1"/>
            <p:nvPr/>
          </p:nvSpPr>
          <p:spPr>
            <a:xfrm>
              <a:off x="8496511" y="5022616"/>
              <a:ext cx="3721954" cy="830997"/>
            </a:xfrm>
            <a:prstGeom prst="rect">
              <a:avLst/>
            </a:prstGeom>
            <a:noFill/>
          </p:spPr>
          <p:txBody>
            <a:bodyPr wrap="square" rtlCol="0">
              <a:spAutoFit/>
            </a:bodyPr>
            <a:lstStyle/>
            <a:p>
              <a:pPr algn="ctr"/>
              <a:r>
                <a:rPr lang="en-US" sz="2400" b="1" dirty="0">
                  <a:latin typeface="Georgia" panose="02040502050405020303" pitchFamily="18" charset="0"/>
                </a:rPr>
                <a:t>Could benefit from </a:t>
              </a:r>
              <a:r>
                <a:rPr lang="en-US" sz="2400" b="1" dirty="0">
                  <a:solidFill>
                    <a:srgbClr val="C00000"/>
                  </a:solidFill>
                  <a:latin typeface="Georgia" panose="02040502050405020303" pitchFamily="18" charset="0"/>
                </a:rPr>
                <a:t>global view</a:t>
              </a:r>
              <a:r>
                <a:rPr lang="en-US" sz="2400" b="1" dirty="0">
                  <a:latin typeface="Georgia" panose="02040502050405020303" pitchFamily="18" charset="0"/>
                </a:rPr>
                <a:t>! </a:t>
              </a:r>
            </a:p>
          </p:txBody>
        </p:sp>
        <p:pic>
          <p:nvPicPr>
            <p:cNvPr id="5128" name="Picture 8">
              <a:extLst>
                <a:ext uri="{FF2B5EF4-FFF2-40B4-BE49-F238E27FC236}">
                  <a16:creationId xmlns:a16="http://schemas.microsoft.com/office/drawing/2014/main" id="{4C7A6086-A3D1-8A30-789A-EC8121749DE7}"/>
                </a:ext>
              </a:extLst>
            </p:cNvPr>
            <p:cNvPicPr>
              <a:picLocks noChangeAspect="1" noChangeArrowheads="1"/>
            </p:cNvPicPr>
            <p:nvPr/>
          </p:nvPicPr>
          <p:blipFill>
            <a:blip r:embed="rId4"/>
            <a:srcRect/>
            <a:stretch/>
          </p:blipFill>
          <p:spPr bwMode="auto">
            <a:xfrm>
              <a:off x="9594514" y="3484002"/>
              <a:ext cx="1525948" cy="1525948"/>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a:extLst>
              <a:ext uri="{FF2B5EF4-FFF2-40B4-BE49-F238E27FC236}">
                <a16:creationId xmlns:a16="http://schemas.microsoft.com/office/drawing/2014/main" id="{B3B911EF-720B-1894-B0F4-4982B63B4C6C}"/>
              </a:ext>
            </a:extLst>
          </p:cNvPr>
          <p:cNvSpPr/>
          <p:nvPr/>
        </p:nvSpPr>
        <p:spPr>
          <a:xfrm>
            <a:off x="3704641" y="3908829"/>
            <a:ext cx="3196486" cy="650819"/>
          </a:xfrm>
          <a:prstGeom prst="rect">
            <a:avLst/>
          </a:prstGeom>
          <a:noFill/>
          <a:ln w="38100"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cxnSp>
        <p:nvCxnSpPr>
          <p:cNvPr id="5120" name="Straight Arrow Connector 5119">
            <a:extLst>
              <a:ext uri="{FF2B5EF4-FFF2-40B4-BE49-F238E27FC236}">
                <a16:creationId xmlns:a16="http://schemas.microsoft.com/office/drawing/2014/main" id="{60296E48-B9E6-78F9-A6F4-5EB50285228B}"/>
              </a:ext>
            </a:extLst>
          </p:cNvPr>
          <p:cNvCxnSpPr>
            <a:cxnSpLocks/>
            <a:stCxn id="5128" idx="1"/>
            <a:endCxn id="62" idx="3"/>
          </p:cNvCxnSpPr>
          <p:nvPr/>
        </p:nvCxnSpPr>
        <p:spPr>
          <a:xfrm flipH="1" flipV="1">
            <a:off x="6901127" y="4234239"/>
            <a:ext cx="1767112" cy="1273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25" name="Rectangle 5124">
            <a:extLst>
              <a:ext uri="{FF2B5EF4-FFF2-40B4-BE49-F238E27FC236}">
                <a16:creationId xmlns:a16="http://schemas.microsoft.com/office/drawing/2014/main" id="{C00432E6-70B3-0F04-6EBD-339BBD22B117}"/>
              </a:ext>
            </a:extLst>
          </p:cNvPr>
          <p:cNvSpPr/>
          <p:nvPr/>
        </p:nvSpPr>
        <p:spPr>
          <a:xfrm>
            <a:off x="1939988" y="1575908"/>
            <a:ext cx="1729810"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Coordinated</a:t>
            </a:r>
            <a:r>
              <a:rPr lang="zh-CN" altLang="en-US" sz="1600" dirty="0">
                <a:latin typeface="Georgia" panose="02040502050405020303" pitchFamily="18" charset="0"/>
              </a:rPr>
              <a:t> </a:t>
            </a:r>
            <a:r>
              <a:rPr lang="en-US" altLang="zh-CN" sz="1600" dirty="0">
                <a:latin typeface="Georgia" panose="02040502050405020303" pitchFamily="18" charset="0"/>
              </a:rPr>
              <a:t>I/O</a:t>
            </a:r>
          </a:p>
          <a:p>
            <a:pPr algn="ctr"/>
            <a:r>
              <a:rPr lang="en-US" altLang="zh-CN" sz="1600" dirty="0">
                <a:latin typeface="Georgia" panose="02040502050405020303" pitchFamily="18" charset="0"/>
              </a:rPr>
              <a:t>Scheduling</a:t>
            </a:r>
            <a:endParaRPr lang="en-US" sz="1600" dirty="0">
              <a:latin typeface="Georgia" panose="02040502050405020303" pitchFamily="18" charset="0"/>
            </a:endParaRPr>
          </a:p>
        </p:txBody>
      </p:sp>
      <p:sp>
        <p:nvSpPr>
          <p:cNvPr id="5127" name="Rectangle 5126">
            <a:extLst>
              <a:ext uri="{FF2B5EF4-FFF2-40B4-BE49-F238E27FC236}">
                <a16:creationId xmlns:a16="http://schemas.microsoft.com/office/drawing/2014/main" id="{504EED45-C427-52A5-5CD0-A8713356AE94}"/>
              </a:ext>
            </a:extLst>
          </p:cNvPr>
          <p:cNvSpPr/>
          <p:nvPr/>
        </p:nvSpPr>
        <p:spPr>
          <a:xfrm>
            <a:off x="5375044" y="4574092"/>
            <a:ext cx="1442139"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Local</a:t>
            </a:r>
            <a:r>
              <a:rPr lang="zh-CN" altLang="en-US" dirty="0">
                <a:latin typeface="Georgia" panose="02040502050405020303" pitchFamily="18" charset="0"/>
              </a:rPr>
              <a:t> </a:t>
            </a: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5129" name="Rectangle 5128">
            <a:extLst>
              <a:ext uri="{FF2B5EF4-FFF2-40B4-BE49-F238E27FC236}">
                <a16:creationId xmlns:a16="http://schemas.microsoft.com/office/drawing/2014/main" id="{FB510088-92B3-C6B5-F556-298F0C05395C}"/>
              </a:ext>
            </a:extLst>
          </p:cNvPr>
          <p:cNvSpPr/>
          <p:nvPr/>
        </p:nvSpPr>
        <p:spPr>
          <a:xfrm>
            <a:off x="3688595" y="1575908"/>
            <a:ext cx="1775992"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Coord.</a:t>
            </a:r>
            <a:r>
              <a:rPr lang="zh-CN" altLang="en-US" dirty="0">
                <a:latin typeface="Georgia" panose="02040502050405020303" pitchFamily="18" charset="0"/>
              </a:rPr>
              <a:t> </a:t>
            </a: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5130" name="Rectangle 5129">
            <a:extLst>
              <a:ext uri="{FF2B5EF4-FFF2-40B4-BE49-F238E27FC236}">
                <a16:creationId xmlns:a16="http://schemas.microsoft.com/office/drawing/2014/main" id="{C82DF35B-E84B-3F18-DF87-5A894E621F13}"/>
              </a:ext>
            </a:extLst>
          </p:cNvPr>
          <p:cNvSpPr/>
          <p:nvPr/>
        </p:nvSpPr>
        <p:spPr>
          <a:xfrm>
            <a:off x="5518612" y="1575908"/>
            <a:ext cx="1462459"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Global</a:t>
            </a:r>
            <a:r>
              <a:rPr lang="zh-CN" altLang="en-US" dirty="0">
                <a:latin typeface="Georgia" panose="02040502050405020303" pitchFamily="18" charset="0"/>
              </a:rPr>
              <a:t> </a:t>
            </a: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5131" name="Rectangle 5130">
            <a:extLst>
              <a:ext uri="{FF2B5EF4-FFF2-40B4-BE49-F238E27FC236}">
                <a16:creationId xmlns:a16="http://schemas.microsoft.com/office/drawing/2014/main" id="{F6427CB4-DADC-AE08-E529-61C88A301A22}"/>
              </a:ext>
            </a:extLst>
          </p:cNvPr>
          <p:cNvSpPr/>
          <p:nvPr/>
        </p:nvSpPr>
        <p:spPr>
          <a:xfrm>
            <a:off x="3756562" y="3962343"/>
            <a:ext cx="1450369"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500" dirty="0">
                <a:latin typeface="Georgia" panose="02040502050405020303" pitchFamily="18" charset="0"/>
              </a:rPr>
              <a:t>Local Garbage Collection</a:t>
            </a:r>
          </a:p>
        </p:txBody>
      </p:sp>
      <p:sp>
        <p:nvSpPr>
          <p:cNvPr id="5132" name="Rectangle 5131">
            <a:extLst>
              <a:ext uri="{FF2B5EF4-FFF2-40B4-BE49-F238E27FC236}">
                <a16:creationId xmlns:a16="http://schemas.microsoft.com/office/drawing/2014/main" id="{14FFF2C0-C0D6-C758-687A-DDA2FC1C92D4}"/>
              </a:ext>
            </a:extLst>
          </p:cNvPr>
          <p:cNvSpPr/>
          <p:nvPr/>
        </p:nvSpPr>
        <p:spPr>
          <a:xfrm>
            <a:off x="5412663" y="3949369"/>
            <a:ext cx="1402314" cy="593489"/>
          </a:xfrm>
          <a:prstGeom prst="rect">
            <a:avLst/>
          </a:prstGeom>
          <a:solidFill>
            <a:schemeClr val="accent6"/>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Local</a:t>
            </a:r>
            <a:r>
              <a:rPr lang="zh-CN" altLang="en-US" dirty="0">
                <a:latin typeface="Georgia" panose="02040502050405020303" pitchFamily="18" charset="0"/>
              </a:rPr>
              <a:t> </a:t>
            </a:r>
            <a:r>
              <a:rPr lang="en-US" altLang="zh-CN" dirty="0">
                <a:latin typeface="Georgia" panose="02040502050405020303" pitchFamily="18" charset="0"/>
              </a:rPr>
              <a:t>Wear Leveling</a:t>
            </a:r>
            <a:endParaRPr lang="en-US" dirty="0">
              <a:latin typeface="Georgia" panose="02040502050405020303" pitchFamily="18" charset="0"/>
            </a:endParaRPr>
          </a:p>
        </p:txBody>
      </p:sp>
      <p:sp>
        <p:nvSpPr>
          <p:cNvPr id="5140" name="Rectangle 5139">
            <a:extLst>
              <a:ext uri="{FF2B5EF4-FFF2-40B4-BE49-F238E27FC236}">
                <a16:creationId xmlns:a16="http://schemas.microsoft.com/office/drawing/2014/main" id="{6E66E724-AE72-8CD3-A04E-039484E9278F}"/>
              </a:ext>
            </a:extLst>
          </p:cNvPr>
          <p:cNvSpPr/>
          <p:nvPr/>
        </p:nvSpPr>
        <p:spPr>
          <a:xfrm>
            <a:off x="1755371" y="1144321"/>
            <a:ext cx="5339311" cy="2103575"/>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5141" name="Rectangle 5140">
            <a:extLst>
              <a:ext uri="{FF2B5EF4-FFF2-40B4-BE49-F238E27FC236}">
                <a16:creationId xmlns:a16="http://schemas.microsoft.com/office/drawing/2014/main" id="{39995067-00E9-C0AE-F86A-7B872B74402C}"/>
              </a:ext>
            </a:extLst>
          </p:cNvPr>
          <p:cNvSpPr/>
          <p:nvPr/>
        </p:nvSpPr>
        <p:spPr>
          <a:xfrm>
            <a:off x="1743733" y="3595835"/>
            <a:ext cx="5339311" cy="2517344"/>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5144" name="TextBox 5143">
            <a:extLst>
              <a:ext uri="{FF2B5EF4-FFF2-40B4-BE49-F238E27FC236}">
                <a16:creationId xmlns:a16="http://schemas.microsoft.com/office/drawing/2014/main" id="{6CA7534F-7E29-EAA8-1297-483185E01D60}"/>
              </a:ext>
            </a:extLst>
          </p:cNvPr>
          <p:cNvSpPr txBox="1"/>
          <p:nvPr/>
        </p:nvSpPr>
        <p:spPr>
          <a:xfrm>
            <a:off x="1723611" y="849765"/>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5149" name="TextBox 5148">
            <a:extLst>
              <a:ext uri="{FF2B5EF4-FFF2-40B4-BE49-F238E27FC236}">
                <a16:creationId xmlns:a16="http://schemas.microsoft.com/office/drawing/2014/main" id="{CA0CF31F-CBF4-7A15-98E9-F07C10062700}"/>
              </a:ext>
            </a:extLst>
          </p:cNvPr>
          <p:cNvSpPr txBox="1"/>
          <p:nvPr/>
        </p:nvSpPr>
        <p:spPr>
          <a:xfrm>
            <a:off x="3688595" y="2177020"/>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cxnSp>
        <p:nvCxnSpPr>
          <p:cNvPr id="5150" name="Straight Arrow Connector 5149">
            <a:extLst>
              <a:ext uri="{FF2B5EF4-FFF2-40B4-BE49-F238E27FC236}">
                <a16:creationId xmlns:a16="http://schemas.microsoft.com/office/drawing/2014/main" id="{E6CFD0FC-B22A-DEF0-3E1C-D8AA72558797}"/>
              </a:ext>
            </a:extLst>
          </p:cNvPr>
          <p:cNvCxnSpPr>
            <a:cxnSpLocks/>
          </p:cNvCxnSpPr>
          <p:nvPr/>
        </p:nvCxnSpPr>
        <p:spPr>
          <a:xfrm>
            <a:off x="2967932"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1" name="Straight Arrow Connector 5150">
            <a:extLst>
              <a:ext uri="{FF2B5EF4-FFF2-40B4-BE49-F238E27FC236}">
                <a16:creationId xmlns:a16="http://schemas.microsoft.com/office/drawing/2014/main" id="{A43771FC-005A-DFD0-8B16-3B70B203891C}"/>
              </a:ext>
            </a:extLst>
          </p:cNvPr>
          <p:cNvCxnSpPr>
            <a:cxnSpLocks/>
          </p:cNvCxnSpPr>
          <p:nvPr/>
        </p:nvCxnSpPr>
        <p:spPr>
          <a:xfrm>
            <a:off x="3913871"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2" name="Straight Arrow Connector 5151">
            <a:extLst>
              <a:ext uri="{FF2B5EF4-FFF2-40B4-BE49-F238E27FC236}">
                <a16:creationId xmlns:a16="http://schemas.microsoft.com/office/drawing/2014/main" id="{F993399A-D871-E9F6-9610-FDCDB12D45A1}"/>
              </a:ext>
            </a:extLst>
          </p:cNvPr>
          <p:cNvCxnSpPr>
            <a:cxnSpLocks/>
          </p:cNvCxnSpPr>
          <p:nvPr/>
        </p:nvCxnSpPr>
        <p:spPr>
          <a:xfrm>
            <a:off x="4859810"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3" name="Straight Arrow Connector 5152">
            <a:extLst>
              <a:ext uri="{FF2B5EF4-FFF2-40B4-BE49-F238E27FC236}">
                <a16:creationId xmlns:a16="http://schemas.microsoft.com/office/drawing/2014/main" id="{C3C1EAB3-E101-7903-85D1-BD0B9B08946C}"/>
              </a:ext>
            </a:extLst>
          </p:cNvPr>
          <p:cNvCxnSpPr>
            <a:cxnSpLocks/>
          </p:cNvCxnSpPr>
          <p:nvPr/>
        </p:nvCxnSpPr>
        <p:spPr>
          <a:xfrm>
            <a:off x="5805750"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
        <p:nvSpPr>
          <p:cNvPr id="5155" name="TextBox 5154">
            <a:extLst>
              <a:ext uri="{FF2B5EF4-FFF2-40B4-BE49-F238E27FC236}">
                <a16:creationId xmlns:a16="http://schemas.microsoft.com/office/drawing/2014/main" id="{0FF18872-7289-25BD-4CDC-25195E127AE6}"/>
              </a:ext>
            </a:extLst>
          </p:cNvPr>
          <p:cNvSpPr txBox="1"/>
          <p:nvPr/>
        </p:nvSpPr>
        <p:spPr>
          <a:xfrm>
            <a:off x="3850936" y="5267681"/>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sp>
        <p:nvSpPr>
          <p:cNvPr id="5156" name="TextBox 5155">
            <a:extLst>
              <a:ext uri="{FF2B5EF4-FFF2-40B4-BE49-F238E27FC236}">
                <a16:creationId xmlns:a16="http://schemas.microsoft.com/office/drawing/2014/main" id="{AEB89681-0C7C-5921-64A4-A43C85186B56}"/>
              </a:ext>
            </a:extLst>
          </p:cNvPr>
          <p:cNvSpPr txBox="1"/>
          <p:nvPr/>
        </p:nvSpPr>
        <p:spPr>
          <a:xfrm>
            <a:off x="1644458" y="6108895"/>
            <a:ext cx="3476106" cy="338554"/>
          </a:xfrm>
          <a:prstGeom prst="rect">
            <a:avLst/>
          </a:prstGeom>
          <a:noFill/>
        </p:spPr>
        <p:txBody>
          <a:bodyPr wrap="square" rtlCol="0">
            <a:spAutoFit/>
          </a:bodyPr>
          <a:lstStyle/>
          <a:p>
            <a:r>
              <a:rPr lang="en-US" sz="1600" b="1" dirty="0">
                <a:latin typeface="Georgia" panose="02040502050405020303" pitchFamily="18" charset="0"/>
              </a:rPr>
              <a:t>Software-Defined Storage</a:t>
            </a:r>
          </a:p>
        </p:txBody>
      </p:sp>
    </p:spTree>
    <p:extLst>
      <p:ext uri="{BB962C8B-B14F-4D97-AF65-F5344CB8AC3E}">
        <p14:creationId xmlns:p14="http://schemas.microsoft.com/office/powerpoint/2010/main" val="1968587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51"/>
                                        </p:tgtEl>
                                        <p:attrNameLst>
                                          <p:attrName>style.visibility</p:attrName>
                                        </p:attrNameLst>
                                      </p:cBhvr>
                                      <p:to>
                                        <p:strVal val="visible"/>
                                      </p:to>
                                    </p:set>
                                    <p:animEffect transition="in" filter="wipe(right)">
                                      <p:cBhvr>
                                        <p:cTn id="9" dur="500"/>
                                        <p:tgtEl>
                                          <p:spTgt spid="51"/>
                                        </p:tgtEl>
                                      </p:cBhvr>
                                    </p:animEffect>
                                  </p:childTnLst>
                                </p:cTn>
                              </p:par>
                              <p:par>
                                <p:cTn id="10" presetID="22" presetClass="entr" presetSubtype="2"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right)">
                                      <p:cBhvr>
                                        <p:cTn id="12" dur="500"/>
                                        <p:tgtEl>
                                          <p:spTgt spid="54"/>
                                        </p:tgtEl>
                                      </p:cBhvr>
                                    </p:animEffec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1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54"/>
                                        </p:tgtEl>
                                        <p:attrNameLst>
                                          <p:attrName>style.visibility</p:attrName>
                                        </p:attrNameLst>
                                      </p:cBhvr>
                                      <p:to>
                                        <p:strVal val="visible"/>
                                      </p:to>
                                    </p:set>
                                  </p:childTnLst>
                                </p:cTn>
                              </p:par>
                              <p:par>
                                <p:cTn id="24" presetID="1" presetClass="exit"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par>
                                <p:cTn id="36" presetID="22" presetClass="entr" presetSubtype="2" fill="hold" nodeType="withEffect">
                                  <p:stCondLst>
                                    <p:cond delay="0"/>
                                  </p:stCondLst>
                                  <p:childTnLst>
                                    <p:set>
                                      <p:cBhvr>
                                        <p:cTn id="37" dur="1" fill="hold">
                                          <p:stCondLst>
                                            <p:cond delay="0"/>
                                          </p:stCondLst>
                                        </p:cTn>
                                        <p:tgtEl>
                                          <p:spTgt spid="5120"/>
                                        </p:tgtEl>
                                        <p:attrNameLst>
                                          <p:attrName>style.visibility</p:attrName>
                                        </p:attrNameLst>
                                      </p:cBhvr>
                                      <p:to>
                                        <p:strVal val="visible"/>
                                      </p:to>
                                    </p:set>
                                    <p:animEffect transition="in" filter="wipe(right)">
                                      <p:cBhvr>
                                        <p:cTn id="38" dur="500"/>
                                        <p:tgtEl>
                                          <p:spTgt spid="51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1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1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3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5131"/>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5132"/>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 grpId="0" animBg="1"/>
      <p:bldP spid="49" grpId="0" animBg="1"/>
      <p:bldP spid="18" grpId="0" animBg="1"/>
      <p:bldP spid="27" grpId="0" animBg="1"/>
      <p:bldP spid="62" grpId="0" animBg="1"/>
      <p:bldP spid="62" grpId="1" animBg="1"/>
      <p:bldP spid="5125" grpId="0" animBg="1"/>
      <p:bldP spid="5127" grpId="0" animBg="1"/>
      <p:bldP spid="5129" grpId="0" animBg="1"/>
      <p:bldP spid="5130" grpId="0" animBg="1"/>
      <p:bldP spid="5131" grpId="0" animBg="1"/>
      <p:bldP spid="513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54" name="Rectangle 5153">
            <a:extLst>
              <a:ext uri="{FF2B5EF4-FFF2-40B4-BE49-F238E27FC236}">
                <a16:creationId xmlns:a16="http://schemas.microsoft.com/office/drawing/2014/main" id="{28A59B3C-E6DA-E001-A065-D53021B5302F}"/>
              </a:ext>
            </a:extLst>
          </p:cNvPr>
          <p:cNvSpPr/>
          <p:nvPr/>
        </p:nvSpPr>
        <p:spPr>
          <a:xfrm>
            <a:off x="1702691" y="1113130"/>
            <a:ext cx="5485187" cy="5018269"/>
          </a:xfrm>
          <a:prstGeom prst="rect">
            <a:avLst/>
          </a:prstGeom>
          <a:solidFill>
            <a:schemeClr val="accent5">
              <a:lumMod val="60000"/>
              <a:lumOff val="40000"/>
              <a:alpha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2284E13C-B0CA-D680-44E8-48A129D232BF}"/>
              </a:ext>
            </a:extLst>
          </p:cNvPr>
          <p:cNvSpPr/>
          <p:nvPr/>
        </p:nvSpPr>
        <p:spPr>
          <a:xfrm>
            <a:off x="7698868" y="1163599"/>
            <a:ext cx="3353600" cy="523124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1633380" cy="569346"/>
          </a:xfrm>
          <a:prstGeom prst="rect">
            <a:avLst/>
          </a:prstGeom>
          <a:noFill/>
          <a:ln>
            <a:noFill/>
          </a:ln>
        </p:spPr>
        <p:txBody>
          <a:bodyPr spcFirstLastPara="1" wrap="square" lIns="91425" tIns="45700" rIns="91425" bIns="45700" anchor="t" anchorCtr="0">
            <a:spAutoFit/>
          </a:bodyPr>
          <a:lstStyle/>
          <a:p>
            <a:r>
              <a:rPr lang="en-US" altLang="zh-CN" sz="3100" dirty="0">
                <a:solidFill>
                  <a:schemeClr val="lt1"/>
                </a:solidFill>
                <a:latin typeface="Georgia" panose="02040502050405020303" pitchFamily="18" charset="0"/>
                <a:ea typeface="Helvetica Neue Light"/>
                <a:sym typeface="Helvetica Neue Light"/>
              </a:rPr>
              <a:t>Lack of Coordination in Modern Software-Defined Infrastructure </a:t>
            </a:r>
            <a:endParaRPr lang="en-US" sz="31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41</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6" name="Rectangle 5">
            <a:extLst>
              <a:ext uri="{FF2B5EF4-FFF2-40B4-BE49-F238E27FC236}">
                <a16:creationId xmlns:a16="http://schemas.microsoft.com/office/drawing/2014/main" id="{15F74264-D419-BDDF-9F7B-1BA3847BEE64}"/>
              </a:ext>
            </a:extLst>
          </p:cNvPr>
          <p:cNvSpPr/>
          <p:nvPr/>
        </p:nvSpPr>
        <p:spPr>
          <a:xfrm>
            <a:off x="1834744" y="1185345"/>
            <a:ext cx="5186857" cy="1001839"/>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AB5F4537-D4C4-16C2-1626-A9F7EB68D5A7}"/>
              </a:ext>
            </a:extLst>
          </p:cNvPr>
          <p:cNvSpPr/>
          <p:nvPr/>
        </p:nvSpPr>
        <p:spPr>
          <a:xfrm>
            <a:off x="1834731" y="2231044"/>
            <a:ext cx="5186857" cy="951041"/>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0" name="Rectangle 9">
            <a:extLst>
              <a:ext uri="{FF2B5EF4-FFF2-40B4-BE49-F238E27FC236}">
                <a16:creationId xmlns:a16="http://schemas.microsoft.com/office/drawing/2014/main" id="{C9B77760-763E-6CC9-3861-1DC2B2B3726F}"/>
              </a:ext>
            </a:extLst>
          </p:cNvPr>
          <p:cNvSpPr/>
          <p:nvPr/>
        </p:nvSpPr>
        <p:spPr>
          <a:xfrm>
            <a:off x="2111020" y="2514807"/>
            <a:ext cx="146212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3" name="Rectangle 12">
            <a:extLst>
              <a:ext uri="{FF2B5EF4-FFF2-40B4-BE49-F238E27FC236}">
                <a16:creationId xmlns:a16="http://schemas.microsoft.com/office/drawing/2014/main" id="{F1C31A90-CDF7-394E-4B4B-7F0744F11F2D}"/>
              </a:ext>
            </a:extLst>
          </p:cNvPr>
          <p:cNvSpPr/>
          <p:nvPr/>
        </p:nvSpPr>
        <p:spPr>
          <a:xfrm>
            <a:off x="3807521" y="2514027"/>
            <a:ext cx="1402314" cy="59269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D3770401-ED29-6BE7-5EED-A78A41DAAD6F}"/>
              </a:ext>
            </a:extLst>
          </p:cNvPr>
          <p:cNvSpPr/>
          <p:nvPr/>
        </p:nvSpPr>
        <p:spPr>
          <a:xfrm>
            <a:off x="5444207" y="2507326"/>
            <a:ext cx="141279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93563F0D-31D9-B36E-8585-FD6871925118}"/>
              </a:ext>
            </a:extLst>
          </p:cNvPr>
          <p:cNvSpPr/>
          <p:nvPr/>
        </p:nvSpPr>
        <p:spPr>
          <a:xfrm>
            <a:off x="3087513"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D02F7AC0-7C5E-F02C-889F-AFC41C852BD3}"/>
              </a:ext>
            </a:extLst>
          </p:cNvPr>
          <p:cNvSpPr/>
          <p:nvPr/>
        </p:nvSpPr>
        <p:spPr>
          <a:xfrm>
            <a:off x="1834731" y="3644534"/>
            <a:ext cx="5186839" cy="1636193"/>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A0B784D4-257E-157E-5105-2A4E3149AA5D}"/>
              </a:ext>
            </a:extLst>
          </p:cNvPr>
          <p:cNvSpPr/>
          <p:nvPr/>
        </p:nvSpPr>
        <p:spPr>
          <a:xfrm>
            <a:off x="2096596" y="3948488"/>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4517498D-649B-8B70-F12B-FCAB3FBF0C46}"/>
              </a:ext>
            </a:extLst>
          </p:cNvPr>
          <p:cNvSpPr/>
          <p:nvPr/>
        </p:nvSpPr>
        <p:spPr>
          <a:xfrm>
            <a:off x="3756546" y="3957725"/>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3476330A-E603-C5ED-C569-B8C21AF86174}"/>
              </a:ext>
            </a:extLst>
          </p:cNvPr>
          <p:cNvSpPr/>
          <p:nvPr/>
        </p:nvSpPr>
        <p:spPr>
          <a:xfrm>
            <a:off x="5416496" y="3950380"/>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90F4B1E5-3C35-6D1F-EA21-231820CB129E}"/>
              </a:ext>
            </a:extLst>
          </p:cNvPr>
          <p:cNvSpPr/>
          <p:nvPr/>
        </p:nvSpPr>
        <p:spPr>
          <a:xfrm>
            <a:off x="20965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DEBEFB-FE17-9DA3-667D-13A3AA39A996}"/>
              </a:ext>
            </a:extLst>
          </p:cNvPr>
          <p:cNvSpPr/>
          <p:nvPr/>
        </p:nvSpPr>
        <p:spPr>
          <a:xfrm>
            <a:off x="3756546" y="4586824"/>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5" name="Rectangle 24">
            <a:extLst>
              <a:ext uri="{FF2B5EF4-FFF2-40B4-BE49-F238E27FC236}">
                <a16:creationId xmlns:a16="http://schemas.microsoft.com/office/drawing/2014/main" id="{F7D36727-5E27-6B8A-8B74-DFDD0AFA4B83}"/>
              </a:ext>
            </a:extLst>
          </p:cNvPr>
          <p:cNvSpPr/>
          <p:nvPr/>
        </p:nvSpPr>
        <p:spPr>
          <a:xfrm>
            <a:off x="54164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AA88596D-5B74-8C28-0979-AB9A080D47EA}"/>
              </a:ext>
            </a:extLst>
          </p:cNvPr>
          <p:cNvSpPr/>
          <p:nvPr/>
        </p:nvSpPr>
        <p:spPr>
          <a:xfrm>
            <a:off x="1834731" y="5326568"/>
            <a:ext cx="5186857" cy="728890"/>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p:txBody>
      </p:sp>
      <p:sp>
        <p:nvSpPr>
          <p:cNvPr id="27" name="Rectangle 26">
            <a:extLst>
              <a:ext uri="{FF2B5EF4-FFF2-40B4-BE49-F238E27FC236}">
                <a16:creationId xmlns:a16="http://schemas.microsoft.com/office/drawing/2014/main" id="{B09FD210-DA3B-4D94-D7C4-A29ACE6CA29C}"/>
              </a:ext>
            </a:extLst>
          </p:cNvPr>
          <p:cNvSpPr/>
          <p:nvPr/>
        </p:nvSpPr>
        <p:spPr>
          <a:xfrm>
            <a:off x="4536387"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5FE408C9-F1F1-2F76-D0B6-81DC0132160A}"/>
              </a:ext>
            </a:extLst>
          </p:cNvPr>
          <p:cNvSpPr/>
          <p:nvPr/>
        </p:nvSpPr>
        <p:spPr>
          <a:xfrm>
            <a:off x="218274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29" name="Rectangle 28">
            <a:extLst>
              <a:ext uri="{FF2B5EF4-FFF2-40B4-BE49-F238E27FC236}">
                <a16:creationId xmlns:a16="http://schemas.microsoft.com/office/drawing/2014/main" id="{AD5498AD-D26B-E0A2-A477-2EC2D1BC9851}"/>
              </a:ext>
            </a:extLst>
          </p:cNvPr>
          <p:cNvSpPr/>
          <p:nvPr/>
        </p:nvSpPr>
        <p:spPr>
          <a:xfrm>
            <a:off x="3718250"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sp>
        <p:nvSpPr>
          <p:cNvPr id="30" name="Rectangle 29">
            <a:extLst>
              <a:ext uri="{FF2B5EF4-FFF2-40B4-BE49-F238E27FC236}">
                <a16:creationId xmlns:a16="http://schemas.microsoft.com/office/drawing/2014/main" id="{39B678DC-D7C2-9983-CEF3-3372683B24ED}"/>
              </a:ext>
            </a:extLst>
          </p:cNvPr>
          <p:cNvSpPr/>
          <p:nvPr/>
        </p:nvSpPr>
        <p:spPr>
          <a:xfrm>
            <a:off x="525375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cxnSp>
        <p:nvCxnSpPr>
          <p:cNvPr id="43" name="Straight Connector 42">
            <a:extLst>
              <a:ext uri="{FF2B5EF4-FFF2-40B4-BE49-F238E27FC236}">
                <a16:creationId xmlns:a16="http://schemas.microsoft.com/office/drawing/2014/main" id="{2608634A-6EFA-F4F7-EEE7-8867CDC33B95}"/>
              </a:ext>
            </a:extLst>
          </p:cNvPr>
          <p:cNvCxnSpPr>
            <a:cxnSpLocks/>
          </p:cNvCxnSpPr>
          <p:nvPr/>
        </p:nvCxnSpPr>
        <p:spPr>
          <a:xfrm>
            <a:off x="62696" y="3434876"/>
            <a:ext cx="750754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EDEC481-4B4B-2427-D7B6-14F0BE4C8C9F}"/>
              </a:ext>
            </a:extLst>
          </p:cNvPr>
          <p:cNvGrpSpPr/>
          <p:nvPr/>
        </p:nvGrpSpPr>
        <p:grpSpPr>
          <a:xfrm>
            <a:off x="8193386" y="1131464"/>
            <a:ext cx="2787943" cy="1931407"/>
            <a:chOff x="9119661" y="909784"/>
            <a:chExt cx="2787943" cy="1931407"/>
          </a:xfrm>
        </p:grpSpPr>
        <p:pic>
          <p:nvPicPr>
            <p:cNvPr id="5126" name="Picture 6" descr="Car crash - Free transport icons">
              <a:extLst>
                <a:ext uri="{FF2B5EF4-FFF2-40B4-BE49-F238E27FC236}">
                  <a16:creationId xmlns:a16="http://schemas.microsoft.com/office/drawing/2014/main" id="{0E42A220-7543-219F-3498-EACDD362A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251" y="909784"/>
              <a:ext cx="1761078" cy="176107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8397E3-E48E-E780-B02A-0AA3F3DA91EF}"/>
                </a:ext>
              </a:extLst>
            </p:cNvPr>
            <p:cNvSpPr txBox="1"/>
            <p:nvPr/>
          </p:nvSpPr>
          <p:spPr>
            <a:xfrm>
              <a:off x="9119661" y="2379526"/>
              <a:ext cx="2787943" cy="461665"/>
            </a:xfrm>
            <a:prstGeom prst="rect">
              <a:avLst/>
            </a:prstGeom>
            <a:noFill/>
          </p:spPr>
          <p:txBody>
            <a:bodyPr wrap="none" rtlCol="0">
              <a:spAutoFit/>
            </a:bodyPr>
            <a:lstStyle/>
            <a:p>
              <a:pPr algn="l"/>
              <a:r>
                <a:rPr lang="en-US" sz="2400" b="1" dirty="0">
                  <a:solidFill>
                    <a:schemeClr val="accent1"/>
                  </a:solidFill>
                  <a:latin typeface="Georgia" panose="02040502050405020303" pitchFamily="18" charset="0"/>
                </a:rPr>
                <a:t>Incoordination</a:t>
              </a:r>
              <a:r>
                <a:rPr lang="en-US" sz="2400" b="1" dirty="0">
                  <a:latin typeface="Georgia" panose="02040502050405020303" pitchFamily="18" charset="0"/>
                </a:rPr>
                <a:t>! </a:t>
              </a:r>
            </a:p>
          </p:txBody>
        </p:sp>
      </p:grpSp>
      <p:cxnSp>
        <p:nvCxnSpPr>
          <p:cNvPr id="51" name="Straight Arrow Connector 50">
            <a:extLst>
              <a:ext uri="{FF2B5EF4-FFF2-40B4-BE49-F238E27FC236}">
                <a16:creationId xmlns:a16="http://schemas.microsoft.com/office/drawing/2014/main" id="{027EC3B1-402E-E4CF-399A-37C33076DAA0}"/>
              </a:ext>
            </a:extLst>
          </p:cNvPr>
          <p:cNvCxnSpPr>
            <a:cxnSpLocks/>
            <a:endCxn id="18" idx="3"/>
          </p:cNvCxnSpPr>
          <p:nvPr/>
        </p:nvCxnSpPr>
        <p:spPr>
          <a:xfrm flipH="1" flipV="1">
            <a:off x="4489827" y="1852598"/>
            <a:ext cx="3932461" cy="18698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197B8AD-D155-A0D2-40CC-DBD941FB4A63}"/>
              </a:ext>
            </a:extLst>
          </p:cNvPr>
          <p:cNvCxnSpPr>
            <a:cxnSpLocks/>
          </p:cNvCxnSpPr>
          <p:nvPr/>
        </p:nvCxnSpPr>
        <p:spPr>
          <a:xfrm flipH="1">
            <a:off x="6817183" y="2039587"/>
            <a:ext cx="1605105" cy="283125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4D48047B-2507-321E-1E19-863B6A967B92}"/>
              </a:ext>
            </a:extLst>
          </p:cNvPr>
          <p:cNvGrpSpPr/>
          <p:nvPr/>
        </p:nvGrpSpPr>
        <p:grpSpPr>
          <a:xfrm>
            <a:off x="7570236" y="3484002"/>
            <a:ext cx="3721954" cy="2369611"/>
            <a:chOff x="8496511" y="3484002"/>
            <a:chExt cx="3721954" cy="2369611"/>
          </a:xfrm>
        </p:grpSpPr>
        <p:sp>
          <p:nvSpPr>
            <p:cNvPr id="61" name="TextBox 60">
              <a:extLst>
                <a:ext uri="{FF2B5EF4-FFF2-40B4-BE49-F238E27FC236}">
                  <a16:creationId xmlns:a16="http://schemas.microsoft.com/office/drawing/2014/main" id="{29516909-6E51-2B78-81BF-DF778176387D}"/>
                </a:ext>
              </a:extLst>
            </p:cNvPr>
            <p:cNvSpPr txBox="1"/>
            <p:nvPr/>
          </p:nvSpPr>
          <p:spPr>
            <a:xfrm>
              <a:off x="8496511" y="5022616"/>
              <a:ext cx="3721954" cy="830997"/>
            </a:xfrm>
            <a:prstGeom prst="rect">
              <a:avLst/>
            </a:prstGeom>
            <a:noFill/>
          </p:spPr>
          <p:txBody>
            <a:bodyPr wrap="square" rtlCol="0">
              <a:spAutoFit/>
            </a:bodyPr>
            <a:lstStyle/>
            <a:p>
              <a:pPr algn="ctr"/>
              <a:r>
                <a:rPr lang="en-US" sz="2400" b="1" dirty="0">
                  <a:latin typeface="Georgia" panose="02040502050405020303" pitchFamily="18" charset="0"/>
                </a:rPr>
                <a:t>Could benefit from </a:t>
              </a:r>
              <a:r>
                <a:rPr lang="en-US" sz="2400" b="1" dirty="0">
                  <a:solidFill>
                    <a:schemeClr val="accent1"/>
                  </a:solidFill>
                  <a:latin typeface="Georgia" panose="02040502050405020303" pitchFamily="18" charset="0"/>
                </a:rPr>
                <a:t>global view</a:t>
              </a:r>
              <a:r>
                <a:rPr lang="en-US" sz="2400" b="1" dirty="0">
                  <a:latin typeface="Georgia" panose="02040502050405020303" pitchFamily="18" charset="0"/>
                </a:rPr>
                <a:t>! </a:t>
              </a:r>
            </a:p>
          </p:txBody>
        </p:sp>
        <p:pic>
          <p:nvPicPr>
            <p:cNvPr id="5128" name="Picture 8">
              <a:extLst>
                <a:ext uri="{FF2B5EF4-FFF2-40B4-BE49-F238E27FC236}">
                  <a16:creationId xmlns:a16="http://schemas.microsoft.com/office/drawing/2014/main" id="{4C7A6086-A3D1-8A30-789A-EC8121749DE7}"/>
                </a:ext>
              </a:extLst>
            </p:cNvPr>
            <p:cNvPicPr>
              <a:picLocks noChangeAspect="1" noChangeArrowheads="1"/>
            </p:cNvPicPr>
            <p:nvPr/>
          </p:nvPicPr>
          <p:blipFill>
            <a:blip r:embed="rId4"/>
            <a:srcRect/>
            <a:stretch/>
          </p:blipFill>
          <p:spPr bwMode="auto">
            <a:xfrm>
              <a:off x="9594514" y="3484002"/>
              <a:ext cx="1525948" cy="1525948"/>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a:extLst>
              <a:ext uri="{FF2B5EF4-FFF2-40B4-BE49-F238E27FC236}">
                <a16:creationId xmlns:a16="http://schemas.microsoft.com/office/drawing/2014/main" id="{B3B911EF-720B-1894-B0F4-4982B63B4C6C}"/>
              </a:ext>
            </a:extLst>
          </p:cNvPr>
          <p:cNvSpPr/>
          <p:nvPr/>
        </p:nvSpPr>
        <p:spPr>
          <a:xfrm>
            <a:off x="3704641" y="3908829"/>
            <a:ext cx="3196486" cy="650819"/>
          </a:xfrm>
          <a:prstGeom prst="rect">
            <a:avLst/>
          </a:prstGeom>
          <a:noFill/>
          <a:ln w="38100" cap="flat" cmpd="sng" algn="ctr">
            <a:solidFill>
              <a:srgbClr val="FF93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cxnSp>
        <p:nvCxnSpPr>
          <p:cNvPr id="5120" name="Straight Arrow Connector 5119">
            <a:extLst>
              <a:ext uri="{FF2B5EF4-FFF2-40B4-BE49-F238E27FC236}">
                <a16:creationId xmlns:a16="http://schemas.microsoft.com/office/drawing/2014/main" id="{60296E48-B9E6-78F9-A6F4-5EB50285228B}"/>
              </a:ext>
            </a:extLst>
          </p:cNvPr>
          <p:cNvCxnSpPr>
            <a:cxnSpLocks/>
            <a:stCxn id="5128" idx="1"/>
            <a:endCxn id="62" idx="3"/>
          </p:cNvCxnSpPr>
          <p:nvPr/>
        </p:nvCxnSpPr>
        <p:spPr>
          <a:xfrm flipH="1" flipV="1">
            <a:off x="6901127" y="4234239"/>
            <a:ext cx="1767112" cy="1273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40" name="Rectangle 5139">
            <a:extLst>
              <a:ext uri="{FF2B5EF4-FFF2-40B4-BE49-F238E27FC236}">
                <a16:creationId xmlns:a16="http://schemas.microsoft.com/office/drawing/2014/main" id="{6E66E724-AE72-8CD3-A04E-039484E9278F}"/>
              </a:ext>
            </a:extLst>
          </p:cNvPr>
          <p:cNvSpPr/>
          <p:nvPr/>
        </p:nvSpPr>
        <p:spPr>
          <a:xfrm>
            <a:off x="1755371" y="1144321"/>
            <a:ext cx="5339311" cy="2103575"/>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5141" name="Rectangle 5140">
            <a:extLst>
              <a:ext uri="{FF2B5EF4-FFF2-40B4-BE49-F238E27FC236}">
                <a16:creationId xmlns:a16="http://schemas.microsoft.com/office/drawing/2014/main" id="{39995067-00E9-C0AE-F86A-7B872B74402C}"/>
              </a:ext>
            </a:extLst>
          </p:cNvPr>
          <p:cNvSpPr/>
          <p:nvPr/>
        </p:nvSpPr>
        <p:spPr>
          <a:xfrm>
            <a:off x="1743733" y="3595835"/>
            <a:ext cx="5339311" cy="2517344"/>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5144" name="TextBox 5143">
            <a:extLst>
              <a:ext uri="{FF2B5EF4-FFF2-40B4-BE49-F238E27FC236}">
                <a16:creationId xmlns:a16="http://schemas.microsoft.com/office/drawing/2014/main" id="{6CA7534F-7E29-EAA8-1297-483185E01D60}"/>
              </a:ext>
            </a:extLst>
          </p:cNvPr>
          <p:cNvSpPr txBox="1"/>
          <p:nvPr/>
        </p:nvSpPr>
        <p:spPr>
          <a:xfrm>
            <a:off x="1723611" y="849765"/>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5149" name="TextBox 5148">
            <a:extLst>
              <a:ext uri="{FF2B5EF4-FFF2-40B4-BE49-F238E27FC236}">
                <a16:creationId xmlns:a16="http://schemas.microsoft.com/office/drawing/2014/main" id="{CA0CF31F-CBF4-7A15-98E9-F07C10062700}"/>
              </a:ext>
            </a:extLst>
          </p:cNvPr>
          <p:cNvSpPr txBox="1"/>
          <p:nvPr/>
        </p:nvSpPr>
        <p:spPr>
          <a:xfrm>
            <a:off x="3688595" y="2177020"/>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cxnSp>
        <p:nvCxnSpPr>
          <p:cNvPr id="5150" name="Straight Arrow Connector 5149">
            <a:extLst>
              <a:ext uri="{FF2B5EF4-FFF2-40B4-BE49-F238E27FC236}">
                <a16:creationId xmlns:a16="http://schemas.microsoft.com/office/drawing/2014/main" id="{E6CFD0FC-B22A-DEF0-3E1C-D8AA72558797}"/>
              </a:ext>
            </a:extLst>
          </p:cNvPr>
          <p:cNvCxnSpPr>
            <a:cxnSpLocks/>
          </p:cNvCxnSpPr>
          <p:nvPr/>
        </p:nvCxnSpPr>
        <p:spPr>
          <a:xfrm>
            <a:off x="2967932"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1" name="Straight Arrow Connector 5150">
            <a:extLst>
              <a:ext uri="{FF2B5EF4-FFF2-40B4-BE49-F238E27FC236}">
                <a16:creationId xmlns:a16="http://schemas.microsoft.com/office/drawing/2014/main" id="{A43771FC-005A-DFD0-8B16-3B70B203891C}"/>
              </a:ext>
            </a:extLst>
          </p:cNvPr>
          <p:cNvCxnSpPr>
            <a:cxnSpLocks/>
          </p:cNvCxnSpPr>
          <p:nvPr/>
        </p:nvCxnSpPr>
        <p:spPr>
          <a:xfrm>
            <a:off x="3913871"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2" name="Straight Arrow Connector 5151">
            <a:extLst>
              <a:ext uri="{FF2B5EF4-FFF2-40B4-BE49-F238E27FC236}">
                <a16:creationId xmlns:a16="http://schemas.microsoft.com/office/drawing/2014/main" id="{F993399A-D871-E9F6-9610-FDCDB12D45A1}"/>
              </a:ext>
            </a:extLst>
          </p:cNvPr>
          <p:cNvCxnSpPr>
            <a:cxnSpLocks/>
          </p:cNvCxnSpPr>
          <p:nvPr/>
        </p:nvCxnSpPr>
        <p:spPr>
          <a:xfrm>
            <a:off x="4859810"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3" name="Straight Arrow Connector 5152">
            <a:extLst>
              <a:ext uri="{FF2B5EF4-FFF2-40B4-BE49-F238E27FC236}">
                <a16:creationId xmlns:a16="http://schemas.microsoft.com/office/drawing/2014/main" id="{C3C1EAB3-E101-7903-85D1-BD0B9B08946C}"/>
              </a:ext>
            </a:extLst>
          </p:cNvPr>
          <p:cNvCxnSpPr>
            <a:cxnSpLocks/>
          </p:cNvCxnSpPr>
          <p:nvPr/>
        </p:nvCxnSpPr>
        <p:spPr>
          <a:xfrm>
            <a:off x="5805750"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
        <p:nvSpPr>
          <p:cNvPr id="5155" name="TextBox 5154">
            <a:extLst>
              <a:ext uri="{FF2B5EF4-FFF2-40B4-BE49-F238E27FC236}">
                <a16:creationId xmlns:a16="http://schemas.microsoft.com/office/drawing/2014/main" id="{0FF18872-7289-25BD-4CDC-25195E127AE6}"/>
              </a:ext>
            </a:extLst>
          </p:cNvPr>
          <p:cNvSpPr txBox="1"/>
          <p:nvPr/>
        </p:nvSpPr>
        <p:spPr>
          <a:xfrm>
            <a:off x="3850936" y="5267681"/>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sp>
        <p:nvSpPr>
          <p:cNvPr id="5156" name="TextBox 5155">
            <a:extLst>
              <a:ext uri="{FF2B5EF4-FFF2-40B4-BE49-F238E27FC236}">
                <a16:creationId xmlns:a16="http://schemas.microsoft.com/office/drawing/2014/main" id="{AEB89681-0C7C-5921-64A4-A43C85186B56}"/>
              </a:ext>
            </a:extLst>
          </p:cNvPr>
          <p:cNvSpPr txBox="1"/>
          <p:nvPr/>
        </p:nvSpPr>
        <p:spPr>
          <a:xfrm>
            <a:off x="1644458" y="6108895"/>
            <a:ext cx="3476106" cy="338554"/>
          </a:xfrm>
          <a:prstGeom prst="rect">
            <a:avLst/>
          </a:prstGeom>
          <a:noFill/>
        </p:spPr>
        <p:txBody>
          <a:bodyPr wrap="square" rtlCol="0">
            <a:spAutoFit/>
          </a:bodyPr>
          <a:lstStyle/>
          <a:p>
            <a:r>
              <a:rPr lang="en-US" sz="1600" b="1" dirty="0">
                <a:latin typeface="Georgia" panose="02040502050405020303" pitchFamily="18" charset="0"/>
              </a:rPr>
              <a:t>Software-Defined Storage</a:t>
            </a:r>
          </a:p>
        </p:txBody>
      </p:sp>
      <p:sp>
        <p:nvSpPr>
          <p:cNvPr id="3" name="Rectangle 2" hidden="1">
            <a:extLst>
              <a:ext uri="{FF2B5EF4-FFF2-40B4-BE49-F238E27FC236}">
                <a16:creationId xmlns:a16="http://schemas.microsoft.com/office/drawing/2014/main" id="{679C2FE1-A94E-2E83-59DD-73546FBEA965}"/>
              </a:ext>
            </a:extLst>
          </p:cNvPr>
          <p:cNvSpPr/>
          <p:nvPr/>
        </p:nvSpPr>
        <p:spPr>
          <a:xfrm>
            <a:off x="-8766" y="865623"/>
            <a:ext cx="12192000" cy="557648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hidden="1">
            <a:extLst>
              <a:ext uri="{FF2B5EF4-FFF2-40B4-BE49-F238E27FC236}">
                <a16:creationId xmlns:a16="http://schemas.microsoft.com/office/drawing/2014/main" id="{9D7B2E03-53C9-6171-5C70-57D36DD9EB05}"/>
              </a:ext>
            </a:extLst>
          </p:cNvPr>
          <p:cNvSpPr/>
          <p:nvPr/>
        </p:nvSpPr>
        <p:spPr>
          <a:xfrm>
            <a:off x="216854" y="2787131"/>
            <a:ext cx="11758292" cy="1283739"/>
          </a:xfrm>
          <a:prstGeom prst="roundRect">
            <a:avLst/>
          </a:prstGeom>
          <a:solidFill>
            <a:schemeClr val="bg1"/>
          </a:solidFill>
          <a:ln w="476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noProof="0" dirty="0">
                <a:solidFill>
                  <a:schemeClr val="accent1">
                    <a:lumMod val="75000"/>
                  </a:schemeClr>
                </a:solidFill>
                <a:latin typeface="Georgia" panose="02040502050405020303" pitchFamily="18" charset="0"/>
              </a:rPr>
              <a:t>SDN and </a:t>
            </a:r>
            <a:r>
              <a:rPr lang="en-US" sz="4400" b="1" dirty="0">
                <a:solidFill>
                  <a:schemeClr val="accent1">
                    <a:lumMod val="75000"/>
                  </a:schemeClr>
                </a:solidFill>
                <a:latin typeface="Georgia" panose="02040502050405020303" pitchFamily="18" charset="0"/>
              </a:rPr>
              <a:t>SDF should coordinate</a:t>
            </a:r>
            <a:r>
              <a:rPr lang="en-US" sz="4400" b="1" noProof="0" dirty="0">
                <a:solidFill>
                  <a:schemeClr val="accent1">
                    <a:lumMod val="75000"/>
                  </a:schemeClr>
                </a:solidFill>
                <a:latin typeface="Georgia" panose="02040502050405020303" pitchFamily="18" charset="0"/>
              </a:rPr>
              <a:t>!</a:t>
            </a:r>
            <a:endParaRPr kumimoji="0" lang="en-US" sz="4400" b="1" i="0" u="none" strike="noStrike" kern="1200" cap="none" spc="0" normalizeH="0" baseline="0" noProof="0" dirty="0">
              <a:ln>
                <a:noFill/>
              </a:ln>
              <a:solidFill>
                <a:schemeClr val="accent1">
                  <a:lumMod val="75000"/>
                </a:schemeClr>
              </a:solidFill>
              <a:effectLst/>
              <a:uLnTx/>
              <a:uFillTx/>
              <a:latin typeface="Georgia" panose="02040502050405020303" pitchFamily="18" charset="0"/>
            </a:endParaRPr>
          </a:p>
        </p:txBody>
      </p:sp>
    </p:spTree>
    <p:extLst>
      <p:ext uri="{BB962C8B-B14F-4D97-AF65-F5344CB8AC3E}">
        <p14:creationId xmlns:p14="http://schemas.microsoft.com/office/powerpoint/2010/main" val="855920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51"/>
                                        </p:tgtEl>
                                        <p:attrNameLst>
                                          <p:attrName>style.visibility</p:attrName>
                                        </p:attrNameLst>
                                      </p:cBhvr>
                                      <p:to>
                                        <p:strVal val="visible"/>
                                      </p:to>
                                    </p:set>
                                    <p:animEffect transition="in" filter="wipe(right)">
                                      <p:cBhvr>
                                        <p:cTn id="9" dur="500"/>
                                        <p:tgtEl>
                                          <p:spTgt spid="51"/>
                                        </p:tgtEl>
                                      </p:cBhvr>
                                    </p:animEffect>
                                  </p:childTnLst>
                                </p:cTn>
                              </p:par>
                              <p:par>
                                <p:cTn id="10" presetID="22" presetClass="entr" presetSubtype="2"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right)">
                                      <p:cBhvr>
                                        <p:cTn id="12" dur="500"/>
                                        <p:tgtEl>
                                          <p:spTgt spid="54"/>
                                        </p:tgtEl>
                                      </p:cBhvr>
                                    </p:animEffec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22" presetClass="entr" presetSubtype="2" fill="hold" nodeType="withEffect">
                                  <p:stCondLst>
                                    <p:cond delay="0"/>
                                  </p:stCondLst>
                                  <p:childTnLst>
                                    <p:set>
                                      <p:cBhvr>
                                        <p:cTn id="30" dur="1" fill="hold">
                                          <p:stCondLst>
                                            <p:cond delay="0"/>
                                          </p:stCondLst>
                                        </p:cTn>
                                        <p:tgtEl>
                                          <p:spTgt spid="5120"/>
                                        </p:tgtEl>
                                        <p:attrNameLst>
                                          <p:attrName>style.visibility</p:attrName>
                                        </p:attrNameLst>
                                      </p:cBhvr>
                                      <p:to>
                                        <p:strVal val="visible"/>
                                      </p:to>
                                    </p:set>
                                    <p:animEffect transition="in" filter="wipe(right)">
                                      <p:cBhvr>
                                        <p:cTn id="31" dur="500"/>
                                        <p:tgtEl>
                                          <p:spTgt spid="51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6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1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 grpId="0" animBg="1"/>
      <p:bldP spid="49" grpId="0" animBg="1"/>
      <p:bldP spid="62" grpId="0" animBg="1"/>
      <p:bldP spid="62" grpId="1" animBg="1"/>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646290"/>
          </a:xfrm>
          <a:prstGeom prst="rect">
            <a:avLst/>
          </a:prstGeom>
          <a:noFill/>
          <a:ln>
            <a:noFill/>
          </a:ln>
        </p:spPr>
        <p:txBody>
          <a:bodyPr spcFirstLastPara="1" wrap="square" lIns="91425" tIns="45700" rIns="91425" bIns="45700" anchor="t" anchorCtr="0">
            <a:spAutoFit/>
          </a:bodyPr>
          <a:lstStyle/>
          <a:p>
            <a:r>
              <a:rPr lang="en-US" sz="3600" dirty="0">
                <a:solidFill>
                  <a:schemeClr val="bg1"/>
                </a:solidFill>
                <a:latin typeface="Georgia"/>
                <a:ea typeface="Helvetica Neue Light"/>
                <a:cs typeface="Helvetica Neue Light"/>
                <a:sym typeface="Helvetica Neue Light"/>
              </a:rPr>
              <a:t>Achieving Network/Storage Codesign with </a:t>
            </a:r>
            <a:r>
              <a:rPr lang="en-US" sz="3600" dirty="0" err="1">
                <a:solidFill>
                  <a:schemeClr val="bg1"/>
                </a:solidFill>
                <a:latin typeface="Georgia"/>
                <a:ea typeface="Helvetica Neue Light"/>
                <a:cs typeface="Helvetica Neue Light"/>
                <a:sym typeface="Helvetica Neue Light"/>
              </a:rPr>
              <a:t>RackBlox</a:t>
            </a:r>
            <a:endParaRPr lang="en-US" sz="3600" dirty="0">
              <a:solidFill>
                <a:schemeClr val="bg1"/>
              </a:solidFill>
              <a:latin typeface="Georgia"/>
              <a:ea typeface="Helvetica Neue Light"/>
              <a:cs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42</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4" name="Group 3">
            <a:extLst>
              <a:ext uri="{FF2B5EF4-FFF2-40B4-BE49-F238E27FC236}">
                <a16:creationId xmlns:a16="http://schemas.microsoft.com/office/drawing/2014/main" id="{430FA886-C6DE-9514-53A0-194B41A759B0}"/>
              </a:ext>
            </a:extLst>
          </p:cNvPr>
          <p:cNvGrpSpPr/>
          <p:nvPr/>
        </p:nvGrpSpPr>
        <p:grpSpPr>
          <a:xfrm>
            <a:off x="4241662" y="335868"/>
            <a:ext cx="3828305" cy="3186473"/>
            <a:chOff x="4202878" y="515981"/>
            <a:chExt cx="3828305" cy="3186473"/>
          </a:xfrm>
        </p:grpSpPr>
        <p:grpSp>
          <p:nvGrpSpPr>
            <p:cNvPr id="5" name="Group 4">
              <a:extLst>
                <a:ext uri="{FF2B5EF4-FFF2-40B4-BE49-F238E27FC236}">
                  <a16:creationId xmlns:a16="http://schemas.microsoft.com/office/drawing/2014/main" id="{E6BB3EB2-0081-8E9B-AA86-9AE60CD2FEF2}"/>
                </a:ext>
              </a:extLst>
            </p:cNvPr>
            <p:cNvGrpSpPr/>
            <p:nvPr/>
          </p:nvGrpSpPr>
          <p:grpSpPr>
            <a:xfrm>
              <a:off x="4202878" y="1276347"/>
              <a:ext cx="3828305" cy="2332767"/>
              <a:chOff x="4202878" y="1310984"/>
              <a:chExt cx="3828305" cy="2332767"/>
            </a:xfrm>
          </p:grpSpPr>
          <p:sp>
            <p:nvSpPr>
              <p:cNvPr id="7" name="Rounded Rectangle 6">
                <a:extLst>
                  <a:ext uri="{FF2B5EF4-FFF2-40B4-BE49-F238E27FC236}">
                    <a16:creationId xmlns:a16="http://schemas.microsoft.com/office/drawing/2014/main" id="{8213EC45-168B-CFDC-975A-A3742AE66962}"/>
                  </a:ext>
                </a:extLst>
              </p:cNvPr>
              <p:cNvSpPr/>
              <p:nvPr/>
            </p:nvSpPr>
            <p:spPr>
              <a:xfrm>
                <a:off x="4202878" y="1310984"/>
                <a:ext cx="3770410" cy="2332767"/>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E931BBC1-52B5-9E43-93BD-4A8714D171FE}"/>
                  </a:ext>
                </a:extLst>
              </p:cNvPr>
              <p:cNvSpPr/>
              <p:nvPr/>
            </p:nvSpPr>
            <p:spPr>
              <a:xfrm>
                <a:off x="4260773" y="2756666"/>
                <a:ext cx="3770410" cy="755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Georgia" panose="02040502050405020303" pitchFamily="18" charset="0"/>
                  </a:rPr>
                  <a:t>Limited</a:t>
                </a:r>
                <a:r>
                  <a:rPr kumimoji="0" lang="en-US" i="0" u="none" strike="noStrike" kern="1200" cap="none" spc="0" normalizeH="0" baseline="0" noProof="0" dirty="0">
                    <a:ln>
                      <a:noFill/>
                    </a:ln>
                    <a:solidFill>
                      <a:schemeClr val="tx1"/>
                    </a:solidFill>
                    <a:effectLst/>
                    <a:uLnTx/>
                    <a:uFillTx/>
                    <a:latin typeface="Georgia" panose="02040502050405020303" pitchFamily="18" charset="0"/>
                  </a:rPr>
                  <a:t> Hardware Resources</a:t>
                </a:r>
              </a:p>
            </p:txBody>
          </p:sp>
        </p:grpSp>
        <p:pic>
          <p:nvPicPr>
            <p:cNvPr id="6" name="Picture 2">
              <a:extLst>
                <a:ext uri="{FF2B5EF4-FFF2-40B4-BE49-F238E27FC236}">
                  <a16:creationId xmlns:a16="http://schemas.microsoft.com/office/drawing/2014/main" id="{01F0456F-4C4B-1B5F-860E-AB0F4C53FE93}"/>
                </a:ext>
              </a:extLst>
            </p:cNvPr>
            <p:cNvPicPr>
              <a:picLocks noChangeAspect="1" noChangeArrowheads="1"/>
            </p:cNvPicPr>
            <p:nvPr/>
          </p:nvPicPr>
          <p:blipFill>
            <a:blip r:embed="rId3"/>
            <a:srcRect/>
            <a:stretch/>
          </p:blipFill>
          <p:spPr bwMode="auto">
            <a:xfrm>
              <a:off x="4540312" y="515981"/>
              <a:ext cx="3186473" cy="3186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A248130D-0C5A-2FAC-2E20-1B8E960D7EA4}"/>
              </a:ext>
            </a:extLst>
          </p:cNvPr>
          <p:cNvGrpSpPr/>
          <p:nvPr/>
        </p:nvGrpSpPr>
        <p:grpSpPr>
          <a:xfrm>
            <a:off x="8064219" y="1096234"/>
            <a:ext cx="3886206" cy="2332767"/>
            <a:chOff x="8064219" y="1276347"/>
            <a:chExt cx="3886206" cy="2332767"/>
          </a:xfrm>
        </p:grpSpPr>
        <p:sp>
          <p:nvSpPr>
            <p:cNvPr id="17" name="Rounded Rectangle 16">
              <a:extLst>
                <a:ext uri="{FF2B5EF4-FFF2-40B4-BE49-F238E27FC236}">
                  <a16:creationId xmlns:a16="http://schemas.microsoft.com/office/drawing/2014/main" id="{EB92BCA4-F5C6-7C8A-5D40-05C08B6E7E52}"/>
                </a:ext>
              </a:extLst>
            </p:cNvPr>
            <p:cNvSpPr/>
            <p:nvPr/>
          </p:nvSpPr>
          <p:spPr>
            <a:xfrm>
              <a:off x="8089078" y="1276347"/>
              <a:ext cx="3770410" cy="2332767"/>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CAE7B281-5A75-8F9D-98B7-FFD5ABF33E26}"/>
                </a:ext>
              </a:extLst>
            </p:cNvPr>
            <p:cNvSpPr/>
            <p:nvPr/>
          </p:nvSpPr>
          <p:spPr>
            <a:xfrm>
              <a:off x="8064219" y="2722029"/>
              <a:ext cx="3886206" cy="755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Georgia" panose="02040502050405020303" pitchFamily="18" charset="0"/>
                </a:rPr>
                <a:t>Ensure </a:t>
              </a:r>
              <a:r>
                <a:rPr lang="en-US" b="1" dirty="0">
                  <a:solidFill>
                    <a:schemeClr val="tx1"/>
                  </a:solidFill>
                  <a:latin typeface="Georgia" panose="02040502050405020303" pitchFamily="18" charset="0"/>
                </a:rPr>
                <a:t>flexibility</a:t>
              </a:r>
              <a:r>
                <a:rPr lang="en-US" dirty="0">
                  <a:solidFill>
                    <a:schemeClr val="tx1"/>
                  </a:solidFill>
                  <a:latin typeface="Georgia" panose="02040502050405020303" pitchFamily="18" charset="0"/>
                </a:rPr>
                <a:t>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Georgia" panose="02040502050405020303" pitchFamily="18" charset="0"/>
                </a:rPr>
                <a:t>ease-of-use</a:t>
              </a:r>
              <a:endParaRPr kumimoji="0" lang="en-US" b="1" i="0" u="none" strike="noStrike" kern="1200" cap="none" spc="0" normalizeH="0" baseline="0" noProof="0" dirty="0">
                <a:ln>
                  <a:noFill/>
                </a:ln>
                <a:solidFill>
                  <a:schemeClr val="tx1"/>
                </a:solidFill>
                <a:effectLst/>
                <a:uLnTx/>
                <a:uFillTx/>
                <a:latin typeface="Georgia" panose="02040502050405020303" pitchFamily="18" charset="0"/>
              </a:endParaRPr>
            </a:p>
          </p:txBody>
        </p:sp>
        <p:pic>
          <p:nvPicPr>
            <p:cNvPr id="19" name="Picture 18">
              <a:extLst>
                <a:ext uri="{FF2B5EF4-FFF2-40B4-BE49-F238E27FC236}">
                  <a16:creationId xmlns:a16="http://schemas.microsoft.com/office/drawing/2014/main" id="{D9657659-6D96-3AF3-5231-CF18D8D4580A}"/>
                </a:ext>
              </a:extLst>
            </p:cNvPr>
            <p:cNvPicPr>
              <a:picLocks noChangeAspect="1" noChangeArrowheads="1"/>
            </p:cNvPicPr>
            <p:nvPr/>
          </p:nvPicPr>
          <p:blipFill>
            <a:blip r:embed="rId4"/>
            <a:srcRect/>
            <a:stretch/>
          </p:blipFill>
          <p:spPr bwMode="auto">
            <a:xfrm>
              <a:off x="9342482" y="1435654"/>
              <a:ext cx="1233820" cy="1233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F747F6F5-DFFB-E8FF-A28C-C44C7DE83FB7}"/>
              </a:ext>
            </a:extLst>
          </p:cNvPr>
          <p:cNvGrpSpPr/>
          <p:nvPr/>
        </p:nvGrpSpPr>
        <p:grpSpPr>
          <a:xfrm>
            <a:off x="345376" y="1096234"/>
            <a:ext cx="3902033" cy="2373225"/>
            <a:chOff x="345376" y="1096234"/>
            <a:chExt cx="3902033" cy="2373225"/>
          </a:xfrm>
        </p:grpSpPr>
        <p:sp>
          <p:nvSpPr>
            <p:cNvPr id="2" name="Rounded Rectangle 1">
              <a:extLst>
                <a:ext uri="{FF2B5EF4-FFF2-40B4-BE49-F238E27FC236}">
                  <a16:creationId xmlns:a16="http://schemas.microsoft.com/office/drawing/2014/main" id="{DC158B76-FF10-B52B-E8F1-A3AC5C877405}"/>
                </a:ext>
              </a:extLst>
            </p:cNvPr>
            <p:cNvSpPr/>
            <p:nvPr/>
          </p:nvSpPr>
          <p:spPr>
            <a:xfrm>
              <a:off x="345376" y="1096234"/>
              <a:ext cx="3770410" cy="237322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16">
              <a:extLst>
                <a:ext uri="{FF2B5EF4-FFF2-40B4-BE49-F238E27FC236}">
                  <a16:creationId xmlns:a16="http://schemas.microsoft.com/office/drawing/2014/main" id="{906FC022-8A22-898B-2015-0CB1C04EB06D}"/>
                </a:ext>
              </a:extLst>
            </p:cNvPr>
            <p:cNvSpPr/>
            <p:nvPr/>
          </p:nvSpPr>
          <p:spPr>
            <a:xfrm>
              <a:off x="345376" y="2667329"/>
              <a:ext cx="3902033" cy="755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Georgia" panose="02040502050405020303" pitchFamily="18" charset="0"/>
                </a:rPr>
                <a:t>Decoupling</a:t>
              </a:r>
              <a:r>
                <a:rPr lang="en-US" dirty="0">
                  <a:solidFill>
                    <a:schemeClr val="tx1"/>
                  </a:solidFill>
                  <a:latin typeface="Georgia" panose="02040502050405020303" pitchFamily="18" charset="0"/>
                </a:rPr>
                <a:t> storage management between SDN and SDF</a:t>
              </a:r>
              <a:endParaRPr kumimoji="0" lang="en-US"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9" name="Rectangle 8">
              <a:extLst>
                <a:ext uri="{FF2B5EF4-FFF2-40B4-BE49-F238E27FC236}">
                  <a16:creationId xmlns:a16="http://schemas.microsoft.com/office/drawing/2014/main" id="{3A10BB14-D9DE-366D-3E6E-494690DA2753}"/>
                </a:ext>
              </a:extLst>
            </p:cNvPr>
            <p:cNvSpPr/>
            <p:nvPr/>
          </p:nvSpPr>
          <p:spPr>
            <a:xfrm>
              <a:off x="2336739" y="2243185"/>
              <a:ext cx="1104061" cy="366026"/>
            </a:xfrm>
            <a:prstGeom prst="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SDF</a:t>
              </a:r>
            </a:p>
          </p:txBody>
        </p:sp>
        <p:sp>
          <p:nvSpPr>
            <p:cNvPr id="10" name="Rectangle 9">
              <a:extLst>
                <a:ext uri="{FF2B5EF4-FFF2-40B4-BE49-F238E27FC236}">
                  <a16:creationId xmlns:a16="http://schemas.microsoft.com/office/drawing/2014/main" id="{9AB0347A-686D-54EC-8274-E8644AF3645D}"/>
                </a:ext>
              </a:extLst>
            </p:cNvPr>
            <p:cNvSpPr/>
            <p:nvPr/>
          </p:nvSpPr>
          <p:spPr>
            <a:xfrm>
              <a:off x="1130030" y="2146842"/>
              <a:ext cx="2382208" cy="549863"/>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0" name="Rectangle 19">
              <a:extLst>
                <a:ext uri="{FF2B5EF4-FFF2-40B4-BE49-F238E27FC236}">
                  <a16:creationId xmlns:a16="http://schemas.microsoft.com/office/drawing/2014/main" id="{0D952CD1-761D-385D-AAC5-9CA531DC1522}"/>
                </a:ext>
              </a:extLst>
            </p:cNvPr>
            <p:cNvSpPr/>
            <p:nvPr/>
          </p:nvSpPr>
          <p:spPr>
            <a:xfrm>
              <a:off x="1195209" y="2243185"/>
              <a:ext cx="1104061" cy="36602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SDN</a:t>
              </a:r>
            </a:p>
          </p:txBody>
        </p:sp>
        <p:sp>
          <p:nvSpPr>
            <p:cNvPr id="21" name="Left-Up Arrow 20">
              <a:extLst>
                <a:ext uri="{FF2B5EF4-FFF2-40B4-BE49-F238E27FC236}">
                  <a16:creationId xmlns:a16="http://schemas.microsoft.com/office/drawing/2014/main" id="{DE9042F0-396D-F056-B12C-1147FFE0A6E3}"/>
                </a:ext>
              </a:extLst>
            </p:cNvPr>
            <p:cNvSpPr/>
            <p:nvPr/>
          </p:nvSpPr>
          <p:spPr>
            <a:xfrm rot="13340617">
              <a:off x="1991164" y="1748558"/>
              <a:ext cx="641336" cy="583919"/>
            </a:xfrm>
            <a:prstGeom prst="leftUpArrow">
              <a:avLst>
                <a:gd name="adj1" fmla="val 10612"/>
                <a:gd name="adj2" fmla="val 16367"/>
                <a:gd name="adj3" fmla="val 250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027AF0-6E23-AF68-0C9B-E33ED80714A1}"/>
                </a:ext>
              </a:extLst>
            </p:cNvPr>
            <p:cNvSpPr/>
            <p:nvPr/>
          </p:nvSpPr>
          <p:spPr>
            <a:xfrm>
              <a:off x="1240866" y="1173400"/>
              <a:ext cx="2053653" cy="54986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anose="02040502050405020303" pitchFamily="18" charset="0"/>
                </a:rPr>
                <a:t>Storage Management</a:t>
              </a:r>
            </a:p>
          </p:txBody>
        </p:sp>
      </p:grpSp>
      <p:sp>
        <p:nvSpPr>
          <p:cNvPr id="30" name="Rounded Rectangle 29">
            <a:extLst>
              <a:ext uri="{FF2B5EF4-FFF2-40B4-BE49-F238E27FC236}">
                <a16:creationId xmlns:a16="http://schemas.microsoft.com/office/drawing/2014/main" id="{E2F1E3AC-4C59-1FC6-EDE5-D53D9E4D3B36}"/>
              </a:ext>
            </a:extLst>
          </p:cNvPr>
          <p:cNvSpPr/>
          <p:nvPr/>
        </p:nvSpPr>
        <p:spPr>
          <a:xfrm>
            <a:off x="345376" y="3812376"/>
            <a:ext cx="3770410" cy="2373225"/>
          </a:xfrm>
          <a:prstGeom prst="roundRect">
            <a:avLst/>
          </a:prstGeom>
          <a:solidFill>
            <a:schemeClr val="accent6">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54582F93-69C0-7CFA-E82D-72B6DEB749CB}"/>
              </a:ext>
            </a:extLst>
          </p:cNvPr>
          <p:cNvSpPr/>
          <p:nvPr/>
        </p:nvSpPr>
        <p:spPr>
          <a:xfrm>
            <a:off x="4202878" y="3810291"/>
            <a:ext cx="3770410" cy="2373225"/>
          </a:xfrm>
          <a:prstGeom prst="roundRect">
            <a:avLst/>
          </a:prstGeom>
          <a:solidFill>
            <a:schemeClr val="accent6">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AAD4E230-D459-F985-4B77-87DD4A61391A}"/>
              </a:ext>
            </a:extLst>
          </p:cNvPr>
          <p:cNvSpPr/>
          <p:nvPr/>
        </p:nvSpPr>
        <p:spPr>
          <a:xfrm>
            <a:off x="8074187" y="3810291"/>
            <a:ext cx="3770410" cy="2373225"/>
          </a:xfrm>
          <a:prstGeom prst="roundRect">
            <a:avLst/>
          </a:prstGeom>
          <a:solidFill>
            <a:schemeClr val="accent6">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a:extLst>
              <a:ext uri="{FF2B5EF4-FFF2-40B4-BE49-F238E27FC236}">
                <a16:creationId xmlns:a16="http://schemas.microsoft.com/office/drawing/2014/main" id="{E0F78DD0-40E2-5AB5-F607-50E0FDE67669}"/>
              </a:ext>
            </a:extLst>
          </p:cNvPr>
          <p:cNvSpPr/>
          <p:nvPr/>
        </p:nvSpPr>
        <p:spPr>
          <a:xfrm>
            <a:off x="1903661" y="3448775"/>
            <a:ext cx="866156" cy="386998"/>
          </a:xfrm>
          <a:prstGeom prst="downArrow">
            <a:avLst/>
          </a:prstGeom>
          <a:solidFill>
            <a:schemeClr val="accent6">
              <a:lumMod val="40000"/>
              <a:lumOff val="60000"/>
              <a:alpha val="65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F7F80D5D-5104-24A5-4212-8EA97089CA4C}"/>
              </a:ext>
            </a:extLst>
          </p:cNvPr>
          <p:cNvSpPr/>
          <p:nvPr/>
        </p:nvSpPr>
        <p:spPr>
          <a:xfrm>
            <a:off x="5685197" y="3428177"/>
            <a:ext cx="866156" cy="386998"/>
          </a:xfrm>
          <a:prstGeom prst="downArrow">
            <a:avLst/>
          </a:prstGeom>
          <a:solidFill>
            <a:schemeClr val="accent6">
              <a:lumMod val="40000"/>
              <a:lumOff val="60000"/>
              <a:alpha val="65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E4E8361F-EF13-63C3-88A8-FC8E0C85CF47}"/>
              </a:ext>
            </a:extLst>
          </p:cNvPr>
          <p:cNvSpPr/>
          <p:nvPr/>
        </p:nvSpPr>
        <p:spPr>
          <a:xfrm>
            <a:off x="9574244" y="3443326"/>
            <a:ext cx="866156" cy="386998"/>
          </a:xfrm>
          <a:prstGeom prst="downArrow">
            <a:avLst/>
          </a:prstGeom>
          <a:solidFill>
            <a:schemeClr val="accent6">
              <a:lumMod val="40000"/>
              <a:lumOff val="60000"/>
              <a:alpha val="65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
            <a:extLst>
              <a:ext uri="{FF2B5EF4-FFF2-40B4-BE49-F238E27FC236}">
                <a16:creationId xmlns:a16="http://schemas.microsoft.com/office/drawing/2014/main" id="{8211A87E-A9AA-A3C2-134E-8F70BFDCC472}"/>
              </a:ext>
            </a:extLst>
          </p:cNvPr>
          <p:cNvGraphicFramePr>
            <a:graphicFrameLocks noGrp="1"/>
          </p:cNvGraphicFramePr>
          <p:nvPr/>
        </p:nvGraphicFramePr>
        <p:xfrm>
          <a:off x="4800407" y="5311476"/>
          <a:ext cx="2652919" cy="299346"/>
        </p:xfrm>
        <a:graphic>
          <a:graphicData uri="http://schemas.openxmlformats.org/drawingml/2006/table">
            <a:tbl>
              <a:tblPr firstRow="1" bandRow="1">
                <a:tableStyleId>{D7AC3CCA-C797-4891-BE02-D94E43425B78}</a:tableStyleId>
              </a:tblPr>
              <a:tblGrid>
                <a:gridCol w="433832">
                  <a:extLst>
                    <a:ext uri="{9D8B030D-6E8A-4147-A177-3AD203B41FA5}">
                      <a16:colId xmlns:a16="http://schemas.microsoft.com/office/drawing/2014/main" val="2829948438"/>
                    </a:ext>
                  </a:extLst>
                </a:gridCol>
                <a:gridCol w="484909">
                  <a:extLst>
                    <a:ext uri="{9D8B030D-6E8A-4147-A177-3AD203B41FA5}">
                      <a16:colId xmlns:a16="http://schemas.microsoft.com/office/drawing/2014/main" val="531939497"/>
                    </a:ext>
                  </a:extLst>
                </a:gridCol>
                <a:gridCol w="1734178">
                  <a:extLst>
                    <a:ext uri="{9D8B030D-6E8A-4147-A177-3AD203B41FA5}">
                      <a16:colId xmlns:a16="http://schemas.microsoft.com/office/drawing/2014/main" val="1478551952"/>
                    </a:ext>
                  </a:extLst>
                </a:gridCol>
              </a:tblGrid>
              <a:tr h="29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dk1"/>
                        </a:solidFill>
                        <a:latin typeface="Georgia" panose="02040502050405020303" pitchFamily="18" charset="0"/>
                        <a:ea typeface="+mn-ea"/>
                        <a:cs typeface="+mn-cs"/>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dk1"/>
                        </a:solidFill>
                        <a:latin typeface="Georgia" panose="02040502050405020303" pitchFamily="18" charset="0"/>
                        <a:ea typeface="+mn-ea"/>
                        <a:cs typeface="+mn-cs"/>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dk1"/>
                        </a:solidFill>
                        <a:latin typeface="Georgia" panose="02040502050405020303" pitchFamily="18" charset="0"/>
                        <a:ea typeface="+mn-ea"/>
                        <a:cs typeface="+mn-cs"/>
                      </a:endParaRPr>
                    </a:p>
                  </a:txBody>
                  <a:tcPr>
                    <a:solidFill>
                      <a:schemeClr val="bg2"/>
                    </a:solidFill>
                  </a:tcPr>
                </a:tc>
                <a:extLst>
                  <a:ext uri="{0D108BD9-81ED-4DB2-BD59-A6C34878D82A}">
                    <a16:rowId xmlns:a16="http://schemas.microsoft.com/office/drawing/2014/main" val="2043762808"/>
                  </a:ext>
                </a:extLst>
              </a:tr>
            </a:tbl>
          </a:graphicData>
        </a:graphic>
      </p:graphicFrame>
      <p:sp>
        <p:nvSpPr>
          <p:cNvPr id="38" name="TextBox 37">
            <a:extLst>
              <a:ext uri="{FF2B5EF4-FFF2-40B4-BE49-F238E27FC236}">
                <a16:creationId xmlns:a16="http://schemas.microsoft.com/office/drawing/2014/main" id="{00F55C2E-FB2B-B573-4E13-6D716A3F2650}"/>
              </a:ext>
            </a:extLst>
          </p:cNvPr>
          <p:cNvSpPr txBox="1"/>
          <p:nvPr/>
        </p:nvSpPr>
        <p:spPr>
          <a:xfrm>
            <a:off x="4299557" y="5787975"/>
            <a:ext cx="3682418" cy="338554"/>
          </a:xfrm>
          <a:prstGeom prst="rect">
            <a:avLst/>
          </a:prstGeom>
          <a:noFill/>
        </p:spPr>
        <p:txBody>
          <a:bodyPr wrap="none" rtlCol="0">
            <a:spAutoFit/>
          </a:bodyPr>
          <a:lstStyle/>
          <a:p>
            <a:pPr algn="l"/>
            <a:r>
              <a:rPr lang="en-US" sz="1600" b="1" dirty="0">
                <a:latin typeface="Georgia" panose="02040502050405020303" pitchFamily="18" charset="0"/>
              </a:rPr>
              <a:t>Custom Table and Packet Format</a:t>
            </a:r>
          </a:p>
        </p:txBody>
      </p:sp>
      <p:sp>
        <p:nvSpPr>
          <p:cNvPr id="39" name="TextBox 38">
            <a:extLst>
              <a:ext uri="{FF2B5EF4-FFF2-40B4-BE49-F238E27FC236}">
                <a16:creationId xmlns:a16="http://schemas.microsoft.com/office/drawing/2014/main" id="{56FB0E13-22FE-452B-EFB6-27D27318342F}"/>
              </a:ext>
            </a:extLst>
          </p:cNvPr>
          <p:cNvSpPr txBox="1"/>
          <p:nvPr/>
        </p:nvSpPr>
        <p:spPr>
          <a:xfrm>
            <a:off x="5869485" y="4819520"/>
            <a:ext cx="364202" cy="523220"/>
          </a:xfrm>
          <a:prstGeom prst="rect">
            <a:avLst/>
          </a:prstGeom>
          <a:noFill/>
        </p:spPr>
        <p:txBody>
          <a:bodyPr wrap="none" rtlCol="0">
            <a:spAutoFit/>
          </a:bodyPr>
          <a:lstStyle/>
          <a:p>
            <a:r>
              <a:rPr lang="en-US" sz="2800" b="1"/>
              <a:t>+</a:t>
            </a:r>
            <a:endParaRPr lang="en-US" sz="2800" b="1" dirty="0"/>
          </a:p>
        </p:txBody>
      </p:sp>
      <p:graphicFrame>
        <p:nvGraphicFramePr>
          <p:cNvPr id="40" name="Table 5">
            <a:extLst>
              <a:ext uri="{FF2B5EF4-FFF2-40B4-BE49-F238E27FC236}">
                <a16:creationId xmlns:a16="http://schemas.microsoft.com/office/drawing/2014/main" id="{3EAA0952-508A-3B18-99DF-AFDE030B58C7}"/>
              </a:ext>
            </a:extLst>
          </p:cNvPr>
          <p:cNvGraphicFramePr>
            <a:graphicFrameLocks noGrp="1"/>
          </p:cNvGraphicFramePr>
          <p:nvPr/>
        </p:nvGraphicFramePr>
        <p:xfrm>
          <a:off x="4725127" y="4088954"/>
          <a:ext cx="2652918" cy="755964"/>
        </p:xfrm>
        <a:graphic>
          <a:graphicData uri="http://schemas.openxmlformats.org/drawingml/2006/table">
            <a:tbl>
              <a:tblPr firstRow="1" bandRow="1">
                <a:tableStyleId>{7DF18680-E054-41AD-8BC1-D1AEF772440D}</a:tableStyleId>
              </a:tblPr>
              <a:tblGrid>
                <a:gridCol w="1326459">
                  <a:extLst>
                    <a:ext uri="{9D8B030D-6E8A-4147-A177-3AD203B41FA5}">
                      <a16:colId xmlns:a16="http://schemas.microsoft.com/office/drawing/2014/main" val="3144718947"/>
                    </a:ext>
                  </a:extLst>
                </a:gridCol>
                <a:gridCol w="1326459">
                  <a:extLst>
                    <a:ext uri="{9D8B030D-6E8A-4147-A177-3AD203B41FA5}">
                      <a16:colId xmlns:a16="http://schemas.microsoft.com/office/drawing/2014/main" val="525035559"/>
                    </a:ext>
                  </a:extLst>
                </a:gridCol>
              </a:tblGrid>
              <a:tr h="251988">
                <a:tc>
                  <a:txBody>
                    <a:bodyPr/>
                    <a:lstStyle/>
                    <a:p>
                      <a:pPr algn="ctr"/>
                      <a:endParaRPr lang="en-US" sz="6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7872983"/>
                  </a:ext>
                </a:extLst>
              </a:tr>
              <a:tr h="251988">
                <a:tc>
                  <a:txBody>
                    <a:bodyPr/>
                    <a:lstStyle/>
                    <a:p>
                      <a:pPr algn="ctr"/>
                      <a:endParaRPr lang="en-US" sz="6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054799"/>
                  </a:ext>
                </a:extLst>
              </a:tr>
              <a:tr h="251988">
                <a:tc>
                  <a:txBody>
                    <a:bodyPr/>
                    <a:lstStyle/>
                    <a:p>
                      <a:pPr algn="ctr"/>
                      <a:endParaRPr lang="en-US" sz="6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7553659"/>
                  </a:ext>
                </a:extLst>
              </a:tr>
            </a:tbl>
          </a:graphicData>
        </a:graphic>
      </p:graphicFrame>
      <p:sp>
        <p:nvSpPr>
          <p:cNvPr id="41" name="TextBox 40">
            <a:extLst>
              <a:ext uri="{FF2B5EF4-FFF2-40B4-BE49-F238E27FC236}">
                <a16:creationId xmlns:a16="http://schemas.microsoft.com/office/drawing/2014/main" id="{7F48330B-FB13-72FD-BE62-87F00D11575E}"/>
              </a:ext>
            </a:extLst>
          </p:cNvPr>
          <p:cNvSpPr txBox="1"/>
          <p:nvPr/>
        </p:nvSpPr>
        <p:spPr>
          <a:xfrm>
            <a:off x="8272078" y="5591031"/>
            <a:ext cx="3374642" cy="584775"/>
          </a:xfrm>
          <a:prstGeom prst="rect">
            <a:avLst/>
          </a:prstGeom>
          <a:noFill/>
        </p:spPr>
        <p:txBody>
          <a:bodyPr wrap="none" rtlCol="0">
            <a:spAutoFit/>
          </a:bodyPr>
          <a:lstStyle/>
          <a:p>
            <a:pPr algn="ctr"/>
            <a:r>
              <a:rPr lang="en-US" sz="1600" b="1" dirty="0">
                <a:latin typeface="Georgia" panose="02040502050405020303" pitchFamily="18" charset="0"/>
              </a:rPr>
              <a:t>Decouples Coordination from </a:t>
            </a:r>
          </a:p>
          <a:p>
            <a:pPr algn="ctr"/>
            <a:r>
              <a:rPr lang="en-US" sz="1600" b="1" dirty="0">
                <a:latin typeface="Georgia" panose="02040502050405020303" pitchFamily="18" charset="0"/>
              </a:rPr>
              <a:t>Specific Policies</a:t>
            </a:r>
          </a:p>
        </p:txBody>
      </p:sp>
      <p:sp>
        <p:nvSpPr>
          <p:cNvPr id="42" name="TextBox 41">
            <a:extLst>
              <a:ext uri="{FF2B5EF4-FFF2-40B4-BE49-F238E27FC236}">
                <a16:creationId xmlns:a16="http://schemas.microsoft.com/office/drawing/2014/main" id="{CF4874A5-B88E-927A-8722-ABC45446E0D9}"/>
              </a:ext>
            </a:extLst>
          </p:cNvPr>
          <p:cNvSpPr txBox="1"/>
          <p:nvPr/>
        </p:nvSpPr>
        <p:spPr>
          <a:xfrm>
            <a:off x="512001" y="5773940"/>
            <a:ext cx="3437159" cy="338554"/>
          </a:xfrm>
          <a:prstGeom prst="rect">
            <a:avLst/>
          </a:prstGeom>
          <a:noFill/>
        </p:spPr>
        <p:txBody>
          <a:bodyPr wrap="none" rtlCol="0">
            <a:spAutoFit/>
          </a:bodyPr>
          <a:lstStyle/>
          <a:p>
            <a:pPr algn="l"/>
            <a:r>
              <a:rPr lang="en-US" sz="1600" b="1" dirty="0">
                <a:latin typeface="Georgia" panose="02040502050405020303" pitchFamily="18" charset="0"/>
              </a:rPr>
              <a:t>Careful Function Coordination</a:t>
            </a:r>
          </a:p>
        </p:txBody>
      </p:sp>
      <p:sp>
        <p:nvSpPr>
          <p:cNvPr id="43" name="Rectangle 42">
            <a:extLst>
              <a:ext uri="{FF2B5EF4-FFF2-40B4-BE49-F238E27FC236}">
                <a16:creationId xmlns:a16="http://schemas.microsoft.com/office/drawing/2014/main" id="{3834BAC6-EB40-512D-878D-F620C9A46380}"/>
              </a:ext>
            </a:extLst>
          </p:cNvPr>
          <p:cNvSpPr/>
          <p:nvPr/>
        </p:nvSpPr>
        <p:spPr>
          <a:xfrm>
            <a:off x="1285005" y="4042652"/>
            <a:ext cx="2053653" cy="5498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anose="02040502050405020303" pitchFamily="18" charset="0"/>
              </a:rPr>
              <a:t>SDN Management</a:t>
            </a:r>
          </a:p>
        </p:txBody>
      </p:sp>
      <p:sp>
        <p:nvSpPr>
          <p:cNvPr id="44" name="Rectangle 43">
            <a:extLst>
              <a:ext uri="{FF2B5EF4-FFF2-40B4-BE49-F238E27FC236}">
                <a16:creationId xmlns:a16="http://schemas.microsoft.com/office/drawing/2014/main" id="{27204240-F6A0-95AA-A57E-FBC4FA654B5E}"/>
              </a:ext>
            </a:extLst>
          </p:cNvPr>
          <p:cNvSpPr/>
          <p:nvPr/>
        </p:nvSpPr>
        <p:spPr>
          <a:xfrm>
            <a:off x="785829" y="4997073"/>
            <a:ext cx="1391328" cy="549863"/>
          </a:xfrm>
          <a:prstGeom prst="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anose="02040502050405020303" pitchFamily="18" charset="0"/>
              </a:rPr>
              <a:t>SDF Management</a:t>
            </a:r>
          </a:p>
        </p:txBody>
      </p:sp>
      <p:sp>
        <p:nvSpPr>
          <p:cNvPr id="45" name="Rectangle 44">
            <a:extLst>
              <a:ext uri="{FF2B5EF4-FFF2-40B4-BE49-F238E27FC236}">
                <a16:creationId xmlns:a16="http://schemas.microsoft.com/office/drawing/2014/main" id="{9A2E7387-D9DF-8481-C864-AAEAA0A84925}"/>
              </a:ext>
            </a:extLst>
          </p:cNvPr>
          <p:cNvSpPr/>
          <p:nvPr/>
        </p:nvSpPr>
        <p:spPr>
          <a:xfrm>
            <a:off x="2512786" y="4997073"/>
            <a:ext cx="1391328" cy="549863"/>
          </a:xfrm>
          <a:prstGeom prst="rect">
            <a:avLst/>
          </a:prstGeom>
          <a:solidFill>
            <a:srgbClr val="D88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anose="02040502050405020303" pitchFamily="18" charset="0"/>
              </a:rPr>
              <a:t>SDF Management</a:t>
            </a:r>
          </a:p>
        </p:txBody>
      </p:sp>
      <p:cxnSp>
        <p:nvCxnSpPr>
          <p:cNvPr id="46" name="Straight Arrow Connector 45">
            <a:extLst>
              <a:ext uri="{FF2B5EF4-FFF2-40B4-BE49-F238E27FC236}">
                <a16:creationId xmlns:a16="http://schemas.microsoft.com/office/drawing/2014/main" id="{4BBDD4A9-2B86-BFF5-B824-9C0F8E6442E8}"/>
              </a:ext>
            </a:extLst>
          </p:cNvPr>
          <p:cNvCxnSpPr>
            <a:cxnSpLocks/>
            <a:endCxn id="44" idx="0"/>
          </p:cNvCxnSpPr>
          <p:nvPr/>
        </p:nvCxnSpPr>
        <p:spPr>
          <a:xfrm flipH="1">
            <a:off x="1481493" y="4592515"/>
            <a:ext cx="817777" cy="404558"/>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10F991E-3389-D49A-CF58-B9C50F65D471}"/>
              </a:ext>
            </a:extLst>
          </p:cNvPr>
          <p:cNvCxnSpPr>
            <a:cxnSpLocks/>
            <a:stCxn id="43" idx="2"/>
            <a:endCxn id="45" idx="0"/>
          </p:cNvCxnSpPr>
          <p:nvPr/>
        </p:nvCxnSpPr>
        <p:spPr>
          <a:xfrm>
            <a:off x="2311832" y="4592515"/>
            <a:ext cx="896618" cy="404558"/>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FC6E5673-2775-0921-E4F1-FE09A9DA44D9}"/>
              </a:ext>
            </a:extLst>
          </p:cNvPr>
          <p:cNvPicPr>
            <a:picLocks noChangeAspect="1" noChangeArrowheads="1"/>
          </p:cNvPicPr>
          <p:nvPr/>
        </p:nvPicPr>
        <p:blipFill>
          <a:blip r:embed="rId5"/>
          <a:srcRect/>
          <a:stretch/>
        </p:blipFill>
        <p:spPr bwMode="auto">
          <a:xfrm>
            <a:off x="9286713" y="4043581"/>
            <a:ext cx="1441217" cy="142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63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33"/>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34"/>
                                        </p:tgtEl>
                                        <p:attrNameLst>
                                          <p:attrName>style.visibility</p:attrName>
                                        </p:attrNameLst>
                                      </p:cBhvr>
                                      <p:to>
                                        <p:strVal val="hidden"/>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3" grpId="1" animBg="1"/>
      <p:bldP spid="34" grpId="0" animBg="1"/>
      <p:bldP spid="34" grpId="1" animBg="1"/>
      <p:bldP spid="35" grpId="0" animBg="1"/>
      <p:bldP spid="35" grpId="1" animBg="1"/>
      <p:bldP spid="38" grpId="0"/>
      <p:bldP spid="39" grpId="0"/>
      <p:bldP spid="41" grpId="0"/>
      <p:bldP spid="42" grpId="0"/>
      <p:bldP spid="43" grpId="0" animBg="1"/>
      <p:bldP spid="44" grpId="0" animBg="1"/>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5" name="Slide Number Placeholder 2">
            <a:extLst>
              <a:ext uri="{FF2B5EF4-FFF2-40B4-BE49-F238E27FC236}">
                <a16:creationId xmlns:a16="http://schemas.microsoft.com/office/drawing/2014/main" id="{F249E3B7-91F3-F2DA-F55C-DB444ED292E8}"/>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43</a:t>
            </a:fld>
            <a:endParaRPr lang="en-US" dirty="0">
              <a:solidFill>
                <a:schemeClr val="bg1"/>
              </a:solidFill>
              <a:cs typeface="Calibri"/>
            </a:endParaRPr>
          </a:p>
        </p:txBody>
      </p:sp>
      <p:sp>
        <p:nvSpPr>
          <p:cNvPr id="27" name="TextBox 26">
            <a:extLst>
              <a:ext uri="{FF2B5EF4-FFF2-40B4-BE49-F238E27FC236}">
                <a16:creationId xmlns:a16="http://schemas.microsoft.com/office/drawing/2014/main" id="{7974475B-E265-40D4-991F-935EE4874422}"/>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 name="Rectangle 1">
            <a:extLst>
              <a:ext uri="{FF2B5EF4-FFF2-40B4-BE49-F238E27FC236}">
                <a16:creationId xmlns:a16="http://schemas.microsoft.com/office/drawing/2014/main" id="{E3556651-5021-6CF6-1B8D-9CD01890CBB0}"/>
              </a:ext>
            </a:extLst>
          </p:cNvPr>
          <p:cNvSpPr/>
          <p:nvPr/>
        </p:nvSpPr>
        <p:spPr>
          <a:xfrm>
            <a:off x="1683750" y="2318784"/>
            <a:ext cx="3432516"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Latency</a:t>
            </a:r>
          </a:p>
        </p:txBody>
      </p:sp>
      <p:sp>
        <p:nvSpPr>
          <p:cNvPr id="10" name="Rectangle 9">
            <a:extLst>
              <a:ext uri="{FF2B5EF4-FFF2-40B4-BE49-F238E27FC236}">
                <a16:creationId xmlns:a16="http://schemas.microsoft.com/office/drawing/2014/main" id="{6A1DCB12-4FB2-05A7-89BB-086094BEA6FC}"/>
              </a:ext>
            </a:extLst>
          </p:cNvPr>
          <p:cNvSpPr/>
          <p:nvPr/>
        </p:nvSpPr>
        <p:spPr>
          <a:xfrm>
            <a:off x="1683750" y="1514063"/>
            <a:ext cx="4572000"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Latency</a:t>
            </a:r>
          </a:p>
        </p:txBody>
      </p:sp>
      <p:sp>
        <p:nvSpPr>
          <p:cNvPr id="13" name="TextBox 12">
            <a:extLst>
              <a:ext uri="{FF2B5EF4-FFF2-40B4-BE49-F238E27FC236}">
                <a16:creationId xmlns:a16="http://schemas.microsoft.com/office/drawing/2014/main" id="{7958A696-BF16-3A80-62B0-30930CB8181A}"/>
              </a:ext>
            </a:extLst>
          </p:cNvPr>
          <p:cNvSpPr txBox="1"/>
          <p:nvPr/>
        </p:nvSpPr>
        <p:spPr>
          <a:xfrm>
            <a:off x="365760" y="1589649"/>
            <a:ext cx="1317990" cy="369332"/>
          </a:xfrm>
          <a:prstGeom prst="rect">
            <a:avLst/>
          </a:prstGeom>
          <a:noFill/>
        </p:spPr>
        <p:txBody>
          <a:bodyPr wrap="none" rtlCol="0">
            <a:spAutoFit/>
          </a:bodyPr>
          <a:lstStyle/>
          <a:p>
            <a:pPr algn="l"/>
            <a:r>
              <a:rPr lang="en-US" dirty="0">
                <a:latin typeface="Georgia" panose="02040502050405020303" pitchFamily="18" charset="0"/>
              </a:rPr>
              <a:t>Request #1</a:t>
            </a:r>
          </a:p>
        </p:txBody>
      </p:sp>
      <p:sp>
        <p:nvSpPr>
          <p:cNvPr id="32" name="TextBox 31">
            <a:extLst>
              <a:ext uri="{FF2B5EF4-FFF2-40B4-BE49-F238E27FC236}">
                <a16:creationId xmlns:a16="http://schemas.microsoft.com/office/drawing/2014/main" id="{603AAAF3-543B-46DA-5A1C-4CF05E628E45}"/>
              </a:ext>
            </a:extLst>
          </p:cNvPr>
          <p:cNvSpPr txBox="1"/>
          <p:nvPr/>
        </p:nvSpPr>
        <p:spPr>
          <a:xfrm>
            <a:off x="365760" y="2386721"/>
            <a:ext cx="1346844" cy="369332"/>
          </a:xfrm>
          <a:prstGeom prst="rect">
            <a:avLst/>
          </a:prstGeom>
          <a:noFill/>
        </p:spPr>
        <p:txBody>
          <a:bodyPr wrap="none" rtlCol="0">
            <a:spAutoFit/>
          </a:bodyPr>
          <a:lstStyle/>
          <a:p>
            <a:pPr algn="l"/>
            <a:r>
              <a:rPr lang="en-US" dirty="0">
                <a:latin typeface="Georgia" panose="02040502050405020303" pitchFamily="18" charset="0"/>
              </a:rPr>
              <a:t>Request #2</a:t>
            </a:r>
          </a:p>
        </p:txBody>
      </p:sp>
      <p:sp>
        <p:nvSpPr>
          <p:cNvPr id="33" name="Rectangle 32">
            <a:extLst>
              <a:ext uri="{FF2B5EF4-FFF2-40B4-BE49-F238E27FC236}">
                <a16:creationId xmlns:a16="http://schemas.microsoft.com/office/drawing/2014/main" id="{C087E74B-1659-3958-F9E6-03652416B8CD}"/>
              </a:ext>
            </a:extLst>
          </p:cNvPr>
          <p:cNvSpPr/>
          <p:nvPr/>
        </p:nvSpPr>
        <p:spPr>
          <a:xfrm>
            <a:off x="6255750" y="1514063"/>
            <a:ext cx="457200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Latency</a:t>
            </a:r>
          </a:p>
        </p:txBody>
      </p:sp>
      <p:sp>
        <p:nvSpPr>
          <p:cNvPr id="35" name="Rectangle 34">
            <a:extLst>
              <a:ext uri="{FF2B5EF4-FFF2-40B4-BE49-F238E27FC236}">
                <a16:creationId xmlns:a16="http://schemas.microsoft.com/office/drawing/2014/main" id="{E5EC29E2-0DBF-1172-39ED-09DC9AE6C45B}"/>
              </a:ext>
            </a:extLst>
          </p:cNvPr>
          <p:cNvSpPr/>
          <p:nvPr/>
        </p:nvSpPr>
        <p:spPr>
          <a:xfrm>
            <a:off x="5116266" y="2323649"/>
            <a:ext cx="3432516"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Latency</a:t>
            </a:r>
          </a:p>
        </p:txBody>
      </p:sp>
      <p:cxnSp>
        <p:nvCxnSpPr>
          <p:cNvPr id="37" name="Straight Connector 36">
            <a:extLst>
              <a:ext uri="{FF2B5EF4-FFF2-40B4-BE49-F238E27FC236}">
                <a16:creationId xmlns:a16="http://schemas.microsoft.com/office/drawing/2014/main" id="{E9A11280-1BCD-C1CC-611B-3AB2960284E8}"/>
              </a:ext>
            </a:extLst>
          </p:cNvPr>
          <p:cNvCxnSpPr/>
          <p:nvPr/>
        </p:nvCxnSpPr>
        <p:spPr>
          <a:xfrm>
            <a:off x="10199077" y="1237957"/>
            <a:ext cx="0" cy="1758461"/>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89E52D7-FD35-E3B2-1115-1F2DF2AE3726}"/>
              </a:ext>
            </a:extLst>
          </p:cNvPr>
          <p:cNvSpPr txBox="1"/>
          <p:nvPr/>
        </p:nvSpPr>
        <p:spPr>
          <a:xfrm>
            <a:off x="9330890" y="2974649"/>
            <a:ext cx="2507418" cy="369332"/>
          </a:xfrm>
          <a:prstGeom prst="rect">
            <a:avLst/>
          </a:prstGeom>
          <a:noFill/>
        </p:spPr>
        <p:txBody>
          <a:bodyPr wrap="none" rtlCol="0">
            <a:spAutoFit/>
          </a:bodyPr>
          <a:lstStyle/>
          <a:p>
            <a:pPr algn="l"/>
            <a:r>
              <a:rPr lang="en-US" dirty="0">
                <a:latin typeface="Georgia" panose="02040502050405020303" pitchFamily="18" charset="0"/>
              </a:rPr>
              <a:t>Tail Latency Violation!</a:t>
            </a:r>
          </a:p>
        </p:txBody>
      </p:sp>
      <p:sp>
        <p:nvSpPr>
          <p:cNvPr id="39" name="Down Arrow 38">
            <a:extLst>
              <a:ext uri="{FF2B5EF4-FFF2-40B4-BE49-F238E27FC236}">
                <a16:creationId xmlns:a16="http://schemas.microsoft.com/office/drawing/2014/main" id="{1D8B1AE6-03C4-530C-0FBA-C81DF89F7943}"/>
              </a:ext>
            </a:extLst>
          </p:cNvPr>
          <p:cNvSpPr/>
          <p:nvPr/>
        </p:nvSpPr>
        <p:spPr>
          <a:xfrm>
            <a:off x="5571284" y="3055744"/>
            <a:ext cx="1110870" cy="11519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2B63FE0-965F-EC03-5B33-3836CECC22B2}"/>
              </a:ext>
            </a:extLst>
          </p:cNvPr>
          <p:cNvSpPr txBox="1"/>
          <p:nvPr/>
        </p:nvSpPr>
        <p:spPr>
          <a:xfrm>
            <a:off x="6898488" y="3475169"/>
            <a:ext cx="1539204" cy="369332"/>
          </a:xfrm>
          <a:prstGeom prst="rect">
            <a:avLst/>
          </a:prstGeom>
          <a:noFill/>
        </p:spPr>
        <p:txBody>
          <a:bodyPr wrap="none" rtlCol="0">
            <a:spAutoFit/>
          </a:bodyPr>
          <a:lstStyle/>
          <a:p>
            <a:pPr algn="l"/>
            <a:r>
              <a:rPr lang="en-US" dirty="0">
                <a:latin typeface="Georgia" panose="02040502050405020303" pitchFamily="18" charset="0"/>
              </a:rPr>
              <a:t>Coordination</a:t>
            </a:r>
          </a:p>
        </p:txBody>
      </p:sp>
      <p:sp>
        <p:nvSpPr>
          <p:cNvPr id="41" name="Rectangle 40">
            <a:extLst>
              <a:ext uri="{FF2B5EF4-FFF2-40B4-BE49-F238E27FC236}">
                <a16:creationId xmlns:a16="http://schemas.microsoft.com/office/drawing/2014/main" id="{B3D750CC-77DC-6FDB-ABBA-AF392CF6F0EB}"/>
              </a:ext>
            </a:extLst>
          </p:cNvPr>
          <p:cNvSpPr/>
          <p:nvPr/>
        </p:nvSpPr>
        <p:spPr>
          <a:xfrm>
            <a:off x="1683750" y="5129056"/>
            <a:ext cx="3432516"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Latency</a:t>
            </a:r>
          </a:p>
        </p:txBody>
      </p:sp>
      <p:sp>
        <p:nvSpPr>
          <p:cNvPr id="42" name="Rectangle 41">
            <a:extLst>
              <a:ext uri="{FF2B5EF4-FFF2-40B4-BE49-F238E27FC236}">
                <a16:creationId xmlns:a16="http://schemas.microsoft.com/office/drawing/2014/main" id="{C14F1D71-D0EF-944A-7934-0869D959B5A1}"/>
              </a:ext>
            </a:extLst>
          </p:cNvPr>
          <p:cNvSpPr/>
          <p:nvPr/>
        </p:nvSpPr>
        <p:spPr>
          <a:xfrm>
            <a:off x="1683750" y="4324335"/>
            <a:ext cx="4572000" cy="52050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Network Latency</a:t>
            </a:r>
          </a:p>
        </p:txBody>
      </p:sp>
      <p:sp>
        <p:nvSpPr>
          <p:cNvPr id="43" name="TextBox 42">
            <a:extLst>
              <a:ext uri="{FF2B5EF4-FFF2-40B4-BE49-F238E27FC236}">
                <a16:creationId xmlns:a16="http://schemas.microsoft.com/office/drawing/2014/main" id="{F8FE2B3E-591A-FDC4-93DD-D11B775A739D}"/>
              </a:ext>
            </a:extLst>
          </p:cNvPr>
          <p:cNvSpPr txBox="1"/>
          <p:nvPr/>
        </p:nvSpPr>
        <p:spPr>
          <a:xfrm>
            <a:off x="365760" y="4399921"/>
            <a:ext cx="1317990" cy="369332"/>
          </a:xfrm>
          <a:prstGeom prst="rect">
            <a:avLst/>
          </a:prstGeom>
          <a:noFill/>
        </p:spPr>
        <p:txBody>
          <a:bodyPr wrap="none" rtlCol="0">
            <a:spAutoFit/>
          </a:bodyPr>
          <a:lstStyle/>
          <a:p>
            <a:pPr algn="l"/>
            <a:r>
              <a:rPr lang="en-US" dirty="0">
                <a:latin typeface="Georgia" panose="02040502050405020303" pitchFamily="18" charset="0"/>
              </a:rPr>
              <a:t>Request #1</a:t>
            </a:r>
          </a:p>
        </p:txBody>
      </p:sp>
      <p:sp>
        <p:nvSpPr>
          <p:cNvPr id="44" name="TextBox 43">
            <a:extLst>
              <a:ext uri="{FF2B5EF4-FFF2-40B4-BE49-F238E27FC236}">
                <a16:creationId xmlns:a16="http://schemas.microsoft.com/office/drawing/2014/main" id="{05D1C06B-2E76-9F04-EE33-E54ED7B34B16}"/>
              </a:ext>
            </a:extLst>
          </p:cNvPr>
          <p:cNvSpPr txBox="1"/>
          <p:nvPr/>
        </p:nvSpPr>
        <p:spPr>
          <a:xfrm>
            <a:off x="365760" y="5196993"/>
            <a:ext cx="1346844" cy="369332"/>
          </a:xfrm>
          <a:prstGeom prst="rect">
            <a:avLst/>
          </a:prstGeom>
          <a:noFill/>
        </p:spPr>
        <p:txBody>
          <a:bodyPr wrap="none" rtlCol="0">
            <a:spAutoFit/>
          </a:bodyPr>
          <a:lstStyle/>
          <a:p>
            <a:pPr algn="l"/>
            <a:r>
              <a:rPr lang="en-US" dirty="0">
                <a:latin typeface="Georgia" panose="02040502050405020303" pitchFamily="18" charset="0"/>
              </a:rPr>
              <a:t>Request #2</a:t>
            </a:r>
          </a:p>
        </p:txBody>
      </p:sp>
      <p:sp>
        <p:nvSpPr>
          <p:cNvPr id="45" name="Rectangle 44">
            <a:extLst>
              <a:ext uri="{FF2B5EF4-FFF2-40B4-BE49-F238E27FC236}">
                <a16:creationId xmlns:a16="http://schemas.microsoft.com/office/drawing/2014/main" id="{E1793E8E-A6A9-6CE9-2C6D-60F1325EEA24}"/>
              </a:ext>
            </a:extLst>
          </p:cNvPr>
          <p:cNvSpPr/>
          <p:nvPr/>
        </p:nvSpPr>
        <p:spPr>
          <a:xfrm>
            <a:off x="5116266" y="5125815"/>
            <a:ext cx="4572000"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Latency</a:t>
            </a:r>
          </a:p>
        </p:txBody>
      </p:sp>
      <p:sp>
        <p:nvSpPr>
          <p:cNvPr id="46" name="Rectangle 45">
            <a:extLst>
              <a:ext uri="{FF2B5EF4-FFF2-40B4-BE49-F238E27FC236}">
                <a16:creationId xmlns:a16="http://schemas.microsoft.com/office/drawing/2014/main" id="{96654262-4C14-2D2C-4CBC-C05C67E647B8}"/>
              </a:ext>
            </a:extLst>
          </p:cNvPr>
          <p:cNvSpPr/>
          <p:nvPr/>
        </p:nvSpPr>
        <p:spPr>
          <a:xfrm>
            <a:off x="6255750" y="4331429"/>
            <a:ext cx="3432516" cy="5205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eorgia" panose="02040502050405020303" pitchFamily="18" charset="0"/>
              </a:rPr>
              <a:t>Storage Latency</a:t>
            </a:r>
          </a:p>
        </p:txBody>
      </p:sp>
      <p:sp>
        <p:nvSpPr>
          <p:cNvPr id="47" name="TextBox 46">
            <a:extLst>
              <a:ext uri="{FF2B5EF4-FFF2-40B4-BE49-F238E27FC236}">
                <a16:creationId xmlns:a16="http://schemas.microsoft.com/office/drawing/2014/main" id="{8B75211C-5E78-1404-9A75-404C1256C145}"/>
              </a:ext>
            </a:extLst>
          </p:cNvPr>
          <p:cNvSpPr txBox="1"/>
          <p:nvPr/>
        </p:nvSpPr>
        <p:spPr>
          <a:xfrm>
            <a:off x="9330890" y="5784921"/>
            <a:ext cx="2771913" cy="369332"/>
          </a:xfrm>
          <a:prstGeom prst="rect">
            <a:avLst/>
          </a:prstGeom>
          <a:noFill/>
        </p:spPr>
        <p:txBody>
          <a:bodyPr wrap="none" rtlCol="0">
            <a:spAutoFit/>
          </a:bodyPr>
          <a:lstStyle/>
          <a:p>
            <a:pPr algn="l"/>
            <a:r>
              <a:rPr lang="en-US" dirty="0">
                <a:latin typeface="Georgia" panose="02040502050405020303" pitchFamily="18" charset="0"/>
              </a:rPr>
              <a:t>Tail Latency Guaranteed!</a:t>
            </a:r>
          </a:p>
        </p:txBody>
      </p:sp>
      <p:cxnSp>
        <p:nvCxnSpPr>
          <p:cNvPr id="48" name="Straight Connector 47">
            <a:extLst>
              <a:ext uri="{FF2B5EF4-FFF2-40B4-BE49-F238E27FC236}">
                <a16:creationId xmlns:a16="http://schemas.microsoft.com/office/drawing/2014/main" id="{E410C32A-9F8C-2BE3-DE75-3997D2B3CA69}"/>
              </a:ext>
            </a:extLst>
          </p:cNvPr>
          <p:cNvCxnSpPr/>
          <p:nvPr/>
        </p:nvCxnSpPr>
        <p:spPr>
          <a:xfrm>
            <a:off x="10182664" y="4026460"/>
            <a:ext cx="0" cy="1758461"/>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D2D8D408-FEAF-51C6-63D4-96874B46D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958" y="2390291"/>
            <a:ext cx="1218614" cy="121861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6B92EC32-F2B0-A29B-C8D0-192A3F8EF34D}"/>
              </a:ext>
            </a:extLst>
          </p:cNvPr>
          <p:cNvSpPr txBox="1"/>
          <p:nvPr/>
        </p:nvSpPr>
        <p:spPr>
          <a:xfrm>
            <a:off x="2393516" y="2854764"/>
            <a:ext cx="3110147" cy="369332"/>
          </a:xfrm>
          <a:prstGeom prst="rect">
            <a:avLst/>
          </a:prstGeom>
          <a:noFill/>
        </p:spPr>
        <p:txBody>
          <a:bodyPr wrap="none" rtlCol="0">
            <a:spAutoFit/>
          </a:bodyPr>
          <a:lstStyle/>
          <a:p>
            <a:pPr algn="l"/>
            <a:r>
              <a:rPr lang="en-US" dirty="0">
                <a:latin typeface="Georgia" panose="02040502050405020303" pitchFamily="18" charset="0"/>
              </a:rPr>
              <a:t>In-Network Telemetry (INT)</a:t>
            </a:r>
          </a:p>
        </p:txBody>
      </p:sp>
      <p:cxnSp>
        <p:nvCxnSpPr>
          <p:cNvPr id="51" name="Straight Arrow Connector 50">
            <a:extLst>
              <a:ext uri="{FF2B5EF4-FFF2-40B4-BE49-F238E27FC236}">
                <a16:creationId xmlns:a16="http://schemas.microsoft.com/office/drawing/2014/main" id="{F7C41BBE-B2F0-C9CB-2E5B-5FF88506E0D5}"/>
              </a:ext>
            </a:extLst>
          </p:cNvPr>
          <p:cNvCxnSpPr/>
          <p:nvPr/>
        </p:nvCxnSpPr>
        <p:spPr>
          <a:xfrm>
            <a:off x="3288759" y="3343981"/>
            <a:ext cx="0" cy="9168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8" descr="Idle Icons &amp; Symbols">
            <a:extLst>
              <a:ext uri="{FF2B5EF4-FFF2-40B4-BE49-F238E27FC236}">
                <a16:creationId xmlns:a16="http://schemas.microsoft.com/office/drawing/2014/main" id="{2E9C3FA0-AF79-ECBF-0D9E-43B9C00C1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4" y="2862972"/>
            <a:ext cx="357804" cy="35780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9DE6A2B9-FE1A-2F71-D76F-D7BF79C7D86C}"/>
              </a:ext>
            </a:extLst>
          </p:cNvPr>
          <p:cNvSpPr txBox="1"/>
          <p:nvPr/>
        </p:nvSpPr>
        <p:spPr>
          <a:xfrm>
            <a:off x="7053025" y="2854764"/>
            <a:ext cx="2525050" cy="369332"/>
          </a:xfrm>
          <a:prstGeom prst="rect">
            <a:avLst/>
          </a:prstGeom>
          <a:noFill/>
        </p:spPr>
        <p:txBody>
          <a:bodyPr wrap="none" rtlCol="0">
            <a:spAutoFit/>
          </a:bodyPr>
          <a:lstStyle/>
          <a:p>
            <a:pPr algn="l"/>
            <a:r>
              <a:rPr lang="en-US" dirty="0">
                <a:latin typeface="Georgia" panose="02040502050405020303" pitchFamily="18" charset="0"/>
              </a:rPr>
              <a:t>Storage Queuing Delay</a:t>
            </a:r>
          </a:p>
        </p:txBody>
      </p:sp>
      <p:cxnSp>
        <p:nvCxnSpPr>
          <p:cNvPr id="54" name="Straight Arrow Connector 53">
            <a:extLst>
              <a:ext uri="{FF2B5EF4-FFF2-40B4-BE49-F238E27FC236}">
                <a16:creationId xmlns:a16="http://schemas.microsoft.com/office/drawing/2014/main" id="{D2E289DF-A932-11F4-993D-80D803DB9CAA}"/>
              </a:ext>
            </a:extLst>
          </p:cNvPr>
          <p:cNvCxnSpPr>
            <a:cxnSpLocks/>
          </p:cNvCxnSpPr>
          <p:nvPr/>
        </p:nvCxnSpPr>
        <p:spPr>
          <a:xfrm>
            <a:off x="7977727" y="3220776"/>
            <a:ext cx="0" cy="10821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D9DC6464-4C93-8A88-FBCB-AD368078DC2F}"/>
              </a:ext>
            </a:extLst>
          </p:cNvPr>
          <p:cNvPicPr>
            <a:picLocks noChangeAspect="1"/>
          </p:cNvPicPr>
          <p:nvPr/>
        </p:nvPicPr>
        <p:blipFill rotWithShape="1">
          <a:blip r:embed="rId5"/>
          <a:srcRect l="1977" t="-2396"/>
          <a:stretch/>
        </p:blipFill>
        <p:spPr>
          <a:xfrm>
            <a:off x="2580262" y="1544676"/>
            <a:ext cx="7092913" cy="527602"/>
          </a:xfrm>
          <a:prstGeom prst="rect">
            <a:avLst/>
          </a:prstGeom>
        </p:spPr>
      </p:pic>
      <p:sp>
        <p:nvSpPr>
          <p:cNvPr id="4" name="Google Shape;100;p1">
            <a:extLst>
              <a:ext uri="{FF2B5EF4-FFF2-40B4-BE49-F238E27FC236}">
                <a16:creationId xmlns:a16="http://schemas.microsoft.com/office/drawing/2014/main" id="{CC3D425C-79AF-B40D-D853-A5FC7CDDA19F}"/>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I/O</a:t>
            </a:r>
            <a:r>
              <a:rPr lang="zh-CN" altLang="en-US" sz="4000" dirty="0">
                <a:solidFill>
                  <a:schemeClr val="lt1"/>
                </a:solidFill>
                <a:latin typeface="Georgia" panose="02040502050405020303" pitchFamily="18" charset="0"/>
                <a:ea typeface="Helvetica Neue Light"/>
                <a:sym typeface="Helvetica Neue Light"/>
              </a:rPr>
              <a:t> </a:t>
            </a:r>
            <a:r>
              <a:rPr lang="en-US" altLang="zh-CN" sz="4000" dirty="0">
                <a:solidFill>
                  <a:schemeClr val="lt1"/>
                </a:solidFill>
                <a:latin typeface="Georgia" panose="02040502050405020303" pitchFamily="18" charset="0"/>
                <a:ea typeface="Helvetica Neue Light"/>
                <a:sym typeface="Helvetica Neue Light"/>
              </a:rPr>
              <a:t>Scheduling</a:t>
            </a:r>
            <a:endParaRPr lang="en-US" sz="4000" dirty="0">
              <a:solidFill>
                <a:schemeClr val="lt1"/>
              </a:solidFill>
              <a:latin typeface="Georgia" panose="02040502050405020303" pitchFamily="18" charset="0"/>
              <a:ea typeface="Helvetica Neue Light"/>
              <a:sym typeface="Helvetica Neue Light"/>
            </a:endParaRPr>
          </a:p>
        </p:txBody>
      </p:sp>
    </p:spTree>
    <p:extLst>
      <p:ext uri="{BB962C8B-B14F-4D97-AF65-F5344CB8AC3E}">
        <p14:creationId xmlns:p14="http://schemas.microsoft.com/office/powerpoint/2010/main" val="30755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p:bldP spid="32" grpId="0"/>
      <p:bldP spid="33" grpId="0" animBg="1"/>
      <p:bldP spid="33" grpId="1" animBg="1"/>
      <p:bldP spid="35" grpId="0" animBg="1"/>
      <p:bldP spid="35" grpId="1" animBg="1"/>
      <p:bldP spid="38" grpId="0"/>
      <p:bldP spid="38" grpId="1"/>
      <p:bldP spid="39" grpId="0" animBg="1"/>
      <p:bldP spid="39" grpId="1" animBg="1"/>
      <p:bldP spid="40" grpId="0"/>
      <p:bldP spid="40" grpId="1"/>
      <p:bldP spid="41" grpId="0" animBg="1"/>
      <p:bldP spid="42" grpId="0" animBg="1"/>
      <p:bldP spid="43" grpId="0"/>
      <p:bldP spid="44" grpId="0"/>
      <p:bldP spid="45" grpId="0" animBg="1"/>
      <p:bldP spid="46" grpId="0" animBg="1"/>
      <p:bldP spid="47" grpId="0"/>
      <p:bldP spid="49" grpId="0"/>
      <p:bldP spid="5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 GC</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44</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19" name="Group 18">
            <a:extLst>
              <a:ext uri="{FF2B5EF4-FFF2-40B4-BE49-F238E27FC236}">
                <a16:creationId xmlns:a16="http://schemas.microsoft.com/office/drawing/2014/main" id="{242930BA-8314-5778-46B2-2453906818FD}"/>
              </a:ext>
            </a:extLst>
          </p:cNvPr>
          <p:cNvGrpSpPr/>
          <p:nvPr/>
        </p:nvGrpSpPr>
        <p:grpSpPr>
          <a:xfrm>
            <a:off x="4198800" y="3962388"/>
            <a:ext cx="2279266" cy="2009055"/>
            <a:chOff x="5584692" y="3962388"/>
            <a:chExt cx="2279266" cy="2009055"/>
          </a:xfrm>
        </p:grpSpPr>
        <p:pic>
          <p:nvPicPr>
            <p:cNvPr id="20" name="Picture 10" descr="Dram Icon 32x32">
              <a:extLst>
                <a:ext uri="{FF2B5EF4-FFF2-40B4-BE49-F238E27FC236}">
                  <a16:creationId xmlns:a16="http://schemas.microsoft.com/office/drawing/2014/main" id="{491633FD-3D8D-C74A-4C29-7723F62B5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508"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Dram Icon 32x32">
              <a:extLst>
                <a:ext uri="{FF2B5EF4-FFF2-40B4-BE49-F238E27FC236}">
                  <a16:creationId xmlns:a16="http://schemas.microsoft.com/office/drawing/2014/main" id="{82520A26-87B9-8D65-943E-64100BF70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58"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3BB7811B-7EA1-B29F-5231-5AAB559D51D1}"/>
                </a:ext>
              </a:extLst>
            </p:cNvPr>
            <p:cNvPicPr>
              <a:picLocks noChangeAspect="1" noChangeArrowheads="1"/>
            </p:cNvPicPr>
            <p:nvPr/>
          </p:nvPicPr>
          <p:blipFill>
            <a:blip r:embed="rId4"/>
            <a:srcRect/>
            <a:stretch/>
          </p:blipFill>
          <p:spPr bwMode="auto">
            <a:xfrm>
              <a:off x="7145287"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CC1038A6-4D1A-7C7F-5EEA-CD4C86954824}"/>
                </a:ext>
              </a:extLst>
            </p:cNvPr>
            <p:cNvPicPr>
              <a:picLocks noChangeAspect="1" noChangeArrowheads="1"/>
            </p:cNvPicPr>
            <p:nvPr/>
          </p:nvPicPr>
          <p:blipFill>
            <a:blip r:embed="rId5"/>
            <a:srcRect/>
            <a:stretch/>
          </p:blipFill>
          <p:spPr bwMode="auto">
            <a:xfrm>
              <a:off x="604645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12BB8EF2-B9ED-C058-1AC2-2F3FAF41FC5A}"/>
                </a:ext>
              </a:extLst>
            </p:cNvPr>
            <p:cNvPicPr>
              <a:picLocks noChangeAspect="1" noChangeArrowheads="1"/>
            </p:cNvPicPr>
            <p:nvPr/>
          </p:nvPicPr>
          <p:blipFill>
            <a:blip r:embed="rId5"/>
            <a:srcRect/>
            <a:stretch/>
          </p:blipFill>
          <p:spPr bwMode="auto">
            <a:xfrm>
              <a:off x="694180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FA50536-4D3D-96B3-2FAC-8DC41C2925CF}"/>
                </a:ext>
              </a:extLst>
            </p:cNvPr>
            <p:cNvSpPr/>
            <p:nvPr/>
          </p:nvSpPr>
          <p:spPr>
            <a:xfrm>
              <a:off x="5584692" y="3962388"/>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261DDFE-6875-000A-3D83-516EFF56F2D4}"/>
                </a:ext>
              </a:extLst>
            </p:cNvPr>
            <p:cNvSpPr txBox="1"/>
            <p:nvPr/>
          </p:nvSpPr>
          <p:spPr>
            <a:xfrm>
              <a:off x="5942398" y="5602111"/>
              <a:ext cx="1075936" cy="369332"/>
            </a:xfrm>
            <a:prstGeom prst="rect">
              <a:avLst/>
            </a:prstGeom>
            <a:noFill/>
          </p:spPr>
          <p:txBody>
            <a:bodyPr wrap="none" rtlCol="0">
              <a:spAutoFit/>
            </a:bodyPr>
            <a:lstStyle/>
            <a:p>
              <a:pPr algn="l"/>
              <a:r>
                <a:rPr lang="en-US" b="1" dirty="0">
                  <a:latin typeface="Georgia" panose="02040502050405020303" pitchFamily="18" charset="0"/>
                </a:rPr>
                <a:t>Replica</a:t>
              </a:r>
            </a:p>
          </p:txBody>
        </p:sp>
        <p:pic>
          <p:nvPicPr>
            <p:cNvPr id="27" name="Picture 12">
              <a:extLst>
                <a:ext uri="{FF2B5EF4-FFF2-40B4-BE49-F238E27FC236}">
                  <a16:creationId xmlns:a16="http://schemas.microsoft.com/office/drawing/2014/main" id="{532B4716-AC43-45A8-46A1-993CDD97AAB1}"/>
                </a:ext>
              </a:extLst>
            </p:cNvPr>
            <p:cNvPicPr>
              <a:picLocks noChangeAspect="1" noChangeArrowheads="1"/>
            </p:cNvPicPr>
            <p:nvPr/>
          </p:nvPicPr>
          <p:blipFill>
            <a:blip r:embed="rId4"/>
            <a:srcRect/>
            <a:stretch/>
          </p:blipFill>
          <p:spPr bwMode="auto">
            <a:xfrm>
              <a:off x="6667135"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a:extLst>
                <a:ext uri="{FF2B5EF4-FFF2-40B4-BE49-F238E27FC236}">
                  <a16:creationId xmlns:a16="http://schemas.microsoft.com/office/drawing/2014/main" id="{CE5C8AF7-59D3-2AF4-0C6E-02A97FE57945}"/>
                </a:ext>
              </a:extLst>
            </p:cNvPr>
            <p:cNvPicPr>
              <a:picLocks noChangeAspect="1" noChangeArrowheads="1"/>
            </p:cNvPicPr>
            <p:nvPr/>
          </p:nvPicPr>
          <p:blipFill>
            <a:blip r:embed="rId4"/>
            <a:srcRect/>
            <a:stretch/>
          </p:blipFill>
          <p:spPr bwMode="auto">
            <a:xfrm>
              <a:off x="6188984" y="5021275"/>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a:extLst>
                <a:ext uri="{FF2B5EF4-FFF2-40B4-BE49-F238E27FC236}">
                  <a16:creationId xmlns:a16="http://schemas.microsoft.com/office/drawing/2014/main" id="{70DAD26B-81CF-D310-468C-9E092EA935D2}"/>
                </a:ext>
              </a:extLst>
            </p:cNvPr>
            <p:cNvPicPr>
              <a:picLocks noChangeAspect="1" noChangeArrowheads="1"/>
            </p:cNvPicPr>
            <p:nvPr/>
          </p:nvPicPr>
          <p:blipFill>
            <a:blip r:embed="rId4"/>
            <a:srcRect/>
            <a:stretch/>
          </p:blipFill>
          <p:spPr bwMode="auto">
            <a:xfrm>
              <a:off x="5710833" y="5021275"/>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937294-7486-AB54-3F42-31D1747053B3}"/>
              </a:ext>
            </a:extLst>
          </p:cNvPr>
          <p:cNvGrpSpPr/>
          <p:nvPr/>
        </p:nvGrpSpPr>
        <p:grpSpPr>
          <a:xfrm>
            <a:off x="324867" y="3972668"/>
            <a:ext cx="2279266" cy="1996445"/>
            <a:chOff x="908945" y="3953630"/>
            <a:chExt cx="2279266" cy="1996445"/>
          </a:xfrm>
        </p:grpSpPr>
        <p:pic>
          <p:nvPicPr>
            <p:cNvPr id="31" name="Picture 10" descr="Dram Icon 32x32">
              <a:extLst>
                <a:ext uri="{FF2B5EF4-FFF2-40B4-BE49-F238E27FC236}">
                  <a16:creationId xmlns:a16="http://schemas.microsoft.com/office/drawing/2014/main" id="{DEDDE432-72D2-762D-49E8-1AADAEA06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ram Icon 32x32">
              <a:extLst>
                <a:ext uri="{FF2B5EF4-FFF2-40B4-BE49-F238E27FC236}">
                  <a16:creationId xmlns:a16="http://schemas.microsoft.com/office/drawing/2014/main" id="{57A0593A-B02D-2F01-3780-C25FA8BD8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9CC63C8B-A6F9-46F8-0580-D5CF9231627A}"/>
                </a:ext>
              </a:extLst>
            </p:cNvPr>
            <p:cNvPicPr>
              <a:picLocks noChangeAspect="1" noChangeArrowheads="1"/>
            </p:cNvPicPr>
            <p:nvPr/>
          </p:nvPicPr>
          <p:blipFill>
            <a:blip r:embed="rId5"/>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a:extLst>
                <a:ext uri="{FF2B5EF4-FFF2-40B4-BE49-F238E27FC236}">
                  <a16:creationId xmlns:a16="http://schemas.microsoft.com/office/drawing/2014/main" id="{D34F97C0-6DAC-2FC2-2D08-DA4A9BA6BF48}"/>
                </a:ext>
              </a:extLst>
            </p:cNvPr>
            <p:cNvPicPr>
              <a:picLocks noChangeAspect="1" noChangeArrowheads="1"/>
            </p:cNvPicPr>
            <p:nvPr/>
          </p:nvPicPr>
          <p:blipFill>
            <a:blip r:embed="rId5"/>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D00DAE0E-8B6A-9462-6601-5F2F0638735C}"/>
                </a:ext>
              </a:extLst>
            </p:cNvPr>
            <p:cNvSpPr/>
            <p:nvPr/>
          </p:nvSpPr>
          <p:spPr>
            <a:xfrm>
              <a:off x="908945" y="3953630"/>
              <a:ext cx="2279266" cy="196468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5DF1490-E57D-AE7A-C520-E57D65D6084E}"/>
                </a:ext>
              </a:extLst>
            </p:cNvPr>
            <p:cNvSpPr txBox="1"/>
            <p:nvPr/>
          </p:nvSpPr>
          <p:spPr>
            <a:xfrm>
              <a:off x="1382010" y="5580743"/>
              <a:ext cx="916868" cy="369332"/>
            </a:xfrm>
            <a:prstGeom prst="rect">
              <a:avLst/>
            </a:prstGeom>
            <a:noFill/>
          </p:spPr>
          <p:txBody>
            <a:bodyPr wrap="square" rtlCol="0">
              <a:spAutoFit/>
            </a:bodyPr>
            <a:lstStyle/>
            <a:p>
              <a:pPr algn="l"/>
              <a:r>
                <a:rPr lang="en-US" b="1" dirty="0" err="1">
                  <a:latin typeface="Georgia" panose="02040502050405020303" pitchFamily="18" charset="0"/>
                </a:rPr>
                <a:t>vSSD</a:t>
              </a:r>
              <a:endParaRPr lang="en-US" b="1" dirty="0">
                <a:latin typeface="Georgia" panose="02040502050405020303" pitchFamily="18" charset="0"/>
              </a:endParaRPr>
            </a:p>
          </p:txBody>
        </p:sp>
        <p:pic>
          <p:nvPicPr>
            <p:cNvPr id="37" name="Picture 12">
              <a:extLst>
                <a:ext uri="{FF2B5EF4-FFF2-40B4-BE49-F238E27FC236}">
                  <a16:creationId xmlns:a16="http://schemas.microsoft.com/office/drawing/2014/main" id="{4C4C25E7-B7FE-BBE6-786F-0DF29FB6CFDD}"/>
                </a:ext>
              </a:extLst>
            </p:cNvPr>
            <p:cNvPicPr>
              <a:picLocks noChangeAspect="1" noChangeArrowheads="1"/>
            </p:cNvPicPr>
            <p:nvPr/>
          </p:nvPicPr>
          <p:blipFill>
            <a:blip r:embed="rId4"/>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2CA2AD5A-B889-0D8C-B766-D511810230D6}"/>
                </a:ext>
              </a:extLst>
            </p:cNvPr>
            <p:cNvPicPr>
              <a:picLocks noChangeAspect="1" noChangeArrowheads="1"/>
            </p:cNvPicPr>
            <p:nvPr/>
          </p:nvPicPr>
          <p:blipFill>
            <a:blip r:embed="rId4"/>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a:extLst>
                <a:ext uri="{FF2B5EF4-FFF2-40B4-BE49-F238E27FC236}">
                  <a16:creationId xmlns:a16="http://schemas.microsoft.com/office/drawing/2014/main" id="{AD999BB3-9683-2BD2-944D-48045C06ECD0}"/>
                </a:ext>
              </a:extLst>
            </p:cNvPr>
            <p:cNvPicPr>
              <a:picLocks noChangeAspect="1" noChangeArrowheads="1"/>
            </p:cNvPicPr>
            <p:nvPr/>
          </p:nvPicPr>
          <p:blipFill>
            <a:blip r:embed="rId4"/>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a:extLst>
                <a:ext uri="{FF2B5EF4-FFF2-40B4-BE49-F238E27FC236}">
                  <a16:creationId xmlns:a16="http://schemas.microsoft.com/office/drawing/2014/main" id="{01FF71A8-8C12-BDA6-1AFA-A1F2D9CAD552}"/>
                </a:ext>
              </a:extLst>
            </p:cNvPr>
            <p:cNvPicPr>
              <a:picLocks noChangeAspect="1" noChangeArrowheads="1"/>
            </p:cNvPicPr>
            <p:nvPr/>
          </p:nvPicPr>
          <p:blipFill>
            <a:blip r:embed="rId4"/>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2">
            <a:extLst>
              <a:ext uri="{FF2B5EF4-FFF2-40B4-BE49-F238E27FC236}">
                <a16:creationId xmlns:a16="http://schemas.microsoft.com/office/drawing/2014/main" id="{E1AAD127-8674-58A5-9317-CC1F0D86D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382" y="2294178"/>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B075D793-2F25-FEE0-01EE-8B25928F40FF}"/>
              </a:ext>
            </a:extLst>
          </p:cNvPr>
          <p:cNvCxnSpPr>
            <a:cxnSpLocks/>
            <a:stCxn id="41" idx="2"/>
            <a:endCxn id="25" idx="0"/>
          </p:cNvCxnSpPr>
          <p:nvPr/>
        </p:nvCxnSpPr>
        <p:spPr>
          <a:xfrm>
            <a:off x="3192015" y="3022378"/>
            <a:ext cx="2146418" cy="94001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7AD857-585D-8E44-C97F-AD911E8B015B}"/>
              </a:ext>
            </a:extLst>
          </p:cNvPr>
          <p:cNvCxnSpPr>
            <a:cxnSpLocks/>
            <a:stCxn id="41" idx="2"/>
            <a:endCxn id="35" idx="0"/>
          </p:cNvCxnSpPr>
          <p:nvPr/>
        </p:nvCxnSpPr>
        <p:spPr>
          <a:xfrm flipH="1">
            <a:off x="1464500" y="3022378"/>
            <a:ext cx="1727515" cy="950290"/>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CFB7CA9-6575-2802-03C0-B5B6BD950908}"/>
              </a:ext>
            </a:extLst>
          </p:cNvPr>
          <p:cNvCxnSpPr>
            <a:cxnSpLocks/>
          </p:cNvCxnSpPr>
          <p:nvPr/>
        </p:nvCxnSpPr>
        <p:spPr>
          <a:xfrm>
            <a:off x="3256278" y="1612086"/>
            <a:ext cx="0" cy="60515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F955610-021F-7B8D-82BC-B906DD0A182F}"/>
              </a:ext>
            </a:extLst>
          </p:cNvPr>
          <p:cNvSpPr txBox="1"/>
          <p:nvPr/>
        </p:nvSpPr>
        <p:spPr>
          <a:xfrm>
            <a:off x="2133872" y="1228115"/>
            <a:ext cx="2116285" cy="369332"/>
          </a:xfrm>
          <a:prstGeom prst="rect">
            <a:avLst/>
          </a:prstGeom>
          <a:noFill/>
        </p:spPr>
        <p:txBody>
          <a:bodyPr wrap="none" rtlCol="0">
            <a:spAutoFit/>
          </a:bodyPr>
          <a:lstStyle/>
          <a:p>
            <a:pPr algn="l"/>
            <a:r>
              <a:rPr lang="en-US" b="1" dirty="0">
                <a:latin typeface="Georgia" panose="02040502050405020303" pitchFamily="18" charset="0"/>
              </a:rPr>
              <a:t>Storage Request</a:t>
            </a:r>
          </a:p>
        </p:txBody>
      </p:sp>
      <p:graphicFrame>
        <p:nvGraphicFramePr>
          <p:cNvPr id="55" name="Table 83">
            <a:extLst>
              <a:ext uri="{FF2B5EF4-FFF2-40B4-BE49-F238E27FC236}">
                <a16:creationId xmlns:a16="http://schemas.microsoft.com/office/drawing/2014/main" id="{8C156A1D-69C7-78B9-8F9D-D95BE1AB5A60}"/>
              </a:ext>
            </a:extLst>
          </p:cNvPr>
          <p:cNvGraphicFramePr>
            <a:graphicFrameLocks noGrp="1"/>
          </p:cNvGraphicFramePr>
          <p:nvPr/>
        </p:nvGraphicFramePr>
        <p:xfrm>
          <a:off x="5453285" y="1830233"/>
          <a:ext cx="3235872" cy="1112520"/>
        </p:xfrm>
        <a:graphic>
          <a:graphicData uri="http://schemas.openxmlformats.org/drawingml/2006/table">
            <a:tbl>
              <a:tblPr firstRow="1" bandRow="1">
                <a:tableStyleId>{5C22544A-7EE6-4342-B048-85BDC9FD1C3A}</a:tableStyleId>
              </a:tblPr>
              <a:tblGrid>
                <a:gridCol w="1700393">
                  <a:extLst>
                    <a:ext uri="{9D8B030D-6E8A-4147-A177-3AD203B41FA5}">
                      <a16:colId xmlns:a16="http://schemas.microsoft.com/office/drawing/2014/main" val="3716068420"/>
                    </a:ext>
                  </a:extLst>
                </a:gridCol>
                <a:gridCol w="1535479">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0</a:t>
                      </a:r>
                      <a:endParaRPr lang="en-US" sz="1400" dirty="0">
                        <a:latin typeface="Georgia" panose="02040502050405020303" pitchFamily="18" charset="0"/>
                      </a:endParaRPr>
                    </a:p>
                  </a:txBody>
                  <a:tcPr/>
                </a:tc>
                <a:extLst>
                  <a:ext uri="{0D108BD9-81ED-4DB2-BD59-A6C34878D82A}">
                    <a16:rowId xmlns:a16="http://schemas.microsoft.com/office/drawing/2014/main" val="102492171"/>
                  </a:ext>
                </a:extLst>
              </a:tr>
            </a:tbl>
          </a:graphicData>
        </a:graphic>
      </p:graphicFrame>
      <p:cxnSp>
        <p:nvCxnSpPr>
          <p:cNvPr id="56" name="Straight Connector 55">
            <a:extLst>
              <a:ext uri="{FF2B5EF4-FFF2-40B4-BE49-F238E27FC236}">
                <a16:creationId xmlns:a16="http://schemas.microsoft.com/office/drawing/2014/main" id="{C7FE145E-40FD-546B-B417-A714E71AAAFD}"/>
              </a:ext>
            </a:extLst>
          </p:cNvPr>
          <p:cNvCxnSpPr>
            <a:cxnSpLocks/>
          </p:cNvCxnSpPr>
          <p:nvPr/>
        </p:nvCxnSpPr>
        <p:spPr>
          <a:xfrm flipV="1">
            <a:off x="4250157" y="1659969"/>
            <a:ext cx="1135698" cy="8682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B10770-54C4-8A49-52C9-E35DED25A413}"/>
              </a:ext>
            </a:extLst>
          </p:cNvPr>
          <p:cNvCxnSpPr>
            <a:cxnSpLocks/>
          </p:cNvCxnSpPr>
          <p:nvPr/>
        </p:nvCxnSpPr>
        <p:spPr>
          <a:xfrm>
            <a:off x="4250157" y="2956500"/>
            <a:ext cx="1135698" cy="96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A14E4B-858D-C00A-2FCC-031F5023CAEB}"/>
              </a:ext>
            </a:extLst>
          </p:cNvPr>
          <p:cNvCxnSpPr>
            <a:cxnSpLocks/>
            <a:stCxn id="41" idx="2"/>
            <a:endCxn id="25" idx="0"/>
          </p:cNvCxnSpPr>
          <p:nvPr/>
        </p:nvCxnSpPr>
        <p:spPr>
          <a:xfrm>
            <a:off x="3192015" y="3022378"/>
            <a:ext cx="2146418" cy="940010"/>
          </a:xfrm>
          <a:prstGeom prst="line">
            <a:avLst/>
          </a:prstGeom>
          <a:ln w="508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63" name="Table 83" hidden="1">
            <a:extLst>
              <a:ext uri="{FF2B5EF4-FFF2-40B4-BE49-F238E27FC236}">
                <a16:creationId xmlns:a16="http://schemas.microsoft.com/office/drawing/2014/main" id="{968F61A1-8A79-C8AE-9E9F-71BE474716E8}"/>
              </a:ext>
            </a:extLst>
          </p:cNvPr>
          <p:cNvGraphicFramePr>
            <a:graphicFrameLocks noGrp="1"/>
          </p:cNvGraphicFramePr>
          <p:nvPr/>
        </p:nvGraphicFramePr>
        <p:xfrm>
          <a:off x="5453285" y="1825387"/>
          <a:ext cx="3054391" cy="1112520"/>
        </p:xfrm>
        <a:graphic>
          <a:graphicData uri="http://schemas.openxmlformats.org/drawingml/2006/table">
            <a:tbl>
              <a:tblPr firstRow="1" bandRow="1">
                <a:tableStyleId>{5C22544A-7EE6-4342-B048-85BDC9FD1C3A}</a:tableStyleId>
              </a:tblPr>
              <a:tblGrid>
                <a:gridCol w="1605028">
                  <a:extLst>
                    <a:ext uri="{9D8B030D-6E8A-4147-A177-3AD203B41FA5}">
                      <a16:colId xmlns:a16="http://schemas.microsoft.com/office/drawing/2014/main" val="3716068420"/>
                    </a:ext>
                  </a:extLst>
                </a:gridCol>
                <a:gridCol w="1449363">
                  <a:extLst>
                    <a:ext uri="{9D8B030D-6E8A-4147-A177-3AD203B41FA5}">
                      <a16:colId xmlns:a16="http://schemas.microsoft.com/office/drawing/2014/main" val="538700979"/>
                    </a:ext>
                  </a:extLst>
                </a:gridCol>
              </a:tblGrid>
              <a:tr h="370840">
                <a:tc>
                  <a:txBody>
                    <a:bodyPr/>
                    <a:lstStyle/>
                    <a:p>
                      <a:pPr algn="ctr"/>
                      <a:r>
                        <a:rPr lang="en-US" altLang="zh-CN" sz="1400" dirty="0" err="1">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GC Status</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altLang="zh-CN"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3195339933"/>
                  </a:ext>
                </a:extLst>
              </a:tr>
              <a:tr h="370840">
                <a:tc>
                  <a:txBody>
                    <a:bodyPr/>
                    <a:lstStyle/>
                    <a:p>
                      <a:pPr algn="ctr"/>
                      <a:r>
                        <a:rPr lang="en-US" altLang="zh-CN" sz="1400" dirty="0">
                          <a:latin typeface="Georgia" panose="02040502050405020303" pitchFamily="18" charset="0"/>
                        </a:rPr>
                        <a:t>Replica</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a:t>
                      </a:r>
                    </a:p>
                  </a:txBody>
                  <a:tcPr/>
                </a:tc>
                <a:extLst>
                  <a:ext uri="{0D108BD9-81ED-4DB2-BD59-A6C34878D82A}">
                    <a16:rowId xmlns:a16="http://schemas.microsoft.com/office/drawing/2014/main" val="102492171"/>
                  </a:ext>
                </a:extLst>
              </a:tr>
            </a:tbl>
          </a:graphicData>
        </a:graphic>
      </p:graphicFrame>
      <p:sp>
        <p:nvSpPr>
          <p:cNvPr id="64" name="Rectangle 63">
            <a:extLst>
              <a:ext uri="{FF2B5EF4-FFF2-40B4-BE49-F238E27FC236}">
                <a16:creationId xmlns:a16="http://schemas.microsoft.com/office/drawing/2014/main" id="{D8FFEB80-324A-598A-7A08-37BFD6C06BC2}"/>
              </a:ext>
            </a:extLst>
          </p:cNvPr>
          <p:cNvSpPr/>
          <p:nvPr/>
        </p:nvSpPr>
        <p:spPr>
          <a:xfrm>
            <a:off x="7150887" y="1813342"/>
            <a:ext cx="1541562" cy="1117366"/>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824A7E9-C721-D727-3E75-80DCEE123394}"/>
              </a:ext>
            </a:extLst>
          </p:cNvPr>
          <p:cNvGrpSpPr/>
          <p:nvPr/>
        </p:nvGrpSpPr>
        <p:grpSpPr>
          <a:xfrm>
            <a:off x="6982983" y="3255364"/>
            <a:ext cx="4211343" cy="868220"/>
            <a:chOff x="6982983" y="3255364"/>
            <a:chExt cx="4211343" cy="868220"/>
          </a:xfrm>
        </p:grpSpPr>
        <p:sp>
          <p:nvSpPr>
            <p:cNvPr id="77" name="Rounded Rectangle 76">
              <a:extLst>
                <a:ext uri="{FF2B5EF4-FFF2-40B4-BE49-F238E27FC236}">
                  <a16:creationId xmlns:a16="http://schemas.microsoft.com/office/drawing/2014/main" id="{6D9E06AD-B2FF-88A0-1CF2-D84AEACF90F7}"/>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Reflect Icons - Free SVG &amp; PNG Reflect Images - Noun Project">
              <a:extLst>
                <a:ext uri="{FF2B5EF4-FFF2-40B4-BE49-F238E27FC236}">
                  <a16:creationId xmlns:a16="http://schemas.microsoft.com/office/drawing/2014/main" id="{53E35ABE-28A8-3E42-0B05-0D7A04B8C0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5BDD1F03-64F5-A3A7-92B8-50763C743C62}"/>
                </a:ext>
              </a:extLst>
            </p:cNvPr>
            <p:cNvSpPr txBox="1"/>
            <p:nvPr/>
          </p:nvSpPr>
          <p:spPr>
            <a:xfrm>
              <a:off x="8507676" y="3478752"/>
              <a:ext cx="2686650" cy="369332"/>
            </a:xfrm>
            <a:prstGeom prst="rect">
              <a:avLst/>
            </a:prstGeom>
            <a:noFill/>
          </p:spPr>
          <p:txBody>
            <a:bodyPr wrap="square" rtlCol="0">
              <a:spAutoFit/>
            </a:bodyPr>
            <a:lstStyle/>
            <a:p>
              <a:pPr algn="l"/>
              <a:r>
                <a:rPr lang="en-US" b="1" dirty="0">
                  <a:latin typeface="Georgia" panose="02040502050405020303" pitchFamily="18" charset="0"/>
                </a:rPr>
                <a:t>Request Redirection</a:t>
              </a:r>
            </a:p>
          </p:txBody>
        </p:sp>
      </p:grpSp>
      <p:grpSp>
        <p:nvGrpSpPr>
          <p:cNvPr id="84" name="Group 83">
            <a:extLst>
              <a:ext uri="{FF2B5EF4-FFF2-40B4-BE49-F238E27FC236}">
                <a16:creationId xmlns:a16="http://schemas.microsoft.com/office/drawing/2014/main" id="{CD01D842-2878-4CD4-2392-C93812A6E131}"/>
              </a:ext>
            </a:extLst>
          </p:cNvPr>
          <p:cNvGrpSpPr/>
          <p:nvPr/>
        </p:nvGrpSpPr>
        <p:grpSpPr>
          <a:xfrm>
            <a:off x="6982983" y="4324246"/>
            <a:ext cx="4211343" cy="868220"/>
            <a:chOff x="6982983" y="3255364"/>
            <a:chExt cx="4211343" cy="868220"/>
          </a:xfrm>
        </p:grpSpPr>
        <p:sp>
          <p:nvSpPr>
            <p:cNvPr id="85" name="Rounded Rectangle 84">
              <a:extLst>
                <a:ext uri="{FF2B5EF4-FFF2-40B4-BE49-F238E27FC236}">
                  <a16:creationId xmlns:a16="http://schemas.microsoft.com/office/drawing/2014/main" id="{354E9373-26A7-6D23-020E-207CF74299BE}"/>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2">
              <a:extLst>
                <a:ext uri="{FF2B5EF4-FFF2-40B4-BE49-F238E27FC236}">
                  <a16:creationId xmlns:a16="http://schemas.microsoft.com/office/drawing/2014/main" id="{EE024DA3-757E-0263-E432-9A746726613D}"/>
                </a:ext>
              </a:extLst>
            </p:cNvPr>
            <p:cNvPicPr>
              <a:picLocks noChangeAspect="1" noChangeArrowheads="1"/>
            </p:cNvPicPr>
            <p:nvPr/>
          </p:nvPicPr>
          <p:blipFill>
            <a:blip r:embed="rId8"/>
            <a:src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D5E0F51E-2EE3-F1CE-557F-3F65AC9127CF}"/>
                </a:ext>
              </a:extLst>
            </p:cNvPr>
            <p:cNvSpPr txBox="1"/>
            <p:nvPr/>
          </p:nvSpPr>
          <p:spPr>
            <a:xfrm>
              <a:off x="9024297" y="3502779"/>
              <a:ext cx="1653407" cy="369332"/>
            </a:xfrm>
            <a:prstGeom prst="rect">
              <a:avLst/>
            </a:prstGeom>
            <a:noFill/>
          </p:spPr>
          <p:txBody>
            <a:bodyPr wrap="square" rtlCol="0">
              <a:spAutoFit/>
            </a:bodyPr>
            <a:lstStyle/>
            <a:p>
              <a:pPr algn="l"/>
              <a:r>
                <a:rPr lang="en-US" b="1" dirty="0">
                  <a:latin typeface="Georgia" panose="02040502050405020303" pitchFamily="18" charset="0"/>
                </a:rPr>
                <a:t>Delayed GC</a:t>
              </a:r>
            </a:p>
          </p:txBody>
        </p:sp>
      </p:grpSp>
      <p:grpSp>
        <p:nvGrpSpPr>
          <p:cNvPr id="88" name="Group 87">
            <a:extLst>
              <a:ext uri="{FF2B5EF4-FFF2-40B4-BE49-F238E27FC236}">
                <a16:creationId xmlns:a16="http://schemas.microsoft.com/office/drawing/2014/main" id="{B3C8C5EC-9B0F-DDA7-DB72-425F2F4C9D09}"/>
              </a:ext>
            </a:extLst>
          </p:cNvPr>
          <p:cNvGrpSpPr/>
          <p:nvPr/>
        </p:nvGrpSpPr>
        <p:grpSpPr>
          <a:xfrm>
            <a:off x="6982983" y="5380629"/>
            <a:ext cx="4211343" cy="868220"/>
            <a:chOff x="6982983" y="3255364"/>
            <a:chExt cx="4211343" cy="868220"/>
          </a:xfrm>
        </p:grpSpPr>
        <p:sp>
          <p:nvSpPr>
            <p:cNvPr id="89" name="Rounded Rectangle 88">
              <a:extLst>
                <a:ext uri="{FF2B5EF4-FFF2-40B4-BE49-F238E27FC236}">
                  <a16:creationId xmlns:a16="http://schemas.microsoft.com/office/drawing/2014/main" id="{CC303566-6CC4-A652-065A-BDCFCA606C54}"/>
                </a:ext>
              </a:extLst>
            </p:cNvPr>
            <p:cNvSpPr/>
            <p:nvPr/>
          </p:nvSpPr>
          <p:spPr>
            <a:xfrm>
              <a:off x="6982983" y="3255364"/>
              <a:ext cx="4211343" cy="868220"/>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Picture 2">
              <a:extLst>
                <a:ext uri="{FF2B5EF4-FFF2-40B4-BE49-F238E27FC236}">
                  <a16:creationId xmlns:a16="http://schemas.microsoft.com/office/drawing/2014/main" id="{E79D4F8B-EE54-3D64-5C27-C164E6181779}"/>
                </a:ext>
              </a:extLst>
            </p:cNvPr>
            <p:cNvPicPr>
              <a:picLocks noChangeAspect="1" noChangeArrowheads="1"/>
            </p:cNvPicPr>
            <p:nvPr/>
          </p:nvPicPr>
          <p:blipFill>
            <a:blip r:embed="rId9"/>
            <a:srcRect/>
            <a:stretch/>
          </p:blipFill>
          <p:spPr bwMode="auto">
            <a:xfrm>
              <a:off x="7348083" y="3278090"/>
              <a:ext cx="822768" cy="822768"/>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64D837CA-7B1E-52AE-0876-06047B5416F6}"/>
                </a:ext>
              </a:extLst>
            </p:cNvPr>
            <p:cNvSpPr txBox="1"/>
            <p:nvPr/>
          </p:nvSpPr>
          <p:spPr>
            <a:xfrm>
              <a:off x="8777818" y="3495884"/>
              <a:ext cx="2146363" cy="369332"/>
            </a:xfrm>
            <a:prstGeom prst="rect">
              <a:avLst/>
            </a:prstGeom>
            <a:noFill/>
          </p:spPr>
          <p:txBody>
            <a:bodyPr wrap="square" rtlCol="0">
              <a:spAutoFit/>
            </a:bodyPr>
            <a:lstStyle/>
            <a:p>
              <a:pPr algn="l"/>
              <a:r>
                <a:rPr lang="en-US" b="1" dirty="0">
                  <a:latin typeface="Georgia" panose="02040502050405020303" pitchFamily="18" charset="0"/>
                </a:rPr>
                <a:t>Background GC</a:t>
              </a:r>
            </a:p>
          </p:txBody>
        </p:sp>
      </p:grpSp>
      <p:cxnSp>
        <p:nvCxnSpPr>
          <p:cNvPr id="92" name="Straight Connector 91">
            <a:extLst>
              <a:ext uri="{FF2B5EF4-FFF2-40B4-BE49-F238E27FC236}">
                <a16:creationId xmlns:a16="http://schemas.microsoft.com/office/drawing/2014/main" id="{7C0471CE-F14D-0D35-F657-577CD5A3C6F5}"/>
              </a:ext>
            </a:extLst>
          </p:cNvPr>
          <p:cNvCxnSpPr>
            <a:cxnSpLocks/>
            <a:stCxn id="25" idx="0"/>
            <a:endCxn id="41" idx="2"/>
          </p:cNvCxnSpPr>
          <p:nvPr/>
        </p:nvCxnSpPr>
        <p:spPr>
          <a:xfrm flipH="1" flipV="1">
            <a:off x="3192015" y="3022378"/>
            <a:ext cx="2146418" cy="940010"/>
          </a:xfrm>
          <a:prstGeom prst="line">
            <a:avLst/>
          </a:prstGeom>
          <a:ln w="50800">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40555E1-1A07-1782-DAFD-9CF8A2391719}"/>
              </a:ext>
            </a:extLst>
          </p:cNvPr>
          <p:cNvSpPr txBox="1"/>
          <p:nvPr/>
        </p:nvSpPr>
        <p:spPr>
          <a:xfrm>
            <a:off x="4361781" y="3195849"/>
            <a:ext cx="1556836" cy="369332"/>
          </a:xfrm>
          <a:prstGeom prst="rect">
            <a:avLst/>
          </a:prstGeom>
          <a:noFill/>
        </p:spPr>
        <p:txBody>
          <a:bodyPr wrap="none" rtlCol="0">
            <a:spAutoFit/>
          </a:bodyPr>
          <a:lstStyle/>
          <a:p>
            <a:pPr algn="l"/>
            <a:r>
              <a:rPr lang="en-US" b="1" dirty="0">
                <a:latin typeface="Georgia" panose="02040502050405020303" pitchFamily="18" charset="0"/>
              </a:rPr>
              <a:t>Request GC</a:t>
            </a:r>
          </a:p>
        </p:txBody>
      </p:sp>
      <p:sp>
        <p:nvSpPr>
          <p:cNvPr id="96" name="Rectangle 95">
            <a:extLst>
              <a:ext uri="{FF2B5EF4-FFF2-40B4-BE49-F238E27FC236}">
                <a16:creationId xmlns:a16="http://schemas.microsoft.com/office/drawing/2014/main" id="{D0FA42F0-FC41-89A1-B3C1-ECABB30AC8D1}"/>
              </a:ext>
            </a:extLst>
          </p:cNvPr>
          <p:cNvSpPr/>
          <p:nvPr/>
        </p:nvSpPr>
        <p:spPr>
          <a:xfrm>
            <a:off x="5449992" y="2189962"/>
            <a:ext cx="3235873" cy="369331"/>
          </a:xfrm>
          <a:prstGeom prst="rect">
            <a:avLst/>
          </a:pr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a:extLst>
              <a:ext uri="{FF2B5EF4-FFF2-40B4-BE49-F238E27FC236}">
                <a16:creationId xmlns:a16="http://schemas.microsoft.com/office/drawing/2014/main" id="{D6E55D9C-0250-3F18-32A8-30CD3BAC08B3}"/>
              </a:ext>
            </a:extLst>
          </p:cNvPr>
          <p:cNvSpPr/>
          <p:nvPr/>
        </p:nvSpPr>
        <p:spPr>
          <a:xfrm>
            <a:off x="4361781" y="4982023"/>
            <a:ext cx="1948365" cy="646448"/>
          </a:xfrm>
          <a:prstGeom prst="round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99">
            <a:extLst>
              <a:ext uri="{FF2B5EF4-FFF2-40B4-BE49-F238E27FC236}">
                <a16:creationId xmlns:a16="http://schemas.microsoft.com/office/drawing/2014/main" id="{DC69DCF8-28C6-C4E9-572A-2EBAEC51A89E}"/>
              </a:ext>
            </a:extLst>
          </p:cNvPr>
          <p:cNvSpPr/>
          <p:nvPr/>
        </p:nvSpPr>
        <p:spPr>
          <a:xfrm>
            <a:off x="454888" y="5005302"/>
            <a:ext cx="1948365" cy="646448"/>
          </a:xfrm>
          <a:prstGeom prst="round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4" name="Picture 4" descr="Idle, loading, loading wheel, pause, preloader, wait icon - Download on  Iconfinder">
            <a:extLst>
              <a:ext uri="{FF2B5EF4-FFF2-40B4-BE49-F238E27FC236}">
                <a16:creationId xmlns:a16="http://schemas.microsoft.com/office/drawing/2014/main" id="{1ED87BDD-008A-358D-C9E8-C9CD9AD46052}"/>
              </a:ext>
            </a:extLst>
          </p:cNvPr>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8104" y="4955010"/>
            <a:ext cx="747033" cy="74703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Idle, loading, loading wheel, pause, preloader, wait icon - Download on  Iconfinder">
            <a:extLst>
              <a:ext uri="{FF2B5EF4-FFF2-40B4-BE49-F238E27FC236}">
                <a16:creationId xmlns:a16="http://schemas.microsoft.com/office/drawing/2014/main" id="{426E43D4-8BC3-1799-209E-D7A0674E3819}"/>
              </a:ext>
            </a:extLst>
          </p:cNvPr>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8516" y="4971295"/>
            <a:ext cx="747033" cy="747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83">
            <a:extLst>
              <a:ext uri="{FF2B5EF4-FFF2-40B4-BE49-F238E27FC236}">
                <a16:creationId xmlns:a16="http://schemas.microsoft.com/office/drawing/2014/main" id="{5C5D38E1-BBF0-C0B2-AB3F-624C04F91DDF}"/>
              </a:ext>
            </a:extLst>
          </p:cNvPr>
          <p:cNvGraphicFramePr>
            <a:graphicFrameLocks noGrp="1"/>
          </p:cNvGraphicFramePr>
          <p:nvPr/>
        </p:nvGraphicFramePr>
        <p:xfrm>
          <a:off x="8791833" y="1839206"/>
          <a:ext cx="3235872" cy="1112520"/>
        </p:xfrm>
        <a:graphic>
          <a:graphicData uri="http://schemas.openxmlformats.org/drawingml/2006/table">
            <a:tbl>
              <a:tblPr firstRow="1" bandRow="1">
                <a:tableStyleId>{5C22544A-7EE6-4342-B048-85BDC9FD1C3A}</a:tableStyleId>
              </a:tblPr>
              <a:tblGrid>
                <a:gridCol w="1530895">
                  <a:extLst>
                    <a:ext uri="{9D8B030D-6E8A-4147-A177-3AD203B41FA5}">
                      <a16:colId xmlns:a16="http://schemas.microsoft.com/office/drawing/2014/main" val="3716068420"/>
                    </a:ext>
                  </a:extLst>
                </a:gridCol>
                <a:gridCol w="1704977">
                  <a:extLst>
                    <a:ext uri="{9D8B030D-6E8A-4147-A177-3AD203B41FA5}">
                      <a16:colId xmlns:a16="http://schemas.microsoft.com/office/drawing/2014/main" val="653710886"/>
                    </a:ext>
                  </a:extLst>
                </a:gridCol>
              </a:tblGrid>
              <a:tr h="370840">
                <a:tc>
                  <a:txBody>
                    <a:bodyPr/>
                    <a:lstStyle/>
                    <a:p>
                      <a:pPr algn="ctr"/>
                      <a:r>
                        <a:rPr lang="en-US" altLang="zh-CN" sz="1400" dirty="0">
                          <a:latin typeface="Georgia" panose="02040502050405020303" pitchFamily="18" charset="0"/>
                        </a:rPr>
                        <a:t>VSSD_ID</a:t>
                      </a:r>
                      <a:endParaRPr lang="en-US" sz="1400" dirty="0">
                        <a:latin typeface="Georgia" panose="02040502050405020303" pitchFamily="18" charset="0"/>
                      </a:endParaRPr>
                    </a:p>
                  </a:txBody>
                  <a:tcPr/>
                </a:tc>
                <a:tc>
                  <a:txBody>
                    <a:bodyPr/>
                    <a:lstStyle/>
                    <a:p>
                      <a:pPr algn="ctr"/>
                      <a:r>
                        <a:rPr lang="en-US" altLang="zh-CN" sz="1400" dirty="0">
                          <a:latin typeface="Georgia" panose="02040502050405020303" pitchFamily="18" charset="0"/>
                        </a:rPr>
                        <a:t>Server IP</a:t>
                      </a:r>
                      <a:endParaRPr lang="en-US" sz="1400" dirty="0">
                        <a:latin typeface="Georgia" panose="02040502050405020303" pitchFamily="18" charset="0"/>
                      </a:endParaRPr>
                    </a:p>
                  </a:txBody>
                  <a:tcPr/>
                </a:tc>
                <a:extLst>
                  <a:ext uri="{0D108BD9-81ED-4DB2-BD59-A6C34878D82A}">
                    <a16:rowId xmlns:a16="http://schemas.microsoft.com/office/drawing/2014/main" val="1505779625"/>
                  </a:ext>
                </a:extLst>
              </a:tr>
              <a:tr h="370840">
                <a:tc>
                  <a:txBody>
                    <a:bodyPr/>
                    <a:lstStyle/>
                    <a:p>
                      <a:pPr algn="ctr"/>
                      <a:r>
                        <a:rPr lang="en-US" sz="1400" dirty="0" err="1">
                          <a:latin typeface="Georgia" panose="02040502050405020303" pitchFamily="18" charset="0"/>
                        </a:rPr>
                        <a:t>vSSD</a:t>
                      </a:r>
                      <a:endParaRPr lang="en-US" sz="1400" dirty="0">
                        <a:latin typeface="Georgia" panose="02040502050405020303" pitchFamily="18" charset="0"/>
                      </a:endParaRPr>
                    </a:p>
                  </a:txBody>
                  <a:tcPr/>
                </a:tc>
                <a:tc>
                  <a:txBody>
                    <a:bodyPr/>
                    <a:lstStyle/>
                    <a:p>
                      <a:pPr algn="ctr"/>
                      <a:r>
                        <a:rPr lang="en-US" sz="1400" dirty="0">
                          <a:latin typeface="Georgia" panose="02040502050405020303" pitchFamily="18" charset="0"/>
                        </a:rPr>
                        <a:t>10.0.0.16</a:t>
                      </a:r>
                    </a:p>
                  </a:txBody>
                  <a:tcPr/>
                </a:tc>
                <a:extLst>
                  <a:ext uri="{0D108BD9-81ED-4DB2-BD59-A6C34878D82A}">
                    <a16:rowId xmlns:a16="http://schemas.microsoft.com/office/drawing/2014/main" val="3195339933"/>
                  </a:ext>
                </a:extLst>
              </a:tr>
              <a:tr h="370840">
                <a:tc>
                  <a:txBody>
                    <a:bodyPr/>
                    <a:lstStyle/>
                    <a:p>
                      <a:pPr algn="ctr"/>
                      <a:r>
                        <a:rPr lang="en-US" sz="1400" dirty="0">
                          <a:latin typeface="Georgia" panose="02040502050405020303" pitchFamily="18" charset="0"/>
                        </a:rPr>
                        <a:t>Replica</a:t>
                      </a:r>
                    </a:p>
                  </a:txBody>
                  <a:tcPr/>
                </a:tc>
                <a:tc>
                  <a:txBody>
                    <a:bodyPr/>
                    <a:lstStyle/>
                    <a:p>
                      <a:pPr algn="ctr"/>
                      <a:r>
                        <a:rPr lang="en-US" sz="1400" dirty="0">
                          <a:latin typeface="Georgia" panose="02040502050405020303" pitchFamily="18" charset="0"/>
                        </a:rPr>
                        <a:t>10.0.0.20</a:t>
                      </a:r>
                    </a:p>
                  </a:txBody>
                  <a:tcPr/>
                </a:tc>
                <a:extLst>
                  <a:ext uri="{0D108BD9-81ED-4DB2-BD59-A6C34878D82A}">
                    <a16:rowId xmlns:a16="http://schemas.microsoft.com/office/drawing/2014/main" val="102492171"/>
                  </a:ext>
                </a:extLst>
              </a:tr>
            </a:tbl>
          </a:graphicData>
        </a:graphic>
      </p:graphicFrame>
      <p:sp>
        <p:nvSpPr>
          <p:cNvPr id="9" name="Rectangle 8">
            <a:extLst>
              <a:ext uri="{FF2B5EF4-FFF2-40B4-BE49-F238E27FC236}">
                <a16:creationId xmlns:a16="http://schemas.microsoft.com/office/drawing/2014/main" id="{04FF7885-845A-E7DA-2088-46D2424729D3}"/>
              </a:ext>
            </a:extLst>
          </p:cNvPr>
          <p:cNvSpPr/>
          <p:nvPr/>
        </p:nvSpPr>
        <p:spPr>
          <a:xfrm>
            <a:off x="5385855" y="1665534"/>
            <a:ext cx="6741213" cy="1387526"/>
          </a:xfrm>
          <a:prstGeom prst="rect">
            <a:avLst/>
          </a:prstGeom>
          <a:noFill/>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Tree>
    <p:extLst>
      <p:ext uri="{BB962C8B-B14F-4D97-AF65-F5344CB8AC3E}">
        <p14:creationId xmlns:p14="http://schemas.microsoft.com/office/powerpoint/2010/main" val="20254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500"/>
                                        <p:tgtEl>
                                          <p:spTgt spid="61"/>
                                        </p:tgtEl>
                                      </p:cBhvr>
                                    </p:animEffec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00"/>
                                        <p:tgtEl>
                                          <p:spTgt spid="92"/>
                                        </p:tgtEl>
                                      </p:cBhvr>
                                    </p:animEffect>
                                  </p:childTnLst>
                                </p:cTn>
                              </p:par>
                              <p:par>
                                <p:cTn id="40" presetID="1" presetClass="entr" presetSubtype="0"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9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92"/>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6"/>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9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536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8"/>
                                        </p:tgtEl>
                                        <p:attrNameLst>
                                          <p:attrName>style.visibility</p:attrName>
                                        </p:attrNameLst>
                                      </p:cBhvr>
                                      <p:to>
                                        <p:strVal val="visible"/>
                                      </p:to>
                                    </p:set>
                                  </p:childTnLst>
                                </p:cTn>
                              </p:par>
                              <p:par>
                                <p:cTn id="68" presetID="1" presetClass="exit" presetSubtype="0" fill="hold" grpId="1" nodeType="withEffect">
                                  <p:stCondLst>
                                    <p:cond delay="0"/>
                                  </p:stCondLst>
                                  <p:childTnLst>
                                    <p:set>
                                      <p:cBhvr>
                                        <p:cTn id="69" dur="1" fill="hold">
                                          <p:stCondLst>
                                            <p:cond delay="0"/>
                                          </p:stCondLst>
                                        </p:cTn>
                                        <p:tgtEl>
                                          <p:spTgt spid="9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536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00"/>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9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95" grpId="0"/>
      <p:bldP spid="95" grpId="1"/>
      <p:bldP spid="96" grpId="0" animBg="1"/>
      <p:bldP spid="96" grpId="1" animBg="1"/>
      <p:bldP spid="98" grpId="0" animBg="1"/>
      <p:bldP spid="98" grpId="1" animBg="1"/>
      <p:bldP spid="100" grpId="0" animBg="1"/>
      <p:bldP spid="100" grpId="1"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bg1"/>
                </a:solidFill>
                <a:latin typeface="Georgia" panose="02040502050405020303" pitchFamily="18" charset="0"/>
                <a:sym typeface="Helvetica Neue Light"/>
              </a:rPr>
              <a:t>Enabling Coordinated Wear Leveling</a:t>
            </a:r>
            <a:endParaRPr lang="en-US" sz="4000" dirty="0">
              <a:solidFill>
                <a:schemeClr val="bg1"/>
              </a:solidFill>
              <a:latin typeface="Georgia" panose="02040502050405020303" pitchFamily="18" charset="0"/>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45</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grpSp>
        <p:nvGrpSpPr>
          <p:cNvPr id="4" name="Group 3">
            <a:extLst>
              <a:ext uri="{FF2B5EF4-FFF2-40B4-BE49-F238E27FC236}">
                <a16:creationId xmlns:a16="http://schemas.microsoft.com/office/drawing/2014/main" id="{4AFF9B0F-577F-6F99-486F-B92F42682FA1}"/>
              </a:ext>
            </a:extLst>
          </p:cNvPr>
          <p:cNvGrpSpPr/>
          <p:nvPr/>
        </p:nvGrpSpPr>
        <p:grpSpPr>
          <a:xfrm>
            <a:off x="4861801" y="3012464"/>
            <a:ext cx="2279266" cy="2102875"/>
            <a:chOff x="908945" y="3953630"/>
            <a:chExt cx="2279266" cy="2102875"/>
          </a:xfrm>
        </p:grpSpPr>
        <p:sp>
          <p:nvSpPr>
            <p:cNvPr id="9" name="Rectangle 8">
              <a:extLst>
                <a:ext uri="{FF2B5EF4-FFF2-40B4-BE49-F238E27FC236}">
                  <a16:creationId xmlns:a16="http://schemas.microsoft.com/office/drawing/2014/main" id="{A44AC9E9-B268-3856-BFEF-4C5F288FB638}"/>
                </a:ext>
              </a:extLst>
            </p:cNvPr>
            <p:cNvSpPr/>
            <p:nvPr/>
          </p:nvSpPr>
          <p:spPr>
            <a:xfrm>
              <a:off x="908945" y="3953630"/>
              <a:ext cx="2279266" cy="210287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3D7A748-883D-29CE-C8F8-08FD99A29B64}"/>
                </a:ext>
              </a:extLst>
            </p:cNvPr>
            <p:cNvSpPr txBox="1"/>
            <p:nvPr/>
          </p:nvSpPr>
          <p:spPr>
            <a:xfrm>
              <a:off x="1082711" y="5660255"/>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13" name="Picture 12">
              <a:extLst>
                <a:ext uri="{FF2B5EF4-FFF2-40B4-BE49-F238E27FC236}">
                  <a16:creationId xmlns:a16="http://schemas.microsoft.com/office/drawing/2014/main" id="{8ED172A2-FCA1-3BC8-3ED8-F2A6A47FE875}"/>
                </a:ext>
              </a:extLst>
            </p:cNvPr>
            <p:cNvPicPr>
              <a:picLocks noChangeAspect="1" noChangeArrowheads="1"/>
            </p:cNvPicPr>
            <p:nvPr/>
          </p:nvPicPr>
          <p:blipFill>
            <a:blip r:embed="rId3"/>
            <a:srcRect/>
            <a:stretch/>
          </p:blipFill>
          <p:spPr bwMode="auto">
            <a:xfrm>
              <a:off x="2260334" y="4787970"/>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E97FB816-B03C-5910-9CF4-2D217711E118}"/>
                </a:ext>
              </a:extLst>
            </p:cNvPr>
            <p:cNvPicPr>
              <a:picLocks noChangeAspect="1" noChangeArrowheads="1"/>
            </p:cNvPicPr>
            <p:nvPr/>
          </p:nvPicPr>
          <p:blipFill>
            <a:blip r:embed="rId3"/>
            <a:srcRect/>
            <a:stretch/>
          </p:blipFill>
          <p:spPr bwMode="auto">
            <a:xfrm>
              <a:off x="1043276" y="4809338"/>
              <a:ext cx="792773" cy="79277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A9511C3E-F142-7FC4-412B-F66BAA679F52}"/>
              </a:ext>
            </a:extLst>
          </p:cNvPr>
          <p:cNvSpPr txBox="1"/>
          <p:nvPr/>
        </p:nvSpPr>
        <p:spPr>
          <a:xfrm>
            <a:off x="5713229" y="3868172"/>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21" name="Rectangle 20">
            <a:extLst>
              <a:ext uri="{FF2B5EF4-FFF2-40B4-BE49-F238E27FC236}">
                <a16:creationId xmlns:a16="http://schemas.microsoft.com/office/drawing/2014/main" id="{2641BD1E-4FFC-4B4B-D574-DC0FA7903FE1}"/>
              </a:ext>
            </a:extLst>
          </p:cNvPr>
          <p:cNvSpPr/>
          <p:nvPr/>
        </p:nvSpPr>
        <p:spPr>
          <a:xfrm>
            <a:off x="5142705" y="3174665"/>
            <a:ext cx="1739287" cy="377303"/>
          </a:xfrm>
          <a:prstGeom prst="rect">
            <a:avLst/>
          </a:prstGeom>
          <a:solidFill>
            <a:schemeClr val="accent4"/>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Local</a:t>
            </a:r>
            <a:endParaRPr lang="en-US" dirty="0">
              <a:latin typeface="Georgia" panose="02040502050405020303" pitchFamily="18" charset="0"/>
            </a:endParaRPr>
          </a:p>
        </p:txBody>
      </p:sp>
      <p:grpSp>
        <p:nvGrpSpPr>
          <p:cNvPr id="22" name="Group 21">
            <a:extLst>
              <a:ext uri="{FF2B5EF4-FFF2-40B4-BE49-F238E27FC236}">
                <a16:creationId xmlns:a16="http://schemas.microsoft.com/office/drawing/2014/main" id="{86063A2E-C627-2D07-6E9A-4155A14F33BA}"/>
              </a:ext>
            </a:extLst>
          </p:cNvPr>
          <p:cNvGrpSpPr/>
          <p:nvPr/>
        </p:nvGrpSpPr>
        <p:grpSpPr>
          <a:xfrm>
            <a:off x="8738062" y="3012464"/>
            <a:ext cx="2279266" cy="2062705"/>
            <a:chOff x="908945" y="3953630"/>
            <a:chExt cx="2279266" cy="2062705"/>
          </a:xfrm>
        </p:grpSpPr>
        <p:sp>
          <p:nvSpPr>
            <p:cNvPr id="23" name="Rectangle 22">
              <a:extLst>
                <a:ext uri="{FF2B5EF4-FFF2-40B4-BE49-F238E27FC236}">
                  <a16:creationId xmlns:a16="http://schemas.microsoft.com/office/drawing/2014/main" id="{6B693712-25D5-3738-FD8F-B24A0ADC83EA}"/>
                </a:ext>
              </a:extLst>
            </p:cNvPr>
            <p:cNvSpPr/>
            <p:nvPr/>
          </p:nvSpPr>
          <p:spPr>
            <a:xfrm>
              <a:off x="908945" y="3953630"/>
              <a:ext cx="2279266" cy="206270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5929F29-A7E9-3694-7745-688370FB4F94}"/>
                </a:ext>
              </a:extLst>
            </p:cNvPr>
            <p:cNvSpPr txBox="1"/>
            <p:nvPr/>
          </p:nvSpPr>
          <p:spPr>
            <a:xfrm>
              <a:off x="1082711" y="564700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25" name="Picture 24">
              <a:extLst>
                <a:ext uri="{FF2B5EF4-FFF2-40B4-BE49-F238E27FC236}">
                  <a16:creationId xmlns:a16="http://schemas.microsoft.com/office/drawing/2014/main" id="{5ADD463D-4F4E-E469-9135-07F4DCC91A3D}"/>
                </a:ext>
              </a:extLst>
            </p:cNvPr>
            <p:cNvPicPr>
              <a:picLocks noChangeAspect="1" noChangeArrowheads="1"/>
            </p:cNvPicPr>
            <p:nvPr/>
          </p:nvPicPr>
          <p:blipFill>
            <a:blip r:embed="rId3"/>
            <a:srcRect/>
            <a:stretch/>
          </p:blipFill>
          <p:spPr bwMode="auto">
            <a:xfrm>
              <a:off x="2260334" y="4787970"/>
              <a:ext cx="792773" cy="7927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a:extLst>
                <a:ext uri="{FF2B5EF4-FFF2-40B4-BE49-F238E27FC236}">
                  <a16:creationId xmlns:a16="http://schemas.microsoft.com/office/drawing/2014/main" id="{A66CD842-84DD-0312-D6CA-2CD6EB76F02D}"/>
                </a:ext>
              </a:extLst>
            </p:cNvPr>
            <p:cNvPicPr>
              <a:picLocks noChangeAspect="1" noChangeArrowheads="1"/>
            </p:cNvPicPr>
            <p:nvPr/>
          </p:nvPicPr>
          <p:blipFill>
            <a:blip r:embed="rId3"/>
            <a:srcRect/>
            <a:stretch/>
          </p:blipFill>
          <p:spPr bwMode="auto">
            <a:xfrm>
              <a:off x="1043276" y="4809338"/>
              <a:ext cx="792773" cy="792773"/>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C7B938D9-A7F2-8A94-44E9-6055A32DA43C}"/>
              </a:ext>
            </a:extLst>
          </p:cNvPr>
          <p:cNvSpPr txBox="1"/>
          <p:nvPr/>
        </p:nvSpPr>
        <p:spPr>
          <a:xfrm>
            <a:off x="9589490" y="3868172"/>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28" name="Rectangle 27">
            <a:extLst>
              <a:ext uri="{FF2B5EF4-FFF2-40B4-BE49-F238E27FC236}">
                <a16:creationId xmlns:a16="http://schemas.microsoft.com/office/drawing/2014/main" id="{786B3E8B-5C47-A50F-1197-31A5B8A50585}"/>
              </a:ext>
            </a:extLst>
          </p:cNvPr>
          <p:cNvSpPr/>
          <p:nvPr/>
        </p:nvSpPr>
        <p:spPr>
          <a:xfrm>
            <a:off x="9018966" y="3174665"/>
            <a:ext cx="1739287" cy="377303"/>
          </a:xfrm>
          <a:prstGeom prst="rect">
            <a:avLst/>
          </a:prstGeom>
          <a:solidFill>
            <a:schemeClr val="accent4"/>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Local</a:t>
            </a:r>
            <a:endParaRPr lang="en-US" dirty="0">
              <a:latin typeface="Georgia" panose="02040502050405020303" pitchFamily="18" charset="0"/>
            </a:endParaRPr>
          </a:p>
        </p:txBody>
      </p:sp>
      <p:sp>
        <p:nvSpPr>
          <p:cNvPr id="36" name="Rectangle 35">
            <a:extLst>
              <a:ext uri="{FF2B5EF4-FFF2-40B4-BE49-F238E27FC236}">
                <a16:creationId xmlns:a16="http://schemas.microsoft.com/office/drawing/2014/main" id="{AB2FCB92-F927-A764-D15C-6F5F034B2C57}"/>
              </a:ext>
            </a:extLst>
          </p:cNvPr>
          <p:cNvSpPr/>
          <p:nvPr/>
        </p:nvSpPr>
        <p:spPr>
          <a:xfrm>
            <a:off x="7025968" y="1807072"/>
            <a:ext cx="1885860" cy="621770"/>
          </a:xfrm>
          <a:prstGeom prst="rect">
            <a:avLst/>
          </a:prstGeom>
          <a:solidFill>
            <a:schemeClr val="tx2"/>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a:latin typeface="Georgia" panose="02040502050405020303" pitchFamily="18" charset="0"/>
              </a:rPr>
              <a:t>Global</a:t>
            </a:r>
            <a:endParaRPr lang="en-US" sz="2400" dirty="0">
              <a:latin typeface="Georgia" panose="02040502050405020303" pitchFamily="18" charset="0"/>
            </a:endParaRPr>
          </a:p>
        </p:txBody>
      </p:sp>
      <p:cxnSp>
        <p:nvCxnSpPr>
          <p:cNvPr id="38" name="Straight Connector 37">
            <a:extLst>
              <a:ext uri="{FF2B5EF4-FFF2-40B4-BE49-F238E27FC236}">
                <a16:creationId xmlns:a16="http://schemas.microsoft.com/office/drawing/2014/main" id="{675C6CFE-4429-84B6-21DD-686B306D659A}"/>
              </a:ext>
            </a:extLst>
          </p:cNvPr>
          <p:cNvCxnSpPr>
            <a:cxnSpLocks/>
            <a:stCxn id="36" idx="2"/>
            <a:endCxn id="28" idx="0"/>
          </p:cNvCxnSpPr>
          <p:nvPr/>
        </p:nvCxnSpPr>
        <p:spPr>
          <a:xfrm>
            <a:off x="7968898" y="2428842"/>
            <a:ext cx="1919712" cy="745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DEFBD82-838C-4F04-60E7-802F3978822E}"/>
              </a:ext>
            </a:extLst>
          </p:cNvPr>
          <p:cNvCxnSpPr>
            <a:cxnSpLocks/>
            <a:stCxn id="36" idx="2"/>
            <a:endCxn id="21" idx="0"/>
          </p:cNvCxnSpPr>
          <p:nvPr/>
        </p:nvCxnSpPr>
        <p:spPr>
          <a:xfrm flipH="1">
            <a:off x="6012349" y="2428842"/>
            <a:ext cx="1956549" cy="745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9748D20F-D335-A284-DB8E-6DD4F6CCBE96}"/>
              </a:ext>
            </a:extLst>
          </p:cNvPr>
          <p:cNvSpPr/>
          <p:nvPr/>
        </p:nvSpPr>
        <p:spPr>
          <a:xfrm>
            <a:off x="660387" y="1047417"/>
            <a:ext cx="3353600" cy="5231245"/>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60C02A1-C836-4ED6-BA5D-B1F6CE764497}"/>
              </a:ext>
            </a:extLst>
          </p:cNvPr>
          <p:cNvGrpSpPr/>
          <p:nvPr/>
        </p:nvGrpSpPr>
        <p:grpSpPr>
          <a:xfrm>
            <a:off x="727137" y="1144451"/>
            <a:ext cx="3305713" cy="1753791"/>
            <a:chOff x="727137" y="1144451"/>
            <a:chExt cx="3305713" cy="1753791"/>
          </a:xfrm>
        </p:grpSpPr>
        <p:pic>
          <p:nvPicPr>
            <p:cNvPr id="45" name="Picture 10" descr="Under the Hood: Building and open-sourcing RocksDB - Engineering at Meta">
              <a:extLst>
                <a:ext uri="{FF2B5EF4-FFF2-40B4-BE49-F238E27FC236}">
                  <a16:creationId xmlns:a16="http://schemas.microsoft.com/office/drawing/2014/main" id="{48B38726-CF83-53BE-A6C2-45251F50B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598" y="1144451"/>
              <a:ext cx="1554515" cy="3360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Apache Cassandra-icon | Brands AP - AZ">
              <a:extLst>
                <a:ext uri="{FF2B5EF4-FFF2-40B4-BE49-F238E27FC236}">
                  <a16:creationId xmlns:a16="http://schemas.microsoft.com/office/drawing/2014/main" id="{44B3E40C-B7C7-5475-5059-DE4AD0894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541" y="1336356"/>
              <a:ext cx="811742" cy="811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Artificial Intelligence AI icon PNG and SVG Free Download">
              <a:extLst>
                <a:ext uri="{FF2B5EF4-FFF2-40B4-BE49-F238E27FC236}">
                  <a16:creationId xmlns:a16="http://schemas.microsoft.com/office/drawing/2014/main" id="{A96FB18B-DED5-1B80-3D23-9FB31ECA5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545" y="1686284"/>
              <a:ext cx="811742" cy="83456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5E892431-E168-EAC2-1CBF-95E4E4863A0B}"/>
                </a:ext>
              </a:extLst>
            </p:cNvPr>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2529910" y="1312455"/>
              <a:ext cx="1396375" cy="1396375"/>
            </a:xfrm>
            <a:prstGeom prst="rect">
              <a:avLst/>
            </a:prstGeom>
            <a:noFill/>
          </p:spPr>
        </p:pic>
        <p:sp>
          <p:nvSpPr>
            <p:cNvPr id="51" name="TextBox 50">
              <a:extLst>
                <a:ext uri="{FF2B5EF4-FFF2-40B4-BE49-F238E27FC236}">
                  <a16:creationId xmlns:a16="http://schemas.microsoft.com/office/drawing/2014/main" id="{2308331D-EC72-28DD-5342-F403D9908229}"/>
                </a:ext>
              </a:extLst>
            </p:cNvPr>
            <p:cNvSpPr txBox="1"/>
            <p:nvPr/>
          </p:nvSpPr>
          <p:spPr>
            <a:xfrm>
              <a:off x="727137" y="2528910"/>
              <a:ext cx="3305713" cy="369332"/>
            </a:xfrm>
            <a:prstGeom prst="rect">
              <a:avLst/>
            </a:prstGeom>
            <a:noFill/>
          </p:spPr>
          <p:txBody>
            <a:bodyPr wrap="none" rtlCol="0">
              <a:spAutoFit/>
            </a:bodyPr>
            <a:lstStyle/>
            <a:p>
              <a:pPr algn="l"/>
              <a:r>
                <a:rPr lang="en-US" b="1" dirty="0">
                  <a:latin typeface="Georgia" panose="02040502050405020303" pitchFamily="18" charset="0"/>
                </a:rPr>
                <a:t>Heterogeneous </a:t>
              </a:r>
              <a:r>
                <a:rPr lang="en-US" dirty="0">
                  <a:latin typeface="Georgia" panose="02040502050405020303" pitchFamily="18" charset="0"/>
                </a:rPr>
                <a:t>Workloads!</a:t>
              </a:r>
              <a:r>
                <a:rPr lang="en-US" b="1" dirty="0">
                  <a:latin typeface="Georgia" panose="02040502050405020303" pitchFamily="18" charset="0"/>
                </a:rPr>
                <a:t> </a:t>
              </a:r>
            </a:p>
          </p:txBody>
        </p:sp>
      </p:grpSp>
      <p:grpSp>
        <p:nvGrpSpPr>
          <p:cNvPr id="54" name="Group 53">
            <a:extLst>
              <a:ext uri="{FF2B5EF4-FFF2-40B4-BE49-F238E27FC236}">
                <a16:creationId xmlns:a16="http://schemas.microsoft.com/office/drawing/2014/main" id="{CBE6D184-386F-890F-90B4-E52294BEE2D9}"/>
              </a:ext>
            </a:extLst>
          </p:cNvPr>
          <p:cNvGrpSpPr/>
          <p:nvPr/>
        </p:nvGrpSpPr>
        <p:grpSpPr>
          <a:xfrm>
            <a:off x="1357788" y="3133246"/>
            <a:ext cx="1943161" cy="1198364"/>
            <a:chOff x="1357788" y="3133246"/>
            <a:chExt cx="1943161" cy="1198364"/>
          </a:xfrm>
        </p:grpSpPr>
        <p:pic>
          <p:nvPicPr>
            <p:cNvPr id="9218" name="Picture 2">
              <a:extLst>
                <a:ext uri="{FF2B5EF4-FFF2-40B4-BE49-F238E27FC236}">
                  <a16:creationId xmlns:a16="http://schemas.microsoft.com/office/drawing/2014/main" id="{EFA77A28-FB62-F367-B0E8-23C7B3320538}"/>
                </a:ext>
              </a:extLst>
            </p:cNvPr>
            <p:cNvPicPr>
              <a:picLocks noChangeAspect="1" noChangeArrowheads="1"/>
            </p:cNvPicPr>
            <p:nvPr/>
          </p:nvPicPr>
          <p:blipFill>
            <a:blip r:embed="rId8"/>
            <a:srcRect/>
            <a:stretch/>
          </p:blipFill>
          <p:spPr bwMode="auto">
            <a:xfrm>
              <a:off x="1933611" y="3133246"/>
              <a:ext cx="807152" cy="72387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449E9900-87C3-EE87-487B-E87EE9754ADB}"/>
                </a:ext>
              </a:extLst>
            </p:cNvPr>
            <p:cNvSpPr txBox="1"/>
            <p:nvPr/>
          </p:nvSpPr>
          <p:spPr>
            <a:xfrm>
              <a:off x="1357788" y="3962278"/>
              <a:ext cx="1943161" cy="369332"/>
            </a:xfrm>
            <a:prstGeom prst="rect">
              <a:avLst/>
            </a:prstGeom>
            <a:noFill/>
          </p:spPr>
          <p:txBody>
            <a:bodyPr wrap="none" rtlCol="0">
              <a:spAutoFit/>
            </a:bodyPr>
            <a:lstStyle/>
            <a:p>
              <a:pPr algn="l"/>
              <a:r>
                <a:rPr lang="en-US" b="1" dirty="0">
                  <a:solidFill>
                    <a:srgbClr val="C00000"/>
                  </a:solidFill>
                  <a:latin typeface="Georgia" panose="02040502050405020303" pitchFamily="18" charset="0"/>
                </a:rPr>
                <a:t>Increased Cost</a:t>
              </a:r>
            </a:p>
          </p:txBody>
        </p:sp>
      </p:grpSp>
      <p:grpSp>
        <p:nvGrpSpPr>
          <p:cNvPr id="55" name="Group 54">
            <a:extLst>
              <a:ext uri="{FF2B5EF4-FFF2-40B4-BE49-F238E27FC236}">
                <a16:creationId xmlns:a16="http://schemas.microsoft.com/office/drawing/2014/main" id="{F216FE86-671B-635B-EDDA-658AAA263411}"/>
              </a:ext>
            </a:extLst>
          </p:cNvPr>
          <p:cNvGrpSpPr/>
          <p:nvPr/>
        </p:nvGrpSpPr>
        <p:grpSpPr>
          <a:xfrm>
            <a:off x="800107" y="4406536"/>
            <a:ext cx="3126177" cy="1674298"/>
            <a:chOff x="800107" y="4558933"/>
            <a:chExt cx="3126177" cy="1674298"/>
          </a:xfrm>
        </p:grpSpPr>
        <p:pic>
          <p:nvPicPr>
            <p:cNvPr id="9222" name="Picture 6">
              <a:extLst>
                <a:ext uri="{FF2B5EF4-FFF2-40B4-BE49-F238E27FC236}">
                  <a16:creationId xmlns:a16="http://schemas.microsoft.com/office/drawing/2014/main" id="{C4C62C05-D329-775E-8ACA-C217A9110BE7}"/>
                </a:ext>
              </a:extLst>
            </p:cNvPr>
            <p:cNvPicPr>
              <a:picLocks noChangeAspect="1" noChangeArrowheads="1"/>
            </p:cNvPicPr>
            <p:nvPr/>
          </p:nvPicPr>
          <p:blipFill>
            <a:blip r:embed="rId9"/>
            <a:srcRect/>
            <a:stretch/>
          </p:blipFill>
          <p:spPr bwMode="auto">
            <a:xfrm>
              <a:off x="1861670" y="4558933"/>
              <a:ext cx="1067797" cy="106779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F6E4AA29-9240-0E7C-947B-3FF7C7D6A574}"/>
                </a:ext>
              </a:extLst>
            </p:cNvPr>
            <p:cNvSpPr txBox="1"/>
            <p:nvPr/>
          </p:nvSpPr>
          <p:spPr>
            <a:xfrm>
              <a:off x="800107" y="5586900"/>
              <a:ext cx="3126177" cy="646331"/>
            </a:xfrm>
            <a:prstGeom prst="rect">
              <a:avLst/>
            </a:prstGeom>
            <a:noFill/>
          </p:spPr>
          <p:txBody>
            <a:bodyPr wrap="square" rtlCol="0">
              <a:spAutoFit/>
            </a:bodyPr>
            <a:lstStyle/>
            <a:p>
              <a:pPr algn="ctr"/>
              <a:r>
                <a:rPr lang="en-US" b="1" dirty="0">
                  <a:solidFill>
                    <a:srgbClr val="C00000"/>
                  </a:solidFill>
                  <a:latin typeface="Georgia" panose="02040502050405020303" pitchFamily="18" charset="0"/>
                </a:rPr>
                <a:t>Increased Management Complexity</a:t>
              </a:r>
              <a:endParaRPr lang="en-US" dirty="0">
                <a:latin typeface="Georgia" panose="02040502050405020303" pitchFamily="18" charset="0"/>
              </a:endParaRPr>
            </a:p>
          </p:txBody>
        </p:sp>
      </p:grpSp>
      <p:cxnSp>
        <p:nvCxnSpPr>
          <p:cNvPr id="57" name="Curved Connector 56">
            <a:extLst>
              <a:ext uri="{FF2B5EF4-FFF2-40B4-BE49-F238E27FC236}">
                <a16:creationId xmlns:a16="http://schemas.microsoft.com/office/drawing/2014/main" id="{F5FDD947-36DE-71CD-E47D-2EF7BCB1E5B5}"/>
              </a:ext>
            </a:extLst>
          </p:cNvPr>
          <p:cNvCxnSpPr>
            <a:cxnSpLocks/>
          </p:cNvCxnSpPr>
          <p:nvPr/>
        </p:nvCxnSpPr>
        <p:spPr>
          <a:xfrm rot="5400000" flipH="1" flipV="1">
            <a:off x="9882259" y="4095856"/>
            <a:ext cx="12700" cy="1074643"/>
          </a:xfrm>
          <a:prstGeom prst="curvedConnector3">
            <a:avLst>
              <a:gd name="adj1" fmla="val -884780"/>
            </a:avLst>
          </a:prstGeom>
          <a:ln w="28575">
            <a:solidFill>
              <a:schemeClr val="accent1">
                <a:lumMod val="75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58" name="Curved Connector 57">
            <a:extLst>
              <a:ext uri="{FF2B5EF4-FFF2-40B4-BE49-F238E27FC236}">
                <a16:creationId xmlns:a16="http://schemas.microsoft.com/office/drawing/2014/main" id="{7CB44F0D-9EE1-55BF-9B00-32286280DCCF}"/>
              </a:ext>
            </a:extLst>
          </p:cNvPr>
          <p:cNvCxnSpPr>
            <a:cxnSpLocks/>
          </p:cNvCxnSpPr>
          <p:nvPr/>
        </p:nvCxnSpPr>
        <p:spPr>
          <a:xfrm rot="5400000" flipH="1" flipV="1">
            <a:off x="6005998" y="4115900"/>
            <a:ext cx="12700" cy="1074643"/>
          </a:xfrm>
          <a:prstGeom prst="curvedConnector3">
            <a:avLst>
              <a:gd name="adj1" fmla="val -884780"/>
            </a:avLst>
          </a:prstGeom>
          <a:ln w="28575">
            <a:solidFill>
              <a:schemeClr val="accent1">
                <a:lumMod val="75000"/>
              </a:schemeClr>
            </a:solidFill>
            <a:headEnd type="triangle"/>
            <a:tailEnd type="none"/>
          </a:ln>
        </p:spPr>
        <p:style>
          <a:lnRef idx="2">
            <a:schemeClr val="dk1"/>
          </a:lnRef>
          <a:fillRef idx="0">
            <a:schemeClr val="dk1"/>
          </a:fillRef>
          <a:effectRef idx="1">
            <a:schemeClr val="dk1"/>
          </a:effectRef>
          <a:fontRef idx="minor">
            <a:schemeClr val="tx1"/>
          </a:fontRef>
        </p:style>
      </p:cxnSp>
      <p:cxnSp>
        <p:nvCxnSpPr>
          <p:cNvPr id="59" name="Curved Connector 58">
            <a:extLst>
              <a:ext uri="{FF2B5EF4-FFF2-40B4-BE49-F238E27FC236}">
                <a16:creationId xmlns:a16="http://schemas.microsoft.com/office/drawing/2014/main" id="{16747224-EB54-F53D-14F2-B2258C726F9D}"/>
              </a:ext>
            </a:extLst>
          </p:cNvPr>
          <p:cNvCxnSpPr>
            <a:cxnSpLocks/>
          </p:cNvCxnSpPr>
          <p:nvPr/>
        </p:nvCxnSpPr>
        <p:spPr>
          <a:xfrm rot="5400000" flipH="1" flipV="1">
            <a:off x="9899835" y="3331812"/>
            <a:ext cx="12700" cy="1074643"/>
          </a:xfrm>
          <a:prstGeom prst="curvedConnector3">
            <a:avLst>
              <a:gd name="adj1" fmla="val 1723913"/>
            </a:avLst>
          </a:prstGeom>
          <a:ln w="28575">
            <a:solidFill>
              <a:schemeClr val="accent1">
                <a:lumMod val="75000"/>
              </a:schemeClr>
            </a:solidFill>
            <a:headEnd type="none"/>
            <a:tailEnd type="triangle"/>
          </a:ln>
        </p:spPr>
        <p:style>
          <a:lnRef idx="2">
            <a:schemeClr val="dk1"/>
          </a:lnRef>
          <a:fillRef idx="0">
            <a:schemeClr val="dk1"/>
          </a:fillRef>
          <a:effectRef idx="1">
            <a:schemeClr val="dk1"/>
          </a:effectRef>
          <a:fontRef idx="minor">
            <a:schemeClr val="tx1"/>
          </a:fontRef>
        </p:style>
      </p:cxnSp>
      <p:cxnSp>
        <p:nvCxnSpPr>
          <p:cNvPr id="61" name="Curved Connector 60">
            <a:extLst>
              <a:ext uri="{FF2B5EF4-FFF2-40B4-BE49-F238E27FC236}">
                <a16:creationId xmlns:a16="http://schemas.microsoft.com/office/drawing/2014/main" id="{9E88EF06-3DA6-7D19-3099-36CF6E09BA13}"/>
              </a:ext>
            </a:extLst>
          </p:cNvPr>
          <p:cNvCxnSpPr>
            <a:cxnSpLocks/>
          </p:cNvCxnSpPr>
          <p:nvPr/>
        </p:nvCxnSpPr>
        <p:spPr>
          <a:xfrm rot="5400000" flipH="1" flipV="1">
            <a:off x="5956859" y="3324473"/>
            <a:ext cx="12700" cy="1074643"/>
          </a:xfrm>
          <a:prstGeom prst="curvedConnector3">
            <a:avLst>
              <a:gd name="adj1" fmla="val 1723913"/>
            </a:avLst>
          </a:prstGeom>
          <a:ln w="28575">
            <a:solidFill>
              <a:schemeClr val="accent1">
                <a:lumMod val="75000"/>
              </a:schemeClr>
            </a:solidFill>
            <a:headEnd type="none"/>
            <a:tailEnd type="triangle"/>
          </a:ln>
        </p:spPr>
        <p:style>
          <a:lnRef idx="2">
            <a:schemeClr val="dk1"/>
          </a:lnRef>
          <a:fillRef idx="0">
            <a:schemeClr val="dk1"/>
          </a:fillRef>
          <a:effectRef idx="1">
            <a:schemeClr val="dk1"/>
          </a:effectRef>
          <a:fontRef idx="minor">
            <a:schemeClr val="tx1"/>
          </a:fontRef>
        </p:style>
      </p:cxnSp>
      <p:cxnSp>
        <p:nvCxnSpPr>
          <p:cNvPr id="62" name="Curved Connector 61">
            <a:extLst>
              <a:ext uri="{FF2B5EF4-FFF2-40B4-BE49-F238E27FC236}">
                <a16:creationId xmlns:a16="http://schemas.microsoft.com/office/drawing/2014/main" id="{7458E5F1-25B3-6F66-07AD-23EC1ADA4903}"/>
              </a:ext>
            </a:extLst>
          </p:cNvPr>
          <p:cNvCxnSpPr>
            <a:cxnSpLocks/>
            <a:stCxn id="21" idx="0"/>
            <a:endCxn id="28" idx="0"/>
          </p:cNvCxnSpPr>
          <p:nvPr/>
        </p:nvCxnSpPr>
        <p:spPr>
          <a:xfrm rot="5400000" flipH="1" flipV="1">
            <a:off x="7950479" y="1236535"/>
            <a:ext cx="12700" cy="3876261"/>
          </a:xfrm>
          <a:prstGeom prst="curvedConnector3">
            <a:avLst>
              <a:gd name="adj1" fmla="val 3573913"/>
            </a:avLst>
          </a:prstGeom>
          <a:ln w="44450">
            <a:solidFill>
              <a:schemeClr val="accent1">
                <a:lumMod val="75000"/>
              </a:schemeClr>
            </a:solidFill>
            <a:headEnd type="none"/>
            <a:tailEnd type="triangle"/>
          </a:ln>
        </p:spPr>
        <p:style>
          <a:lnRef idx="2">
            <a:schemeClr val="dk1"/>
          </a:lnRef>
          <a:fillRef idx="0">
            <a:schemeClr val="dk1"/>
          </a:fillRef>
          <a:effectRef idx="1">
            <a:schemeClr val="dk1"/>
          </a:effectRef>
          <a:fontRef idx="minor">
            <a:schemeClr val="tx1"/>
          </a:fontRef>
        </p:style>
      </p:cxnSp>
      <p:cxnSp>
        <p:nvCxnSpPr>
          <p:cNvPr id="9219" name="Curved Connector 9218">
            <a:extLst>
              <a:ext uri="{FF2B5EF4-FFF2-40B4-BE49-F238E27FC236}">
                <a16:creationId xmlns:a16="http://schemas.microsoft.com/office/drawing/2014/main" id="{12EAE6BA-3523-7432-CE6A-F53E5D2FC499}"/>
              </a:ext>
            </a:extLst>
          </p:cNvPr>
          <p:cNvCxnSpPr>
            <a:cxnSpLocks/>
          </p:cNvCxnSpPr>
          <p:nvPr/>
        </p:nvCxnSpPr>
        <p:spPr>
          <a:xfrm rot="5400000" flipH="1" flipV="1">
            <a:off x="7956012" y="1614398"/>
            <a:ext cx="12700" cy="3876261"/>
          </a:xfrm>
          <a:prstGeom prst="curvedConnector3">
            <a:avLst>
              <a:gd name="adj1" fmla="val -2373929"/>
            </a:avLst>
          </a:prstGeom>
          <a:ln w="44450">
            <a:solidFill>
              <a:schemeClr val="accent1">
                <a:lumMod val="75000"/>
              </a:schemeClr>
            </a:solidFill>
            <a:headEnd type="triangle"/>
            <a:tailEnd type="none"/>
          </a:ln>
        </p:spPr>
        <p:style>
          <a:lnRef idx="2">
            <a:schemeClr val="dk1"/>
          </a:lnRef>
          <a:fillRef idx="0">
            <a:schemeClr val="dk1"/>
          </a:fillRef>
          <a:effectRef idx="1">
            <a:schemeClr val="dk1"/>
          </a:effectRef>
          <a:fontRef idx="minor">
            <a:schemeClr val="tx1"/>
          </a:fontRef>
        </p:style>
      </p:cxnSp>
      <p:sp>
        <p:nvSpPr>
          <p:cNvPr id="9225" name="Rounded Rectangle 16">
            <a:extLst>
              <a:ext uri="{FF2B5EF4-FFF2-40B4-BE49-F238E27FC236}">
                <a16:creationId xmlns:a16="http://schemas.microsoft.com/office/drawing/2014/main" id="{A006951A-159C-C8F7-1ED6-F981FC10BDFC}"/>
              </a:ext>
            </a:extLst>
          </p:cNvPr>
          <p:cNvSpPr/>
          <p:nvPr/>
        </p:nvSpPr>
        <p:spPr>
          <a:xfrm>
            <a:off x="5475026" y="5341219"/>
            <a:ext cx="4968481" cy="434017"/>
          </a:xfrm>
          <a:prstGeom prst="round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Georgia" panose="02040502050405020303" pitchFamily="18" charset="0"/>
              </a:rPr>
              <a:t>Achieves </a:t>
            </a:r>
            <a:r>
              <a:rPr lang="en-US" sz="2100" b="1" dirty="0">
                <a:solidFill>
                  <a:schemeClr val="accent6"/>
                </a:solidFill>
                <a:latin typeface="Georgia" panose="02040502050405020303" pitchFamily="18" charset="0"/>
              </a:rPr>
              <a:t>Rack-Scale</a:t>
            </a:r>
            <a:r>
              <a:rPr lang="en-US" sz="2100" dirty="0">
                <a:solidFill>
                  <a:srgbClr val="C00000"/>
                </a:solidFill>
                <a:latin typeface="Georgia" panose="02040502050405020303" pitchFamily="18" charset="0"/>
              </a:rPr>
              <a:t> </a:t>
            </a:r>
            <a:r>
              <a:rPr lang="en-US" sz="2100" dirty="0">
                <a:solidFill>
                  <a:schemeClr val="tx1"/>
                </a:solidFill>
                <a:latin typeface="Georgia" panose="02040502050405020303" pitchFamily="18" charset="0"/>
              </a:rPr>
              <a:t>Wear-Balance!</a:t>
            </a:r>
            <a:endParaRPr kumimoji="0" lang="en-US" sz="2100" i="0" u="none" strike="noStrike" kern="1200" cap="none" spc="0" normalizeH="0" baseline="0" noProof="0" dirty="0">
              <a:ln>
                <a:noFill/>
              </a:ln>
              <a:solidFill>
                <a:schemeClr val="tx1"/>
              </a:solidFill>
              <a:effectLst/>
              <a:uLnTx/>
              <a:uFillTx/>
              <a:latin typeface="Georgia" panose="02040502050405020303" pitchFamily="18" charset="0"/>
            </a:endParaRPr>
          </a:p>
        </p:txBody>
      </p:sp>
    </p:spTree>
    <p:extLst>
      <p:ext uri="{BB962C8B-B14F-4D97-AF65-F5344CB8AC3E}">
        <p14:creationId xmlns:p14="http://schemas.microsoft.com/office/powerpoint/2010/main" val="30002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7" grpId="0"/>
      <p:bldP spid="28" grpId="0" animBg="1"/>
      <p:bldP spid="36" grpId="0" animBg="1"/>
      <p:bldP spid="922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28424B-D5A1-1823-41BA-6F6CF3A836D7}"/>
              </a:ext>
            </a:extLst>
          </p:cNvPr>
          <p:cNvSpPr/>
          <p:nvPr/>
        </p:nvSpPr>
        <p:spPr>
          <a:xfrm>
            <a:off x="432121" y="961537"/>
            <a:ext cx="4433957" cy="207718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20B8577-1DA7-6A26-84BA-E789AEE4BCCC}"/>
              </a:ext>
            </a:extLst>
          </p:cNvPr>
          <p:cNvSpPr/>
          <p:nvPr/>
        </p:nvSpPr>
        <p:spPr>
          <a:xfrm>
            <a:off x="8409427" y="966971"/>
            <a:ext cx="3621238" cy="208127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07EFD66-84FD-053B-647E-4845CB612708}"/>
              </a:ext>
            </a:extLst>
          </p:cNvPr>
          <p:cNvSpPr/>
          <p:nvPr/>
        </p:nvSpPr>
        <p:spPr>
          <a:xfrm>
            <a:off x="4999709" y="971069"/>
            <a:ext cx="3255473" cy="207718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Storage is a Core Data Center Infrastructure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46</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pic>
        <p:nvPicPr>
          <p:cNvPr id="2" name="Picture 10" descr="Under the Hood: Building and open-sourcing RocksDB - Engineering at Meta">
            <a:extLst>
              <a:ext uri="{FF2B5EF4-FFF2-40B4-BE49-F238E27FC236}">
                <a16:creationId xmlns:a16="http://schemas.microsoft.com/office/drawing/2014/main" id="{EB9F6909-F408-E9CD-84B5-8B2DB8AFD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59" y="1835309"/>
            <a:ext cx="3505646" cy="757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Apache Cassandra-icon | Brands AP - AZ">
            <a:extLst>
              <a:ext uri="{FF2B5EF4-FFF2-40B4-BE49-F238E27FC236}">
                <a16:creationId xmlns:a16="http://schemas.microsoft.com/office/drawing/2014/main" id="{F9DA3AD7-8145-F52F-9BDE-73B83B30D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655" y="754091"/>
            <a:ext cx="1478559" cy="14785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rtificial Intelligence AI icon PNG and SVG Free Download">
            <a:extLst>
              <a:ext uri="{FF2B5EF4-FFF2-40B4-BE49-F238E27FC236}">
                <a16:creationId xmlns:a16="http://schemas.microsoft.com/office/drawing/2014/main" id="{C97DAEA0-D424-B1B1-9AC7-7E3BB906D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222" y="1045214"/>
            <a:ext cx="1830588" cy="1882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6A5421D-8427-EBCF-33E2-FA45011DC80C}"/>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8643795" y="291621"/>
            <a:ext cx="3149014" cy="3149014"/>
          </a:xfrm>
          <a:prstGeom prst="rect">
            <a:avLst/>
          </a:prstGeom>
          <a:noFill/>
        </p:spPr>
      </p:pic>
      <p:sp>
        <p:nvSpPr>
          <p:cNvPr id="13" name="Rounded Rectangle 12">
            <a:extLst>
              <a:ext uri="{FF2B5EF4-FFF2-40B4-BE49-F238E27FC236}">
                <a16:creationId xmlns:a16="http://schemas.microsoft.com/office/drawing/2014/main" id="{BA45463A-6011-6788-9E62-14CE4BE77987}"/>
              </a:ext>
            </a:extLst>
          </p:cNvPr>
          <p:cNvSpPr/>
          <p:nvPr/>
        </p:nvSpPr>
        <p:spPr>
          <a:xfrm>
            <a:off x="165607" y="3902603"/>
            <a:ext cx="11865058" cy="2307580"/>
          </a:xfrm>
          <a:prstGeom prst="roundRect">
            <a:avLst/>
          </a:prstGeom>
          <a:solidFill>
            <a:schemeClr val="accent5">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schemeClr val="tx1"/>
                </a:solidFill>
                <a:latin typeface="Georgia" panose="02040502050405020303" pitchFamily="18" charset="0"/>
              </a:rPr>
              <a:t>Data Center Storage</a:t>
            </a:r>
            <a:endParaRPr kumimoji="0" lang="en-US" sz="440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17" name="Up-Down Arrow 16">
            <a:extLst>
              <a:ext uri="{FF2B5EF4-FFF2-40B4-BE49-F238E27FC236}">
                <a16:creationId xmlns:a16="http://schemas.microsoft.com/office/drawing/2014/main" id="{DB4740F9-F102-DA45-4FBB-967CEFCB3777}"/>
              </a:ext>
            </a:extLst>
          </p:cNvPr>
          <p:cNvSpPr/>
          <p:nvPr/>
        </p:nvSpPr>
        <p:spPr>
          <a:xfrm>
            <a:off x="2492485" y="3038717"/>
            <a:ext cx="129858" cy="854353"/>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Up-Down Arrow 17">
            <a:extLst>
              <a:ext uri="{FF2B5EF4-FFF2-40B4-BE49-F238E27FC236}">
                <a16:creationId xmlns:a16="http://schemas.microsoft.com/office/drawing/2014/main" id="{5194EEBB-3772-DBB3-6021-55A1215E605D}"/>
              </a:ext>
            </a:extLst>
          </p:cNvPr>
          <p:cNvSpPr/>
          <p:nvPr/>
        </p:nvSpPr>
        <p:spPr>
          <a:xfrm>
            <a:off x="6562516" y="3038717"/>
            <a:ext cx="129858" cy="854353"/>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Up-Down Arrow 18">
            <a:extLst>
              <a:ext uri="{FF2B5EF4-FFF2-40B4-BE49-F238E27FC236}">
                <a16:creationId xmlns:a16="http://schemas.microsoft.com/office/drawing/2014/main" id="{ABFF0B7B-4BF6-623A-16C5-0C2A6DA5E624}"/>
              </a:ext>
            </a:extLst>
          </p:cNvPr>
          <p:cNvSpPr/>
          <p:nvPr/>
        </p:nvSpPr>
        <p:spPr>
          <a:xfrm flipH="1">
            <a:off x="10155115" y="3057782"/>
            <a:ext cx="129857" cy="83528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DEA6915-08D6-A050-77B4-015D0EB7B686}"/>
              </a:ext>
            </a:extLst>
          </p:cNvPr>
          <p:cNvSpPr txBox="1"/>
          <p:nvPr/>
        </p:nvSpPr>
        <p:spPr>
          <a:xfrm>
            <a:off x="9194863" y="2688450"/>
            <a:ext cx="1931939" cy="369332"/>
          </a:xfrm>
          <a:prstGeom prst="rect">
            <a:avLst/>
          </a:prstGeom>
          <a:noFill/>
        </p:spPr>
        <p:txBody>
          <a:bodyPr wrap="none" rtlCol="0">
            <a:spAutoFit/>
          </a:bodyPr>
          <a:lstStyle/>
          <a:p>
            <a:pPr algn="l"/>
            <a:r>
              <a:rPr lang="en-US" b="1" dirty="0">
                <a:latin typeface="Georgia" panose="02040502050405020303" pitchFamily="18" charset="0"/>
              </a:rPr>
              <a:t>Cloud Services</a:t>
            </a:r>
          </a:p>
        </p:txBody>
      </p:sp>
    </p:spTree>
    <p:extLst>
      <p:ext uri="{BB962C8B-B14F-4D97-AF65-F5344CB8AC3E}">
        <p14:creationId xmlns:p14="http://schemas.microsoft.com/office/powerpoint/2010/main" val="40003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Modern Software-Defined Infrastructure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47</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cxnSp>
        <p:nvCxnSpPr>
          <p:cNvPr id="4" name="Straight Connector 3">
            <a:extLst>
              <a:ext uri="{FF2B5EF4-FFF2-40B4-BE49-F238E27FC236}">
                <a16:creationId xmlns:a16="http://schemas.microsoft.com/office/drawing/2014/main" id="{B17E7A9E-38A0-90B5-708A-FF543FE2A137}"/>
              </a:ext>
            </a:extLst>
          </p:cNvPr>
          <p:cNvCxnSpPr>
            <a:cxnSpLocks/>
          </p:cNvCxnSpPr>
          <p:nvPr/>
        </p:nvCxnSpPr>
        <p:spPr>
          <a:xfrm flipV="1">
            <a:off x="4114624" y="1185345"/>
            <a:ext cx="776816" cy="9144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EF5811-199A-12EF-602E-4CA9290E2009}"/>
              </a:ext>
            </a:extLst>
          </p:cNvPr>
          <p:cNvCxnSpPr>
            <a:cxnSpLocks/>
          </p:cNvCxnSpPr>
          <p:nvPr/>
        </p:nvCxnSpPr>
        <p:spPr>
          <a:xfrm>
            <a:off x="4114624" y="2595188"/>
            <a:ext cx="776816" cy="84655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C1D5E2F-FBD1-50F0-4C62-2409B67DA944}"/>
              </a:ext>
            </a:extLst>
          </p:cNvPr>
          <p:cNvSpPr/>
          <p:nvPr/>
        </p:nvSpPr>
        <p:spPr>
          <a:xfrm>
            <a:off x="4959927" y="1185345"/>
            <a:ext cx="5186857" cy="100183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F4382ADF-09CA-1519-326E-1A4E9F1B3209}"/>
              </a:ext>
            </a:extLst>
          </p:cNvPr>
          <p:cNvSpPr/>
          <p:nvPr/>
        </p:nvSpPr>
        <p:spPr>
          <a:xfrm>
            <a:off x="4959914" y="2231044"/>
            <a:ext cx="5186857" cy="117586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cxnSp>
        <p:nvCxnSpPr>
          <p:cNvPr id="8" name="Straight Connector 7">
            <a:extLst>
              <a:ext uri="{FF2B5EF4-FFF2-40B4-BE49-F238E27FC236}">
                <a16:creationId xmlns:a16="http://schemas.microsoft.com/office/drawing/2014/main" id="{AA9F2154-7B83-26EE-BC5F-2AC3661C712A}"/>
              </a:ext>
            </a:extLst>
          </p:cNvPr>
          <p:cNvCxnSpPr>
            <a:cxnSpLocks/>
          </p:cNvCxnSpPr>
          <p:nvPr/>
        </p:nvCxnSpPr>
        <p:spPr>
          <a:xfrm flipV="1">
            <a:off x="4332262" y="3610108"/>
            <a:ext cx="559178" cy="86890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1CE07A-D4E3-41B9-9951-11330F8BF61B}"/>
              </a:ext>
            </a:extLst>
          </p:cNvPr>
          <p:cNvCxnSpPr>
            <a:cxnSpLocks/>
          </p:cNvCxnSpPr>
          <p:nvPr/>
        </p:nvCxnSpPr>
        <p:spPr>
          <a:xfrm>
            <a:off x="4332262" y="5672655"/>
            <a:ext cx="559178" cy="74311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B6FCB6-0627-6979-283E-C96A95790849}"/>
              </a:ext>
            </a:extLst>
          </p:cNvPr>
          <p:cNvCxnSpPr>
            <a:cxnSpLocks/>
          </p:cNvCxnSpPr>
          <p:nvPr/>
        </p:nvCxnSpPr>
        <p:spPr>
          <a:xfrm>
            <a:off x="0" y="3508466"/>
            <a:ext cx="12192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D5C310E-87C8-BC95-4D4A-01FFDADDCAF1}"/>
              </a:ext>
            </a:extLst>
          </p:cNvPr>
          <p:cNvSpPr/>
          <p:nvPr/>
        </p:nvSpPr>
        <p:spPr>
          <a:xfrm>
            <a:off x="5236203" y="2595832"/>
            <a:ext cx="146212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AD74633F-AE47-0FD8-03E2-7FBF42BFD8C4}"/>
              </a:ext>
            </a:extLst>
          </p:cNvPr>
          <p:cNvSpPr/>
          <p:nvPr/>
        </p:nvSpPr>
        <p:spPr>
          <a:xfrm>
            <a:off x="6932704" y="2595832"/>
            <a:ext cx="1402314"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8F7AA8D2-F4D9-8D38-CC1E-05C9F4BC7AD6}"/>
              </a:ext>
            </a:extLst>
          </p:cNvPr>
          <p:cNvSpPr/>
          <p:nvPr/>
        </p:nvSpPr>
        <p:spPr>
          <a:xfrm>
            <a:off x="8569390" y="2595832"/>
            <a:ext cx="141279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B22482A4-02E6-C5A6-7423-8B53B72B9BBE}"/>
              </a:ext>
            </a:extLst>
          </p:cNvPr>
          <p:cNvSpPr/>
          <p:nvPr/>
        </p:nvSpPr>
        <p:spPr>
          <a:xfrm>
            <a:off x="6212696" y="155585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CE4AD121-7B49-3227-3F2F-ABE4A9D34384}"/>
              </a:ext>
            </a:extLst>
          </p:cNvPr>
          <p:cNvSpPr/>
          <p:nvPr/>
        </p:nvSpPr>
        <p:spPr>
          <a:xfrm>
            <a:off x="4959914" y="3644534"/>
            <a:ext cx="5186839" cy="1636193"/>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6BEA51C0-15AC-BE12-D3BC-A648D10F3BB8}"/>
              </a:ext>
            </a:extLst>
          </p:cNvPr>
          <p:cNvSpPr/>
          <p:nvPr/>
        </p:nvSpPr>
        <p:spPr>
          <a:xfrm>
            <a:off x="5221779" y="3948488"/>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BADB588A-53C7-BAAD-374E-55AD6A07D41A}"/>
              </a:ext>
            </a:extLst>
          </p:cNvPr>
          <p:cNvSpPr/>
          <p:nvPr/>
        </p:nvSpPr>
        <p:spPr>
          <a:xfrm>
            <a:off x="6881729" y="3957725"/>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AA8D8FB4-71EF-E306-4DEB-549FDD50B534}"/>
              </a:ext>
            </a:extLst>
          </p:cNvPr>
          <p:cNvSpPr/>
          <p:nvPr/>
        </p:nvSpPr>
        <p:spPr>
          <a:xfrm>
            <a:off x="8541679" y="3950380"/>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C8BB3C-2C9C-552F-3E33-40E3FB3A810C}"/>
              </a:ext>
            </a:extLst>
          </p:cNvPr>
          <p:cNvSpPr/>
          <p:nvPr/>
        </p:nvSpPr>
        <p:spPr>
          <a:xfrm>
            <a:off x="52217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5" name="Rectangle 24">
            <a:extLst>
              <a:ext uri="{FF2B5EF4-FFF2-40B4-BE49-F238E27FC236}">
                <a16:creationId xmlns:a16="http://schemas.microsoft.com/office/drawing/2014/main" id="{35A10B79-9BDF-D759-EB0E-884BA5CB12DC}"/>
              </a:ext>
            </a:extLst>
          </p:cNvPr>
          <p:cNvSpPr/>
          <p:nvPr/>
        </p:nvSpPr>
        <p:spPr>
          <a:xfrm>
            <a:off x="6881729" y="4586824"/>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6" name="Rectangle 25">
            <a:extLst>
              <a:ext uri="{FF2B5EF4-FFF2-40B4-BE49-F238E27FC236}">
                <a16:creationId xmlns:a16="http://schemas.microsoft.com/office/drawing/2014/main" id="{F4CA699E-61A2-C6F5-B6DE-6BDD1C7561E8}"/>
              </a:ext>
            </a:extLst>
          </p:cNvPr>
          <p:cNvSpPr/>
          <p:nvPr/>
        </p:nvSpPr>
        <p:spPr>
          <a:xfrm>
            <a:off x="85416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7" name="Rectangle 26">
            <a:extLst>
              <a:ext uri="{FF2B5EF4-FFF2-40B4-BE49-F238E27FC236}">
                <a16:creationId xmlns:a16="http://schemas.microsoft.com/office/drawing/2014/main" id="{825D169C-9BAB-5FA6-4075-A6129BAFC000}"/>
              </a:ext>
            </a:extLst>
          </p:cNvPr>
          <p:cNvSpPr/>
          <p:nvPr/>
        </p:nvSpPr>
        <p:spPr>
          <a:xfrm>
            <a:off x="4959914" y="5326567"/>
            <a:ext cx="5186857" cy="100079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lnSpc>
                <a:spcPct val="150000"/>
              </a:lnSpc>
            </a:pPr>
            <a:endParaRPr lang="en-US" altLang="zh-CN" dirty="0">
              <a:latin typeface="Georgia" panose="02040502050405020303" pitchFamily="18" charset="0"/>
            </a:endParaRPr>
          </a:p>
          <a:p>
            <a:pPr algn="ctr">
              <a:lnSpc>
                <a:spcPct val="150000"/>
              </a:lnSpc>
            </a:pPr>
            <a:endParaRPr lang="en-US" altLang="zh-CN" dirty="0">
              <a:latin typeface="Georgia" panose="02040502050405020303" pitchFamily="18" charset="0"/>
            </a:endParaRPr>
          </a:p>
        </p:txBody>
      </p:sp>
      <p:sp>
        <p:nvSpPr>
          <p:cNvPr id="28" name="Rectangle 27">
            <a:extLst>
              <a:ext uri="{FF2B5EF4-FFF2-40B4-BE49-F238E27FC236}">
                <a16:creationId xmlns:a16="http://schemas.microsoft.com/office/drawing/2014/main" id="{44E1DC7F-A243-1BD3-0A12-E4D7FE81BAD8}"/>
              </a:ext>
            </a:extLst>
          </p:cNvPr>
          <p:cNvSpPr/>
          <p:nvPr/>
        </p:nvSpPr>
        <p:spPr>
          <a:xfrm>
            <a:off x="7661570" y="1555853"/>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sp>
        <p:nvSpPr>
          <p:cNvPr id="36" name="Rectangle 35">
            <a:extLst>
              <a:ext uri="{FF2B5EF4-FFF2-40B4-BE49-F238E27FC236}">
                <a16:creationId xmlns:a16="http://schemas.microsoft.com/office/drawing/2014/main" id="{D827E1D7-AA91-E6CA-4990-3B3BBA4FB646}"/>
              </a:ext>
            </a:extLst>
          </p:cNvPr>
          <p:cNvSpPr/>
          <p:nvPr/>
        </p:nvSpPr>
        <p:spPr>
          <a:xfrm>
            <a:off x="530792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7" name="Rectangle 36">
            <a:extLst>
              <a:ext uri="{FF2B5EF4-FFF2-40B4-BE49-F238E27FC236}">
                <a16:creationId xmlns:a16="http://schemas.microsoft.com/office/drawing/2014/main" id="{C8715FC4-D6C8-70A6-7A20-35BFA7514DF3}"/>
              </a:ext>
            </a:extLst>
          </p:cNvPr>
          <p:cNvSpPr/>
          <p:nvPr/>
        </p:nvSpPr>
        <p:spPr>
          <a:xfrm>
            <a:off x="6843433"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grpSp>
        <p:nvGrpSpPr>
          <p:cNvPr id="4142" name="Group 4141">
            <a:extLst>
              <a:ext uri="{FF2B5EF4-FFF2-40B4-BE49-F238E27FC236}">
                <a16:creationId xmlns:a16="http://schemas.microsoft.com/office/drawing/2014/main" id="{5B216881-49B1-A351-1002-D9E5EF2C35B5}"/>
              </a:ext>
            </a:extLst>
          </p:cNvPr>
          <p:cNvGrpSpPr/>
          <p:nvPr/>
        </p:nvGrpSpPr>
        <p:grpSpPr>
          <a:xfrm>
            <a:off x="1656325" y="4182090"/>
            <a:ext cx="2279266" cy="1996445"/>
            <a:chOff x="908945" y="3953630"/>
            <a:chExt cx="2279266" cy="1996445"/>
          </a:xfrm>
        </p:grpSpPr>
        <p:sp>
          <p:nvSpPr>
            <p:cNvPr id="4143" name="Rectangle 4142">
              <a:extLst>
                <a:ext uri="{FF2B5EF4-FFF2-40B4-BE49-F238E27FC236}">
                  <a16:creationId xmlns:a16="http://schemas.microsoft.com/office/drawing/2014/main" id="{E9FC69BD-91C4-474B-E586-12EEAE1F05DE}"/>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44" name="Picture 10" descr="Dram Icon 32x32">
              <a:extLst>
                <a:ext uri="{FF2B5EF4-FFF2-40B4-BE49-F238E27FC236}">
                  <a16:creationId xmlns:a16="http://schemas.microsoft.com/office/drawing/2014/main" id="{381844EA-377C-3884-F503-1A1EC906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10" descr="Dram Icon 32x32">
              <a:extLst>
                <a:ext uri="{FF2B5EF4-FFF2-40B4-BE49-F238E27FC236}">
                  <a16:creationId xmlns:a16="http://schemas.microsoft.com/office/drawing/2014/main" id="{C1E2381C-52CA-C62F-A18C-5238CFF5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14">
              <a:extLst>
                <a:ext uri="{FF2B5EF4-FFF2-40B4-BE49-F238E27FC236}">
                  <a16:creationId xmlns:a16="http://schemas.microsoft.com/office/drawing/2014/main" id="{2B4DEBB2-DD6E-9086-9F1B-096657744B01}"/>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14">
              <a:extLst>
                <a:ext uri="{FF2B5EF4-FFF2-40B4-BE49-F238E27FC236}">
                  <a16:creationId xmlns:a16="http://schemas.microsoft.com/office/drawing/2014/main" id="{F54BB987-A9A5-5E37-1849-86FECFBD77F7}"/>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48" name="TextBox 4147">
              <a:extLst>
                <a:ext uri="{FF2B5EF4-FFF2-40B4-BE49-F238E27FC236}">
                  <a16:creationId xmlns:a16="http://schemas.microsoft.com/office/drawing/2014/main" id="{FECECF84-0B51-61B4-EA4C-85C8615BB206}"/>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49" name="Picture 12">
              <a:extLst>
                <a:ext uri="{FF2B5EF4-FFF2-40B4-BE49-F238E27FC236}">
                  <a16:creationId xmlns:a16="http://schemas.microsoft.com/office/drawing/2014/main" id="{91C52A7E-5DB6-7E63-F239-16B76A5E639F}"/>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12">
              <a:extLst>
                <a:ext uri="{FF2B5EF4-FFF2-40B4-BE49-F238E27FC236}">
                  <a16:creationId xmlns:a16="http://schemas.microsoft.com/office/drawing/2014/main" id="{0D14AE67-9278-F02B-EBAF-4990D8C40279}"/>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12">
              <a:extLst>
                <a:ext uri="{FF2B5EF4-FFF2-40B4-BE49-F238E27FC236}">
                  <a16:creationId xmlns:a16="http://schemas.microsoft.com/office/drawing/2014/main" id="{5E2051D7-DC33-5D53-44FA-00DCE149494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12">
              <a:extLst>
                <a:ext uri="{FF2B5EF4-FFF2-40B4-BE49-F238E27FC236}">
                  <a16:creationId xmlns:a16="http://schemas.microsoft.com/office/drawing/2014/main" id="{CB00BB78-B524-DD10-6BBA-183E80FA8F3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1" name="Group 4130">
            <a:extLst>
              <a:ext uri="{FF2B5EF4-FFF2-40B4-BE49-F238E27FC236}">
                <a16:creationId xmlns:a16="http://schemas.microsoft.com/office/drawing/2014/main" id="{0F47A9C6-A83D-FB17-FEE3-DA1406673EDE}"/>
              </a:ext>
            </a:extLst>
          </p:cNvPr>
          <p:cNvGrpSpPr/>
          <p:nvPr/>
        </p:nvGrpSpPr>
        <p:grpSpPr>
          <a:xfrm>
            <a:off x="1861243" y="3986663"/>
            <a:ext cx="2279266" cy="1996445"/>
            <a:chOff x="908945" y="3953630"/>
            <a:chExt cx="2279266" cy="1996445"/>
          </a:xfrm>
        </p:grpSpPr>
        <p:sp>
          <p:nvSpPr>
            <p:cNvPr id="4132" name="Rectangle 4131">
              <a:extLst>
                <a:ext uri="{FF2B5EF4-FFF2-40B4-BE49-F238E27FC236}">
                  <a16:creationId xmlns:a16="http://schemas.microsoft.com/office/drawing/2014/main" id="{903C856C-9EB7-FA6C-F417-14391E08EBC1}"/>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33" name="Picture 10" descr="Dram Icon 32x32">
              <a:extLst>
                <a:ext uri="{FF2B5EF4-FFF2-40B4-BE49-F238E27FC236}">
                  <a16:creationId xmlns:a16="http://schemas.microsoft.com/office/drawing/2014/main" id="{28EEAC92-D6E2-D97F-D465-107513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10" descr="Dram Icon 32x32">
              <a:extLst>
                <a:ext uri="{FF2B5EF4-FFF2-40B4-BE49-F238E27FC236}">
                  <a16:creationId xmlns:a16="http://schemas.microsoft.com/office/drawing/2014/main" id="{19E2A4B1-93BD-201B-4817-62460F6C2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14">
              <a:extLst>
                <a:ext uri="{FF2B5EF4-FFF2-40B4-BE49-F238E27FC236}">
                  <a16:creationId xmlns:a16="http://schemas.microsoft.com/office/drawing/2014/main" id="{53EC4210-AC0B-C269-8B65-7958BB63BF93}"/>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14">
              <a:extLst>
                <a:ext uri="{FF2B5EF4-FFF2-40B4-BE49-F238E27FC236}">
                  <a16:creationId xmlns:a16="http://schemas.microsoft.com/office/drawing/2014/main" id="{2DDE2B2D-5EFC-9A47-BC11-4812EE1C7E85}"/>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37" name="TextBox 4136">
              <a:extLst>
                <a:ext uri="{FF2B5EF4-FFF2-40B4-BE49-F238E27FC236}">
                  <a16:creationId xmlns:a16="http://schemas.microsoft.com/office/drawing/2014/main" id="{A2BD6647-E342-A855-C4BB-B4769568258B}"/>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38" name="Picture 12">
              <a:extLst>
                <a:ext uri="{FF2B5EF4-FFF2-40B4-BE49-F238E27FC236}">
                  <a16:creationId xmlns:a16="http://schemas.microsoft.com/office/drawing/2014/main" id="{2FFB8F6C-1598-A2AB-5562-B60EFD8DC201}"/>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12">
              <a:extLst>
                <a:ext uri="{FF2B5EF4-FFF2-40B4-BE49-F238E27FC236}">
                  <a16:creationId xmlns:a16="http://schemas.microsoft.com/office/drawing/2014/main" id="{1AB9507E-B098-502D-AA80-856E02811A26}"/>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12">
              <a:extLst>
                <a:ext uri="{FF2B5EF4-FFF2-40B4-BE49-F238E27FC236}">
                  <a16:creationId xmlns:a16="http://schemas.microsoft.com/office/drawing/2014/main" id="{7973040D-8466-EB4A-D763-57234481E69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12">
              <a:extLst>
                <a:ext uri="{FF2B5EF4-FFF2-40B4-BE49-F238E27FC236}">
                  <a16:creationId xmlns:a16="http://schemas.microsoft.com/office/drawing/2014/main" id="{CCB16F56-9378-8B36-05EC-D50C1514A29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a:extLst>
              <a:ext uri="{FF2B5EF4-FFF2-40B4-BE49-F238E27FC236}">
                <a16:creationId xmlns:a16="http://schemas.microsoft.com/office/drawing/2014/main" id="{CEA5F33F-7460-B536-B631-CE57960F9692}"/>
              </a:ext>
            </a:extLst>
          </p:cNvPr>
          <p:cNvSpPr/>
          <p:nvPr/>
        </p:nvSpPr>
        <p:spPr>
          <a:xfrm>
            <a:off x="837893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grpSp>
        <p:nvGrpSpPr>
          <p:cNvPr id="57" name="Group 56">
            <a:extLst>
              <a:ext uri="{FF2B5EF4-FFF2-40B4-BE49-F238E27FC236}">
                <a16:creationId xmlns:a16="http://schemas.microsoft.com/office/drawing/2014/main" id="{7CB778B3-EBC3-F1F2-7E4B-9D53015C9BA2}"/>
              </a:ext>
            </a:extLst>
          </p:cNvPr>
          <p:cNvGrpSpPr/>
          <p:nvPr/>
        </p:nvGrpSpPr>
        <p:grpSpPr>
          <a:xfrm>
            <a:off x="2052996" y="3813313"/>
            <a:ext cx="2279266" cy="1996445"/>
            <a:chOff x="908945" y="3953630"/>
            <a:chExt cx="2279266" cy="1996445"/>
          </a:xfrm>
        </p:grpSpPr>
        <p:sp>
          <p:nvSpPr>
            <p:cNvPr id="51" name="Rectangle 50">
              <a:extLst>
                <a:ext uri="{FF2B5EF4-FFF2-40B4-BE49-F238E27FC236}">
                  <a16:creationId xmlns:a16="http://schemas.microsoft.com/office/drawing/2014/main" id="{AE45BC31-68F2-0B83-0C2A-BAA38F37E08A}"/>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10" descr="Dram Icon 32x32">
              <a:extLst>
                <a:ext uri="{FF2B5EF4-FFF2-40B4-BE49-F238E27FC236}">
                  <a16:creationId xmlns:a16="http://schemas.microsoft.com/office/drawing/2014/main" id="{3FE40B31-B6CC-9620-AFFB-7D01FB531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Dram Icon 32x32">
              <a:extLst>
                <a:ext uri="{FF2B5EF4-FFF2-40B4-BE49-F238E27FC236}">
                  <a16:creationId xmlns:a16="http://schemas.microsoft.com/office/drawing/2014/main" id="{EB507F36-7F54-1203-C8AF-BF748E1D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a:extLst>
                <a:ext uri="{FF2B5EF4-FFF2-40B4-BE49-F238E27FC236}">
                  <a16:creationId xmlns:a16="http://schemas.microsoft.com/office/drawing/2014/main" id="{C80B786D-9AE1-BDDD-1E62-633BC76F8CC8}"/>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831779C5-9054-668E-83E1-F7E70AF95ADC}"/>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996BB29-DAD1-FB07-6861-5678CE01A4C4}"/>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53" name="Picture 12">
              <a:extLst>
                <a:ext uri="{FF2B5EF4-FFF2-40B4-BE49-F238E27FC236}">
                  <a16:creationId xmlns:a16="http://schemas.microsoft.com/office/drawing/2014/main" id="{876A5281-B9C1-8D08-E08C-050EC524D95E}"/>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a:extLst>
                <a:ext uri="{FF2B5EF4-FFF2-40B4-BE49-F238E27FC236}">
                  <a16:creationId xmlns:a16="http://schemas.microsoft.com/office/drawing/2014/main" id="{0922983E-16D8-6D63-83CF-48C6B2450802}"/>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a:extLst>
                <a:ext uri="{FF2B5EF4-FFF2-40B4-BE49-F238E27FC236}">
                  <a16:creationId xmlns:a16="http://schemas.microsoft.com/office/drawing/2014/main" id="{5B732FE7-BB94-099F-89DE-139F21D83FAC}"/>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61FDF025-2700-FC4F-6C50-EEB3EB5900A0}"/>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a:extLst>
              <a:ext uri="{FF2B5EF4-FFF2-40B4-BE49-F238E27FC236}">
                <a16:creationId xmlns:a16="http://schemas.microsoft.com/office/drawing/2014/main" id="{693898DB-3F32-E090-24D5-885A7FB13E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2680" y="1921842"/>
            <a:ext cx="2145638" cy="685507"/>
          </a:xfrm>
          <a:prstGeom prst="rect">
            <a:avLst/>
          </a:prstGeom>
          <a:noFill/>
          <a:extLst>
            <a:ext uri="{909E8E84-426E-40DD-AFC4-6F175D3DCCD1}">
              <a14:hiddenFill xmlns:a14="http://schemas.microsoft.com/office/drawing/2010/main">
                <a:solidFill>
                  <a:srgbClr val="FFFFFF"/>
                </a:solidFill>
              </a14:hiddenFill>
            </a:ext>
          </a:extLst>
        </p:spPr>
      </p:pic>
      <p:sp>
        <p:nvSpPr>
          <p:cNvPr id="4096" name="TextBox 4095">
            <a:extLst>
              <a:ext uri="{FF2B5EF4-FFF2-40B4-BE49-F238E27FC236}">
                <a16:creationId xmlns:a16="http://schemas.microsoft.com/office/drawing/2014/main" id="{ADCF6FAE-798C-BA93-5678-66BE4880989E}"/>
              </a:ext>
            </a:extLst>
          </p:cNvPr>
          <p:cNvSpPr txBox="1"/>
          <p:nvPr/>
        </p:nvSpPr>
        <p:spPr>
          <a:xfrm>
            <a:off x="-44934" y="3117896"/>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cxnSp>
        <p:nvCxnSpPr>
          <p:cNvPr id="4097" name="Straight Arrow Connector 4096">
            <a:extLst>
              <a:ext uri="{FF2B5EF4-FFF2-40B4-BE49-F238E27FC236}">
                <a16:creationId xmlns:a16="http://schemas.microsoft.com/office/drawing/2014/main" id="{47611FB4-F8E7-6806-DFC4-B81637D459FC}"/>
              </a:ext>
            </a:extLst>
          </p:cNvPr>
          <p:cNvCxnSpPr>
            <a:cxnSpLocks/>
          </p:cNvCxnSpPr>
          <p:nvPr/>
        </p:nvCxnSpPr>
        <p:spPr>
          <a:xfrm>
            <a:off x="3248243" y="2610414"/>
            <a:ext cx="0" cy="999694"/>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sp>
        <p:nvSpPr>
          <p:cNvPr id="4100" name="TextBox 4099">
            <a:extLst>
              <a:ext uri="{FF2B5EF4-FFF2-40B4-BE49-F238E27FC236}">
                <a16:creationId xmlns:a16="http://schemas.microsoft.com/office/drawing/2014/main" id="{4AAB3753-B540-4E46-0770-1DDE04B134E4}"/>
              </a:ext>
            </a:extLst>
          </p:cNvPr>
          <p:cNvSpPr txBox="1"/>
          <p:nvPr/>
        </p:nvSpPr>
        <p:spPr>
          <a:xfrm>
            <a:off x="-41094" y="3479758"/>
            <a:ext cx="3476106" cy="338554"/>
          </a:xfrm>
          <a:prstGeom prst="rect">
            <a:avLst/>
          </a:prstGeom>
          <a:noFill/>
        </p:spPr>
        <p:txBody>
          <a:bodyPr wrap="square" rtlCol="0">
            <a:spAutoFit/>
          </a:bodyPr>
          <a:lstStyle/>
          <a:p>
            <a:r>
              <a:rPr lang="en-US" sz="1600" b="1" dirty="0">
                <a:latin typeface="Georgia" panose="02040502050405020303" pitchFamily="18" charset="0"/>
              </a:rPr>
              <a:t>Software-Defined Storage</a:t>
            </a:r>
          </a:p>
        </p:txBody>
      </p:sp>
      <p:cxnSp>
        <p:nvCxnSpPr>
          <p:cNvPr id="4099" name="Straight Arrow Connector 4098">
            <a:extLst>
              <a:ext uri="{FF2B5EF4-FFF2-40B4-BE49-F238E27FC236}">
                <a16:creationId xmlns:a16="http://schemas.microsoft.com/office/drawing/2014/main" id="{4A22CE1F-C6B1-5F0C-E902-F5EB593D558E}"/>
              </a:ext>
            </a:extLst>
          </p:cNvPr>
          <p:cNvCxnSpPr>
            <a:cxnSpLocks/>
          </p:cNvCxnSpPr>
          <p:nvPr/>
        </p:nvCxnSpPr>
        <p:spPr>
          <a:xfrm>
            <a:off x="3251624" y="3406904"/>
            <a:ext cx="0" cy="406409"/>
          </a:xfrm>
          <a:prstGeom prst="straightConnector1">
            <a:avLst/>
          </a:prstGeom>
          <a:ln w="41275">
            <a:headEnd type="none"/>
            <a:tailEnd type="triangle"/>
          </a:ln>
        </p:spPr>
        <p:style>
          <a:lnRef idx="1">
            <a:schemeClr val="dk1"/>
          </a:lnRef>
          <a:fillRef idx="0">
            <a:schemeClr val="dk1"/>
          </a:fillRef>
          <a:effectRef idx="0">
            <a:schemeClr val="dk1"/>
          </a:effectRef>
          <a:fontRef idx="minor">
            <a:schemeClr val="tx1"/>
          </a:fontRef>
        </p:style>
      </p:cxnSp>
      <p:sp>
        <p:nvSpPr>
          <p:cNvPr id="4103" name="Rectangle 4102">
            <a:extLst>
              <a:ext uri="{FF2B5EF4-FFF2-40B4-BE49-F238E27FC236}">
                <a16:creationId xmlns:a16="http://schemas.microsoft.com/office/drawing/2014/main" id="{9AE8D251-D9C7-75DD-8137-4345AF03E982}"/>
              </a:ext>
            </a:extLst>
          </p:cNvPr>
          <p:cNvSpPr/>
          <p:nvPr/>
        </p:nvSpPr>
        <p:spPr>
          <a:xfrm>
            <a:off x="4891440" y="1144321"/>
            <a:ext cx="5339311" cy="2297426"/>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4106" name="Rectangle 4105">
            <a:extLst>
              <a:ext uri="{FF2B5EF4-FFF2-40B4-BE49-F238E27FC236}">
                <a16:creationId xmlns:a16="http://schemas.microsoft.com/office/drawing/2014/main" id="{DA3FC4AD-9D1D-D889-F50C-5D11B57E933C}"/>
              </a:ext>
            </a:extLst>
          </p:cNvPr>
          <p:cNvSpPr/>
          <p:nvPr/>
        </p:nvSpPr>
        <p:spPr>
          <a:xfrm>
            <a:off x="4900831" y="3595834"/>
            <a:ext cx="5339311" cy="2819939"/>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Tree>
    <p:extLst>
      <p:ext uri="{BB962C8B-B14F-4D97-AF65-F5344CB8AC3E}">
        <p14:creationId xmlns:p14="http://schemas.microsoft.com/office/powerpoint/2010/main" val="23383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4106"/>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6" grpId="0" animBg="1"/>
      <p:bldP spid="37" grpId="0" animBg="1"/>
      <p:bldP spid="38" grpId="0" animBg="1"/>
      <p:bldP spid="4096" grpId="0"/>
      <p:bldP spid="4100" grpId="0"/>
      <p:bldP spid="4103" grpId="0" animBg="1"/>
      <p:bldP spid="4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Enabling Coordinated GC</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48</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pic>
        <p:nvPicPr>
          <p:cNvPr id="3" name="Picture 2">
            <a:extLst>
              <a:ext uri="{FF2B5EF4-FFF2-40B4-BE49-F238E27FC236}">
                <a16:creationId xmlns:a16="http://schemas.microsoft.com/office/drawing/2014/main" id="{54564107-92E3-8641-AF17-9850102D4E31}"/>
              </a:ext>
            </a:extLst>
          </p:cNvPr>
          <p:cNvPicPr>
            <a:picLocks noChangeAspect="1"/>
          </p:cNvPicPr>
          <p:nvPr/>
        </p:nvPicPr>
        <p:blipFill>
          <a:blip r:embed="rId3"/>
          <a:stretch>
            <a:fillRect/>
          </a:stretch>
        </p:blipFill>
        <p:spPr>
          <a:xfrm>
            <a:off x="247408" y="1376294"/>
            <a:ext cx="5689600" cy="1841500"/>
          </a:xfrm>
          <a:prstGeom prst="rect">
            <a:avLst/>
          </a:prstGeom>
        </p:spPr>
      </p:pic>
      <p:pic>
        <p:nvPicPr>
          <p:cNvPr id="5" name="Picture 4">
            <a:extLst>
              <a:ext uri="{FF2B5EF4-FFF2-40B4-BE49-F238E27FC236}">
                <a16:creationId xmlns:a16="http://schemas.microsoft.com/office/drawing/2014/main" id="{8A4EAFBE-E6BE-F993-8FE2-21B9D317DCC1}"/>
              </a:ext>
            </a:extLst>
          </p:cNvPr>
          <p:cNvPicPr>
            <a:picLocks noChangeAspect="1"/>
          </p:cNvPicPr>
          <p:nvPr/>
        </p:nvPicPr>
        <p:blipFill>
          <a:blip r:embed="rId4"/>
          <a:stretch>
            <a:fillRect/>
          </a:stretch>
        </p:blipFill>
        <p:spPr>
          <a:xfrm>
            <a:off x="2717558" y="4220788"/>
            <a:ext cx="6438900" cy="1574800"/>
          </a:xfrm>
          <a:prstGeom prst="rect">
            <a:avLst/>
          </a:prstGeom>
        </p:spPr>
      </p:pic>
      <p:pic>
        <p:nvPicPr>
          <p:cNvPr id="6" name="Picture 5">
            <a:extLst>
              <a:ext uri="{FF2B5EF4-FFF2-40B4-BE49-F238E27FC236}">
                <a16:creationId xmlns:a16="http://schemas.microsoft.com/office/drawing/2014/main" id="{B1FB067B-D991-A7D8-E308-EF7A0AFF5852}"/>
              </a:ext>
            </a:extLst>
          </p:cNvPr>
          <p:cNvPicPr>
            <a:picLocks noChangeAspect="1"/>
          </p:cNvPicPr>
          <p:nvPr/>
        </p:nvPicPr>
        <p:blipFill>
          <a:blip r:embed="rId5"/>
          <a:stretch>
            <a:fillRect/>
          </a:stretch>
        </p:blipFill>
        <p:spPr>
          <a:xfrm>
            <a:off x="6127992" y="1509644"/>
            <a:ext cx="5816600" cy="1574800"/>
          </a:xfrm>
          <a:prstGeom prst="rect">
            <a:avLst/>
          </a:prstGeom>
        </p:spPr>
      </p:pic>
      <p:sp>
        <p:nvSpPr>
          <p:cNvPr id="7" name="Rounded Rectangle 16">
            <a:extLst>
              <a:ext uri="{FF2B5EF4-FFF2-40B4-BE49-F238E27FC236}">
                <a16:creationId xmlns:a16="http://schemas.microsoft.com/office/drawing/2014/main" id="{F19AA02C-DAA4-163B-A1C6-E4BC6619E251}"/>
              </a:ext>
            </a:extLst>
          </p:cNvPr>
          <p:cNvSpPr/>
          <p:nvPr/>
        </p:nvSpPr>
        <p:spPr>
          <a:xfrm>
            <a:off x="599586" y="3160129"/>
            <a:ext cx="4235943" cy="434017"/>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rgbClr val="C00000"/>
                </a:solidFill>
                <a:latin typeface="Georgia" panose="02040502050405020303" pitchFamily="18" charset="0"/>
              </a:rPr>
              <a:t>Replicas may GC </a:t>
            </a:r>
            <a:r>
              <a:rPr lang="en-US" sz="2100" b="1" dirty="0">
                <a:solidFill>
                  <a:srgbClr val="C00000"/>
                </a:solidFill>
                <a:latin typeface="Georgia" panose="02040502050405020303" pitchFamily="18" charset="0"/>
              </a:rPr>
              <a:t>concurrently</a:t>
            </a:r>
            <a:r>
              <a:rPr lang="en-US" sz="2100" dirty="0">
                <a:solidFill>
                  <a:srgbClr val="C00000"/>
                </a:solidFill>
                <a:latin typeface="Georgia" panose="02040502050405020303" pitchFamily="18" charset="0"/>
              </a:rPr>
              <a:t>!</a:t>
            </a:r>
            <a:endParaRPr kumimoji="0" lang="en-US" sz="2100" i="0" u="none" strike="noStrike" kern="1200" cap="none" spc="0" normalizeH="0" baseline="0" noProof="0" dirty="0">
              <a:ln>
                <a:noFill/>
              </a:ln>
              <a:solidFill>
                <a:srgbClr val="C00000"/>
              </a:solidFill>
              <a:effectLst/>
              <a:uLnTx/>
              <a:uFillTx/>
              <a:latin typeface="Georgia" panose="02040502050405020303" pitchFamily="18" charset="0"/>
            </a:endParaRPr>
          </a:p>
        </p:txBody>
      </p:sp>
      <p:sp>
        <p:nvSpPr>
          <p:cNvPr id="8" name="Rounded Rectangle 16">
            <a:extLst>
              <a:ext uri="{FF2B5EF4-FFF2-40B4-BE49-F238E27FC236}">
                <a16:creationId xmlns:a16="http://schemas.microsoft.com/office/drawing/2014/main" id="{82FCD26B-6681-1AAF-C31B-A287B779A9DE}"/>
              </a:ext>
            </a:extLst>
          </p:cNvPr>
          <p:cNvSpPr/>
          <p:nvPr/>
        </p:nvSpPr>
        <p:spPr>
          <a:xfrm>
            <a:off x="6506413" y="3160129"/>
            <a:ext cx="5139768" cy="434017"/>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rgbClr val="C00000"/>
                </a:solidFill>
                <a:latin typeface="Georgia" panose="02040502050405020303" pitchFamily="18" charset="0"/>
              </a:rPr>
              <a:t>Still want to </a:t>
            </a:r>
            <a:r>
              <a:rPr lang="en-US" sz="2100" b="1" dirty="0">
                <a:solidFill>
                  <a:srgbClr val="C00000"/>
                </a:solidFill>
                <a:latin typeface="Georgia" panose="02040502050405020303" pitchFamily="18" charset="0"/>
              </a:rPr>
              <a:t>minimize</a:t>
            </a:r>
            <a:r>
              <a:rPr lang="en-US" sz="2100" dirty="0">
                <a:solidFill>
                  <a:srgbClr val="C00000"/>
                </a:solidFill>
                <a:latin typeface="Georgia" panose="02040502050405020303" pitchFamily="18" charset="0"/>
              </a:rPr>
              <a:t> GC occurrences!</a:t>
            </a:r>
            <a:endParaRPr kumimoji="0" lang="en-US" sz="2100" i="0" u="none" strike="noStrike" kern="1200" cap="none" spc="0" normalizeH="0" baseline="0" noProof="0" dirty="0">
              <a:ln>
                <a:noFill/>
              </a:ln>
              <a:solidFill>
                <a:srgbClr val="C00000"/>
              </a:solidFill>
              <a:effectLst/>
              <a:uLnTx/>
              <a:uFillTx/>
              <a:latin typeface="Georgia" panose="02040502050405020303" pitchFamily="18" charset="0"/>
            </a:endParaRPr>
          </a:p>
        </p:txBody>
      </p:sp>
      <p:sp>
        <p:nvSpPr>
          <p:cNvPr id="9" name="Rounded Rectangle 16">
            <a:extLst>
              <a:ext uri="{FF2B5EF4-FFF2-40B4-BE49-F238E27FC236}">
                <a16:creationId xmlns:a16="http://schemas.microsoft.com/office/drawing/2014/main" id="{48EF6E98-3087-29CF-69C8-71F2554FAA09}"/>
              </a:ext>
            </a:extLst>
          </p:cNvPr>
          <p:cNvSpPr/>
          <p:nvPr/>
        </p:nvSpPr>
        <p:spPr>
          <a:xfrm>
            <a:off x="599586" y="3160129"/>
            <a:ext cx="4235943" cy="434017"/>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Georgia" panose="02040502050405020303" pitchFamily="18" charset="0"/>
              </a:rPr>
              <a:t>Request Redirection</a:t>
            </a:r>
            <a:endParaRPr kumimoji="0" lang="en-US" sz="210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10" name="Rounded Rectangle 16">
            <a:extLst>
              <a:ext uri="{FF2B5EF4-FFF2-40B4-BE49-F238E27FC236}">
                <a16:creationId xmlns:a16="http://schemas.microsoft.com/office/drawing/2014/main" id="{CFC5F69D-1FB5-77EE-992F-07BC0ED608C1}"/>
              </a:ext>
            </a:extLst>
          </p:cNvPr>
          <p:cNvSpPr/>
          <p:nvPr/>
        </p:nvSpPr>
        <p:spPr>
          <a:xfrm>
            <a:off x="7038486" y="3160129"/>
            <a:ext cx="4235943" cy="434017"/>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Georgia" panose="02040502050405020303" pitchFamily="18" charset="0"/>
              </a:rPr>
              <a:t>Delayed GC</a:t>
            </a:r>
            <a:endParaRPr kumimoji="0" lang="en-US" sz="210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13" name="Rounded Rectangle 16">
            <a:extLst>
              <a:ext uri="{FF2B5EF4-FFF2-40B4-BE49-F238E27FC236}">
                <a16:creationId xmlns:a16="http://schemas.microsoft.com/office/drawing/2014/main" id="{A5732762-696A-D808-0F40-4E8026FF96D6}"/>
              </a:ext>
            </a:extLst>
          </p:cNvPr>
          <p:cNvSpPr/>
          <p:nvPr/>
        </p:nvSpPr>
        <p:spPr>
          <a:xfrm>
            <a:off x="4103129" y="5787759"/>
            <a:ext cx="4235943" cy="434017"/>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Georgia" panose="02040502050405020303" pitchFamily="18" charset="0"/>
              </a:rPr>
              <a:t>Background GC</a:t>
            </a:r>
            <a:endParaRPr kumimoji="0" lang="en-US" sz="2100" i="0" u="none" strike="noStrike" kern="1200" cap="none" spc="0" normalizeH="0" baseline="0" noProof="0" dirty="0">
              <a:ln>
                <a:noFill/>
              </a:ln>
              <a:solidFill>
                <a:schemeClr val="tx1"/>
              </a:solidFill>
              <a:effectLst/>
              <a:uLnTx/>
              <a:uFillTx/>
              <a:latin typeface="Georgia" panose="02040502050405020303" pitchFamily="18" charset="0"/>
            </a:endParaRPr>
          </a:p>
        </p:txBody>
      </p:sp>
    </p:spTree>
    <p:extLst>
      <p:ext uri="{BB962C8B-B14F-4D97-AF65-F5344CB8AC3E}">
        <p14:creationId xmlns:p14="http://schemas.microsoft.com/office/powerpoint/2010/main" val="213368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1269910" cy="615513"/>
          </a:xfrm>
          <a:prstGeom prst="rect">
            <a:avLst/>
          </a:prstGeom>
          <a:noFill/>
          <a:ln>
            <a:noFill/>
          </a:ln>
        </p:spPr>
        <p:txBody>
          <a:bodyPr spcFirstLastPara="1" wrap="square" lIns="91425" tIns="45700" rIns="91425" bIns="45700" anchor="t" anchorCtr="0">
            <a:spAutoFit/>
          </a:bodyPr>
          <a:lstStyle/>
          <a:p>
            <a:r>
              <a:rPr lang="en-US" sz="3400" dirty="0">
                <a:solidFill>
                  <a:schemeClr val="lt1"/>
                </a:solidFill>
                <a:latin typeface="Georgia" panose="02040502050405020303" pitchFamily="18" charset="0"/>
                <a:ea typeface="Helvetica Neue Light"/>
                <a:sym typeface="Helvetica Neue Light"/>
              </a:rPr>
              <a:t>Network/Storage Co-Design is Promising </a:t>
            </a: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49</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3" name="Rounded Rectangle 16">
            <a:extLst>
              <a:ext uri="{FF2B5EF4-FFF2-40B4-BE49-F238E27FC236}">
                <a16:creationId xmlns:a16="http://schemas.microsoft.com/office/drawing/2014/main" id="{DCA0512E-0108-D4B3-110F-162AA890AA54}"/>
              </a:ext>
            </a:extLst>
          </p:cNvPr>
          <p:cNvSpPr/>
          <p:nvPr/>
        </p:nvSpPr>
        <p:spPr>
          <a:xfrm>
            <a:off x="1129505" y="5686425"/>
            <a:ext cx="10158088" cy="683869"/>
          </a:xfrm>
          <a:prstGeom prst="roundRect">
            <a:avLst/>
          </a:prstGeom>
          <a:solidFill>
            <a:srgbClr val="C0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Georgia" panose="02040502050405020303" pitchFamily="18" charset="0"/>
              </a:rPr>
              <a:t>GC increases request tail latency by over 5x!</a:t>
            </a:r>
            <a:endParaRPr kumimoji="0" lang="en-US" sz="2800" i="0" u="none" strike="noStrike" kern="1200" cap="none" spc="0" normalizeH="0" baseline="0" noProof="0" dirty="0">
              <a:ln>
                <a:noFill/>
              </a:ln>
              <a:solidFill>
                <a:schemeClr val="bg1"/>
              </a:solidFill>
              <a:effectLst/>
              <a:uLnTx/>
              <a:uFillTx/>
              <a:latin typeface="Georgia" panose="02040502050405020303" pitchFamily="18" charset="0"/>
            </a:endParaRPr>
          </a:p>
        </p:txBody>
      </p:sp>
      <p:sp>
        <p:nvSpPr>
          <p:cNvPr id="6" name="Rounded Rectangle 16">
            <a:extLst>
              <a:ext uri="{FF2B5EF4-FFF2-40B4-BE49-F238E27FC236}">
                <a16:creationId xmlns:a16="http://schemas.microsoft.com/office/drawing/2014/main" id="{C6268158-278C-BD13-BE78-EDC71BEEF7B2}"/>
              </a:ext>
            </a:extLst>
          </p:cNvPr>
          <p:cNvSpPr/>
          <p:nvPr/>
        </p:nvSpPr>
        <p:spPr>
          <a:xfrm>
            <a:off x="1129505" y="5686425"/>
            <a:ext cx="10158088" cy="683869"/>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a:solidFill>
                  <a:schemeClr val="bg1"/>
                </a:solidFill>
                <a:latin typeface="Georgia" panose="02040502050405020303" pitchFamily="18" charset="0"/>
              </a:rPr>
              <a:t>Requests spend nearly equal time in network and storage!</a:t>
            </a:r>
            <a:endParaRPr kumimoji="0" lang="en-US" sz="2800" i="0" u="none" strike="noStrike" kern="1200" cap="none" spc="0" normalizeH="0" baseline="0" noProof="0" dirty="0">
              <a:ln>
                <a:noFill/>
              </a:ln>
              <a:solidFill>
                <a:schemeClr val="bg1"/>
              </a:solidFill>
              <a:effectLst/>
              <a:uLnTx/>
              <a:uFillTx/>
              <a:latin typeface="Georgia" panose="02040502050405020303" pitchFamily="18" charset="0"/>
            </a:endParaRPr>
          </a:p>
        </p:txBody>
      </p:sp>
      <p:pic>
        <p:nvPicPr>
          <p:cNvPr id="5" name="Picture 4">
            <a:extLst>
              <a:ext uri="{FF2B5EF4-FFF2-40B4-BE49-F238E27FC236}">
                <a16:creationId xmlns:a16="http://schemas.microsoft.com/office/drawing/2014/main" id="{ECF6796F-4D59-4EFB-8C22-3598992DA2BE}"/>
              </a:ext>
            </a:extLst>
          </p:cNvPr>
          <p:cNvPicPr>
            <a:picLocks noChangeAspect="1"/>
          </p:cNvPicPr>
          <p:nvPr/>
        </p:nvPicPr>
        <p:blipFill>
          <a:blip r:embed="rId3"/>
          <a:stretch>
            <a:fillRect/>
          </a:stretch>
        </p:blipFill>
        <p:spPr>
          <a:xfrm>
            <a:off x="1742205" y="976936"/>
            <a:ext cx="8707590" cy="4428508"/>
          </a:xfrm>
          <a:prstGeom prst="rect">
            <a:avLst/>
          </a:prstGeom>
        </p:spPr>
      </p:pic>
    </p:spTree>
    <p:extLst>
      <p:ext uri="{BB962C8B-B14F-4D97-AF65-F5344CB8AC3E}">
        <p14:creationId xmlns:p14="http://schemas.microsoft.com/office/powerpoint/2010/main" val="2344693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3386" y="128016"/>
            <a:ext cx="11679100"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Background on Solid-State Drives</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5</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0" name="Rectangle 19">
            <a:extLst>
              <a:ext uri="{FF2B5EF4-FFF2-40B4-BE49-F238E27FC236}">
                <a16:creationId xmlns:a16="http://schemas.microsoft.com/office/drawing/2014/main" id="{CE4AD121-7B49-3227-3F2F-ABE4A9D34384}"/>
              </a:ext>
            </a:extLst>
          </p:cNvPr>
          <p:cNvSpPr/>
          <p:nvPr/>
        </p:nvSpPr>
        <p:spPr>
          <a:xfrm>
            <a:off x="4959914" y="3644534"/>
            <a:ext cx="5186839" cy="1636193"/>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6BEA51C0-15AC-BE12-D3BC-A648D10F3BB8}"/>
              </a:ext>
            </a:extLst>
          </p:cNvPr>
          <p:cNvSpPr/>
          <p:nvPr/>
        </p:nvSpPr>
        <p:spPr>
          <a:xfrm>
            <a:off x="5221779" y="3948488"/>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Georgia" panose="02040502050405020303" pitchFamily="18" charset="0"/>
              </a:rPr>
              <a:t>I/O Scheduling</a:t>
            </a:r>
          </a:p>
        </p:txBody>
      </p:sp>
      <p:sp>
        <p:nvSpPr>
          <p:cNvPr id="22" name="Rectangle 21">
            <a:extLst>
              <a:ext uri="{FF2B5EF4-FFF2-40B4-BE49-F238E27FC236}">
                <a16:creationId xmlns:a16="http://schemas.microsoft.com/office/drawing/2014/main" id="{BADB588A-53C7-BAAD-374E-55AD6A07D41A}"/>
              </a:ext>
            </a:extLst>
          </p:cNvPr>
          <p:cNvSpPr/>
          <p:nvPr/>
        </p:nvSpPr>
        <p:spPr>
          <a:xfrm>
            <a:off x="6881729" y="3957725"/>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AA8D8FB4-71EF-E306-4DEB-549FDD50B534}"/>
              </a:ext>
            </a:extLst>
          </p:cNvPr>
          <p:cNvSpPr/>
          <p:nvPr/>
        </p:nvSpPr>
        <p:spPr>
          <a:xfrm>
            <a:off x="8541679" y="3950380"/>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C8BB3C-2C9C-552F-3E33-40E3FB3A810C}"/>
              </a:ext>
            </a:extLst>
          </p:cNvPr>
          <p:cNvSpPr/>
          <p:nvPr/>
        </p:nvSpPr>
        <p:spPr>
          <a:xfrm>
            <a:off x="52217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5" name="Rectangle 24">
            <a:extLst>
              <a:ext uri="{FF2B5EF4-FFF2-40B4-BE49-F238E27FC236}">
                <a16:creationId xmlns:a16="http://schemas.microsoft.com/office/drawing/2014/main" id="{35A10B79-9BDF-D759-EB0E-884BA5CB12DC}"/>
              </a:ext>
            </a:extLst>
          </p:cNvPr>
          <p:cNvSpPr/>
          <p:nvPr/>
        </p:nvSpPr>
        <p:spPr>
          <a:xfrm>
            <a:off x="6881729" y="4586824"/>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6" name="Rectangle 25">
            <a:extLst>
              <a:ext uri="{FF2B5EF4-FFF2-40B4-BE49-F238E27FC236}">
                <a16:creationId xmlns:a16="http://schemas.microsoft.com/office/drawing/2014/main" id="{F4CA699E-61A2-C6F5-B6DE-6BDD1C7561E8}"/>
              </a:ext>
            </a:extLst>
          </p:cNvPr>
          <p:cNvSpPr/>
          <p:nvPr/>
        </p:nvSpPr>
        <p:spPr>
          <a:xfrm>
            <a:off x="85416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7" name="Rectangle 26">
            <a:extLst>
              <a:ext uri="{FF2B5EF4-FFF2-40B4-BE49-F238E27FC236}">
                <a16:creationId xmlns:a16="http://schemas.microsoft.com/office/drawing/2014/main" id="{825D169C-9BAB-5FA6-4075-A6129BAFC000}"/>
              </a:ext>
            </a:extLst>
          </p:cNvPr>
          <p:cNvSpPr/>
          <p:nvPr/>
        </p:nvSpPr>
        <p:spPr>
          <a:xfrm>
            <a:off x="4959914" y="5326567"/>
            <a:ext cx="5186857" cy="100079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lnSpc>
                <a:spcPct val="150000"/>
              </a:lnSpc>
            </a:pPr>
            <a:endParaRPr lang="en-US" altLang="zh-CN" dirty="0">
              <a:latin typeface="Georgia" panose="02040502050405020303" pitchFamily="18" charset="0"/>
            </a:endParaRPr>
          </a:p>
          <a:p>
            <a:pPr algn="ctr">
              <a:lnSpc>
                <a:spcPct val="150000"/>
              </a:lnSpc>
            </a:pPr>
            <a:endParaRPr lang="en-US" altLang="zh-CN" dirty="0">
              <a:latin typeface="Georgia" panose="02040502050405020303" pitchFamily="18" charset="0"/>
            </a:endParaRPr>
          </a:p>
        </p:txBody>
      </p:sp>
      <p:sp>
        <p:nvSpPr>
          <p:cNvPr id="36" name="Rectangle 35">
            <a:extLst>
              <a:ext uri="{FF2B5EF4-FFF2-40B4-BE49-F238E27FC236}">
                <a16:creationId xmlns:a16="http://schemas.microsoft.com/office/drawing/2014/main" id="{D827E1D7-AA91-E6CA-4990-3B3BBA4FB646}"/>
              </a:ext>
            </a:extLst>
          </p:cNvPr>
          <p:cNvSpPr/>
          <p:nvPr/>
        </p:nvSpPr>
        <p:spPr>
          <a:xfrm>
            <a:off x="530792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7" name="Rectangle 36">
            <a:extLst>
              <a:ext uri="{FF2B5EF4-FFF2-40B4-BE49-F238E27FC236}">
                <a16:creationId xmlns:a16="http://schemas.microsoft.com/office/drawing/2014/main" id="{C8715FC4-D6C8-70A6-7A20-35BFA7514DF3}"/>
              </a:ext>
            </a:extLst>
          </p:cNvPr>
          <p:cNvSpPr/>
          <p:nvPr/>
        </p:nvSpPr>
        <p:spPr>
          <a:xfrm>
            <a:off x="6843433"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grpSp>
        <p:nvGrpSpPr>
          <p:cNvPr id="4142" name="Group 4141">
            <a:extLst>
              <a:ext uri="{FF2B5EF4-FFF2-40B4-BE49-F238E27FC236}">
                <a16:creationId xmlns:a16="http://schemas.microsoft.com/office/drawing/2014/main" id="{5B216881-49B1-A351-1002-D9E5EF2C35B5}"/>
              </a:ext>
            </a:extLst>
          </p:cNvPr>
          <p:cNvGrpSpPr/>
          <p:nvPr/>
        </p:nvGrpSpPr>
        <p:grpSpPr>
          <a:xfrm>
            <a:off x="1656325" y="4182090"/>
            <a:ext cx="2279266" cy="1996445"/>
            <a:chOff x="908945" y="3953630"/>
            <a:chExt cx="2279266" cy="1996445"/>
          </a:xfrm>
        </p:grpSpPr>
        <p:sp>
          <p:nvSpPr>
            <p:cNvPr id="4143" name="Rectangle 4142">
              <a:extLst>
                <a:ext uri="{FF2B5EF4-FFF2-40B4-BE49-F238E27FC236}">
                  <a16:creationId xmlns:a16="http://schemas.microsoft.com/office/drawing/2014/main" id="{E9FC69BD-91C4-474B-E586-12EEAE1F05DE}"/>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44" name="Picture 10" descr="Dram Icon 32x32">
              <a:extLst>
                <a:ext uri="{FF2B5EF4-FFF2-40B4-BE49-F238E27FC236}">
                  <a16:creationId xmlns:a16="http://schemas.microsoft.com/office/drawing/2014/main" id="{381844EA-377C-3884-F503-1A1EC906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10" descr="Dram Icon 32x32">
              <a:extLst>
                <a:ext uri="{FF2B5EF4-FFF2-40B4-BE49-F238E27FC236}">
                  <a16:creationId xmlns:a16="http://schemas.microsoft.com/office/drawing/2014/main" id="{C1E2381C-52CA-C62F-A18C-5238CFF5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14">
              <a:extLst>
                <a:ext uri="{FF2B5EF4-FFF2-40B4-BE49-F238E27FC236}">
                  <a16:creationId xmlns:a16="http://schemas.microsoft.com/office/drawing/2014/main" id="{2B4DEBB2-DD6E-9086-9F1B-096657744B01}"/>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14">
              <a:extLst>
                <a:ext uri="{FF2B5EF4-FFF2-40B4-BE49-F238E27FC236}">
                  <a16:creationId xmlns:a16="http://schemas.microsoft.com/office/drawing/2014/main" id="{F54BB987-A9A5-5E37-1849-86FECFBD77F7}"/>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48" name="TextBox 4147">
              <a:extLst>
                <a:ext uri="{FF2B5EF4-FFF2-40B4-BE49-F238E27FC236}">
                  <a16:creationId xmlns:a16="http://schemas.microsoft.com/office/drawing/2014/main" id="{FECECF84-0B51-61B4-EA4C-85C8615BB206}"/>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49" name="Picture 12">
              <a:extLst>
                <a:ext uri="{FF2B5EF4-FFF2-40B4-BE49-F238E27FC236}">
                  <a16:creationId xmlns:a16="http://schemas.microsoft.com/office/drawing/2014/main" id="{91C52A7E-5DB6-7E63-F239-16B76A5E639F}"/>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12">
              <a:extLst>
                <a:ext uri="{FF2B5EF4-FFF2-40B4-BE49-F238E27FC236}">
                  <a16:creationId xmlns:a16="http://schemas.microsoft.com/office/drawing/2014/main" id="{0D14AE67-9278-F02B-EBAF-4990D8C40279}"/>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12">
              <a:extLst>
                <a:ext uri="{FF2B5EF4-FFF2-40B4-BE49-F238E27FC236}">
                  <a16:creationId xmlns:a16="http://schemas.microsoft.com/office/drawing/2014/main" id="{5E2051D7-DC33-5D53-44FA-00DCE149494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12">
              <a:extLst>
                <a:ext uri="{FF2B5EF4-FFF2-40B4-BE49-F238E27FC236}">
                  <a16:creationId xmlns:a16="http://schemas.microsoft.com/office/drawing/2014/main" id="{CB00BB78-B524-DD10-6BBA-183E80FA8F3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1" name="Group 4130">
            <a:extLst>
              <a:ext uri="{FF2B5EF4-FFF2-40B4-BE49-F238E27FC236}">
                <a16:creationId xmlns:a16="http://schemas.microsoft.com/office/drawing/2014/main" id="{0F47A9C6-A83D-FB17-FEE3-DA1406673EDE}"/>
              </a:ext>
            </a:extLst>
          </p:cNvPr>
          <p:cNvGrpSpPr/>
          <p:nvPr/>
        </p:nvGrpSpPr>
        <p:grpSpPr>
          <a:xfrm>
            <a:off x="1861243" y="3986663"/>
            <a:ext cx="2279266" cy="1996445"/>
            <a:chOff x="908945" y="3953630"/>
            <a:chExt cx="2279266" cy="1996445"/>
          </a:xfrm>
        </p:grpSpPr>
        <p:sp>
          <p:nvSpPr>
            <p:cNvPr id="4132" name="Rectangle 4131">
              <a:extLst>
                <a:ext uri="{FF2B5EF4-FFF2-40B4-BE49-F238E27FC236}">
                  <a16:creationId xmlns:a16="http://schemas.microsoft.com/office/drawing/2014/main" id="{903C856C-9EB7-FA6C-F417-14391E08EBC1}"/>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33" name="Picture 10" descr="Dram Icon 32x32">
              <a:extLst>
                <a:ext uri="{FF2B5EF4-FFF2-40B4-BE49-F238E27FC236}">
                  <a16:creationId xmlns:a16="http://schemas.microsoft.com/office/drawing/2014/main" id="{28EEAC92-D6E2-D97F-D465-107513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10" descr="Dram Icon 32x32">
              <a:extLst>
                <a:ext uri="{FF2B5EF4-FFF2-40B4-BE49-F238E27FC236}">
                  <a16:creationId xmlns:a16="http://schemas.microsoft.com/office/drawing/2014/main" id="{19E2A4B1-93BD-201B-4817-62460F6C2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14">
              <a:extLst>
                <a:ext uri="{FF2B5EF4-FFF2-40B4-BE49-F238E27FC236}">
                  <a16:creationId xmlns:a16="http://schemas.microsoft.com/office/drawing/2014/main" id="{53EC4210-AC0B-C269-8B65-7958BB63BF93}"/>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14">
              <a:extLst>
                <a:ext uri="{FF2B5EF4-FFF2-40B4-BE49-F238E27FC236}">
                  <a16:creationId xmlns:a16="http://schemas.microsoft.com/office/drawing/2014/main" id="{2DDE2B2D-5EFC-9A47-BC11-4812EE1C7E85}"/>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37" name="TextBox 4136">
              <a:extLst>
                <a:ext uri="{FF2B5EF4-FFF2-40B4-BE49-F238E27FC236}">
                  <a16:creationId xmlns:a16="http://schemas.microsoft.com/office/drawing/2014/main" id="{A2BD6647-E342-A855-C4BB-B4769568258B}"/>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38" name="Picture 12">
              <a:extLst>
                <a:ext uri="{FF2B5EF4-FFF2-40B4-BE49-F238E27FC236}">
                  <a16:creationId xmlns:a16="http://schemas.microsoft.com/office/drawing/2014/main" id="{2FFB8F6C-1598-A2AB-5562-B60EFD8DC201}"/>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12">
              <a:extLst>
                <a:ext uri="{FF2B5EF4-FFF2-40B4-BE49-F238E27FC236}">
                  <a16:creationId xmlns:a16="http://schemas.microsoft.com/office/drawing/2014/main" id="{1AB9507E-B098-502D-AA80-856E02811A26}"/>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12">
              <a:extLst>
                <a:ext uri="{FF2B5EF4-FFF2-40B4-BE49-F238E27FC236}">
                  <a16:creationId xmlns:a16="http://schemas.microsoft.com/office/drawing/2014/main" id="{7973040D-8466-EB4A-D763-57234481E69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12">
              <a:extLst>
                <a:ext uri="{FF2B5EF4-FFF2-40B4-BE49-F238E27FC236}">
                  <a16:creationId xmlns:a16="http://schemas.microsoft.com/office/drawing/2014/main" id="{CCB16F56-9378-8B36-05EC-D50C1514A29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a:extLst>
              <a:ext uri="{FF2B5EF4-FFF2-40B4-BE49-F238E27FC236}">
                <a16:creationId xmlns:a16="http://schemas.microsoft.com/office/drawing/2014/main" id="{CEA5F33F-7460-B536-B631-CE57960F9692}"/>
              </a:ext>
            </a:extLst>
          </p:cNvPr>
          <p:cNvSpPr/>
          <p:nvPr/>
        </p:nvSpPr>
        <p:spPr>
          <a:xfrm>
            <a:off x="837893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grpSp>
        <p:nvGrpSpPr>
          <p:cNvPr id="57" name="Group 56">
            <a:extLst>
              <a:ext uri="{FF2B5EF4-FFF2-40B4-BE49-F238E27FC236}">
                <a16:creationId xmlns:a16="http://schemas.microsoft.com/office/drawing/2014/main" id="{7CB778B3-EBC3-F1F2-7E4B-9D53015C9BA2}"/>
              </a:ext>
            </a:extLst>
          </p:cNvPr>
          <p:cNvGrpSpPr/>
          <p:nvPr/>
        </p:nvGrpSpPr>
        <p:grpSpPr>
          <a:xfrm>
            <a:off x="2052996" y="3813313"/>
            <a:ext cx="2279266" cy="1996445"/>
            <a:chOff x="908945" y="3953630"/>
            <a:chExt cx="2279266" cy="1996445"/>
          </a:xfrm>
        </p:grpSpPr>
        <p:sp>
          <p:nvSpPr>
            <p:cNvPr id="51" name="Rectangle 50">
              <a:extLst>
                <a:ext uri="{FF2B5EF4-FFF2-40B4-BE49-F238E27FC236}">
                  <a16:creationId xmlns:a16="http://schemas.microsoft.com/office/drawing/2014/main" id="{AE45BC31-68F2-0B83-0C2A-BAA38F37E08A}"/>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10">
              <a:extLst>
                <a:ext uri="{FF2B5EF4-FFF2-40B4-BE49-F238E27FC236}">
                  <a16:creationId xmlns:a16="http://schemas.microsoft.com/office/drawing/2014/main" id="{3FE40B31-B6CC-9620-AFFB-7D01FB5311DC}"/>
                </a:ext>
              </a:extLst>
            </p:cNvPr>
            <p:cNvPicPr>
              <a:picLocks noChangeAspect="1" noChangeArrowheads="1"/>
            </p:cNvPicPr>
            <p:nvPr/>
          </p:nvPicPr>
          <p:blipFill>
            <a:blip r:embed="rId6"/>
            <a:src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a:extLst>
                <a:ext uri="{FF2B5EF4-FFF2-40B4-BE49-F238E27FC236}">
                  <a16:creationId xmlns:a16="http://schemas.microsoft.com/office/drawing/2014/main" id="{EB507F36-7F54-1203-C8AF-BF748E1DA6E6}"/>
                </a:ext>
              </a:extLst>
            </p:cNvPr>
            <p:cNvPicPr>
              <a:picLocks noChangeAspect="1" noChangeArrowheads="1"/>
            </p:cNvPicPr>
            <p:nvPr/>
          </p:nvPicPr>
          <p:blipFill>
            <a:blip r:embed="rId6"/>
            <a:src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a:extLst>
                <a:ext uri="{FF2B5EF4-FFF2-40B4-BE49-F238E27FC236}">
                  <a16:creationId xmlns:a16="http://schemas.microsoft.com/office/drawing/2014/main" id="{C80B786D-9AE1-BDDD-1E62-633BC76F8CC8}"/>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831779C5-9054-668E-83E1-F7E70AF95ADC}"/>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996BB29-DAD1-FB07-6861-5678CE01A4C4}"/>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53" name="Picture 12">
              <a:extLst>
                <a:ext uri="{FF2B5EF4-FFF2-40B4-BE49-F238E27FC236}">
                  <a16:creationId xmlns:a16="http://schemas.microsoft.com/office/drawing/2014/main" id="{876A5281-B9C1-8D08-E08C-050EC524D95E}"/>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a:extLst>
                <a:ext uri="{FF2B5EF4-FFF2-40B4-BE49-F238E27FC236}">
                  <a16:creationId xmlns:a16="http://schemas.microsoft.com/office/drawing/2014/main" id="{0922983E-16D8-6D63-83CF-48C6B2450802}"/>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a:extLst>
                <a:ext uri="{FF2B5EF4-FFF2-40B4-BE49-F238E27FC236}">
                  <a16:creationId xmlns:a16="http://schemas.microsoft.com/office/drawing/2014/main" id="{5B732FE7-BB94-099F-89DE-139F21D83FAC}"/>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61FDF025-2700-FC4F-6C50-EEB3EB5900A0}"/>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4106" name="Rectangle 4105">
            <a:extLst>
              <a:ext uri="{FF2B5EF4-FFF2-40B4-BE49-F238E27FC236}">
                <a16:creationId xmlns:a16="http://schemas.microsoft.com/office/drawing/2014/main" id="{DA3FC4AD-9D1D-D889-F50C-5D11B57E933C}"/>
              </a:ext>
            </a:extLst>
          </p:cNvPr>
          <p:cNvSpPr/>
          <p:nvPr/>
        </p:nvSpPr>
        <p:spPr>
          <a:xfrm>
            <a:off x="4900831" y="3595834"/>
            <a:ext cx="5339311" cy="2819939"/>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cxnSp>
        <p:nvCxnSpPr>
          <p:cNvPr id="8" name="Straight Connector 7">
            <a:extLst>
              <a:ext uri="{FF2B5EF4-FFF2-40B4-BE49-F238E27FC236}">
                <a16:creationId xmlns:a16="http://schemas.microsoft.com/office/drawing/2014/main" id="{AA9F2154-7B83-26EE-BC5F-2AC3661C712A}"/>
              </a:ext>
            </a:extLst>
          </p:cNvPr>
          <p:cNvCxnSpPr>
            <a:cxnSpLocks/>
          </p:cNvCxnSpPr>
          <p:nvPr/>
        </p:nvCxnSpPr>
        <p:spPr>
          <a:xfrm flipV="1">
            <a:off x="4098073" y="3610108"/>
            <a:ext cx="793367" cy="1268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1CE07A-D4E3-41B9-9951-11330F8BF61B}"/>
              </a:ext>
            </a:extLst>
          </p:cNvPr>
          <p:cNvCxnSpPr>
            <a:cxnSpLocks/>
          </p:cNvCxnSpPr>
          <p:nvPr/>
        </p:nvCxnSpPr>
        <p:spPr>
          <a:xfrm>
            <a:off x="4140509" y="5461794"/>
            <a:ext cx="750931" cy="9539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8B90F4A7-9574-71D5-6B96-161058F135B3}"/>
              </a:ext>
            </a:extLst>
          </p:cNvPr>
          <p:cNvSpPr/>
          <p:nvPr/>
        </p:nvSpPr>
        <p:spPr>
          <a:xfrm>
            <a:off x="752168" y="945497"/>
            <a:ext cx="3637751" cy="2469798"/>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ACA55E54-95F3-7908-041A-0E86D4F4B7FF}"/>
              </a:ext>
            </a:extLst>
          </p:cNvPr>
          <p:cNvSpPr/>
          <p:nvPr/>
        </p:nvSpPr>
        <p:spPr>
          <a:xfrm>
            <a:off x="4494756" y="945497"/>
            <a:ext cx="7397542" cy="2469798"/>
          </a:xfrm>
          <a:prstGeom prst="round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83327F6-EF95-EE1B-6368-020F6FC4B763}"/>
              </a:ext>
            </a:extLst>
          </p:cNvPr>
          <p:cNvGrpSpPr/>
          <p:nvPr/>
        </p:nvGrpSpPr>
        <p:grpSpPr>
          <a:xfrm>
            <a:off x="4634355" y="1363197"/>
            <a:ext cx="3958071" cy="1763619"/>
            <a:chOff x="346280" y="3843033"/>
            <a:chExt cx="3958071" cy="1763619"/>
          </a:xfrm>
        </p:grpSpPr>
        <p:pic>
          <p:nvPicPr>
            <p:cNvPr id="13" name="Picture 2">
              <a:extLst>
                <a:ext uri="{FF2B5EF4-FFF2-40B4-BE49-F238E27FC236}">
                  <a16:creationId xmlns:a16="http://schemas.microsoft.com/office/drawing/2014/main" id="{D8945680-897D-9432-7277-C66F8710F6C6}"/>
                </a:ext>
              </a:extLst>
            </p:cNvPr>
            <p:cNvPicPr>
              <a:picLocks noChangeAspect="1" noChangeArrowheads="1"/>
            </p:cNvPicPr>
            <p:nvPr/>
          </p:nvPicPr>
          <p:blipFill>
            <a:blip r:embed="rId7"/>
            <a:srcRect/>
            <a:stretch/>
          </p:blipFill>
          <p:spPr bwMode="auto">
            <a:xfrm>
              <a:off x="1672226" y="3843033"/>
              <a:ext cx="1306177" cy="12913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2EDF5A8-810D-6FFC-09E8-DD0ACC84AD33}"/>
                </a:ext>
              </a:extLst>
            </p:cNvPr>
            <p:cNvSpPr txBox="1"/>
            <p:nvPr/>
          </p:nvSpPr>
          <p:spPr>
            <a:xfrm>
              <a:off x="346280" y="5144987"/>
              <a:ext cx="3958071" cy="461665"/>
            </a:xfrm>
            <a:prstGeom prst="rect">
              <a:avLst/>
            </a:prstGeom>
            <a:noFill/>
          </p:spPr>
          <p:txBody>
            <a:bodyPr wrap="square" rtlCol="0">
              <a:spAutoFit/>
            </a:bodyPr>
            <a:lstStyle/>
            <a:p>
              <a:pPr algn="ctr"/>
              <a:r>
                <a:rPr lang="en-US" sz="2400" b="1" dirty="0">
                  <a:latin typeface="Georgia" panose="02040502050405020303" pitchFamily="18" charset="0"/>
                </a:rPr>
                <a:t>Increasing</a:t>
              </a:r>
              <a:r>
                <a:rPr lang="en-US" sz="2400" dirty="0">
                  <a:latin typeface="Georgia" panose="02040502050405020303" pitchFamily="18" charset="0"/>
                </a:rPr>
                <a:t> performance</a:t>
              </a:r>
            </a:p>
          </p:txBody>
        </p:sp>
      </p:grpSp>
      <p:grpSp>
        <p:nvGrpSpPr>
          <p:cNvPr id="17" name="Group 16">
            <a:extLst>
              <a:ext uri="{FF2B5EF4-FFF2-40B4-BE49-F238E27FC236}">
                <a16:creationId xmlns:a16="http://schemas.microsoft.com/office/drawing/2014/main" id="{E0D7BD73-C914-04EE-B43E-ECC18A126D12}"/>
              </a:ext>
            </a:extLst>
          </p:cNvPr>
          <p:cNvGrpSpPr/>
          <p:nvPr/>
        </p:nvGrpSpPr>
        <p:grpSpPr>
          <a:xfrm>
            <a:off x="8411866" y="1141708"/>
            <a:ext cx="3480432" cy="1972399"/>
            <a:chOff x="346281" y="3747975"/>
            <a:chExt cx="3480432" cy="1972399"/>
          </a:xfrm>
        </p:grpSpPr>
        <p:pic>
          <p:nvPicPr>
            <p:cNvPr id="18" name="Picture 2">
              <a:extLst>
                <a:ext uri="{FF2B5EF4-FFF2-40B4-BE49-F238E27FC236}">
                  <a16:creationId xmlns:a16="http://schemas.microsoft.com/office/drawing/2014/main" id="{8F2BF408-31C2-F26E-9CCC-FE98A0FFD4BD}"/>
                </a:ext>
              </a:extLst>
            </p:cNvPr>
            <p:cNvPicPr>
              <a:picLocks noChangeAspect="1" noChangeArrowheads="1"/>
            </p:cNvPicPr>
            <p:nvPr/>
          </p:nvPicPr>
          <p:blipFill>
            <a:blip r:embed="rId8">
              <a:duotone>
                <a:schemeClr val="accent6">
                  <a:shade val="45000"/>
                  <a:satMod val="135000"/>
                </a:schemeClr>
                <a:prstClr val="white"/>
              </a:duotone>
            </a:blip>
            <a:srcRect/>
            <a:stretch/>
          </p:blipFill>
          <p:spPr bwMode="auto">
            <a:xfrm>
              <a:off x="1301691" y="3747975"/>
              <a:ext cx="1483089" cy="148308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8423C66-B0A1-41B4-86BE-BB27E6CD5CFB}"/>
                </a:ext>
              </a:extLst>
            </p:cNvPr>
            <p:cNvSpPr txBox="1"/>
            <p:nvPr/>
          </p:nvSpPr>
          <p:spPr>
            <a:xfrm>
              <a:off x="346281" y="5258709"/>
              <a:ext cx="3480432" cy="461665"/>
            </a:xfrm>
            <a:prstGeom prst="rect">
              <a:avLst/>
            </a:prstGeom>
            <a:noFill/>
          </p:spPr>
          <p:txBody>
            <a:bodyPr wrap="square" rtlCol="0">
              <a:spAutoFit/>
            </a:bodyPr>
            <a:lstStyle/>
            <a:p>
              <a:pPr algn="ctr"/>
              <a:r>
                <a:rPr lang="en-US" sz="2400" b="1" dirty="0">
                  <a:latin typeface="Georgia" panose="02040502050405020303" pitchFamily="18" charset="0"/>
                </a:rPr>
                <a:t>Decreasing</a:t>
              </a:r>
              <a:r>
                <a:rPr lang="en-US" sz="2400" dirty="0">
                  <a:latin typeface="Georgia" panose="02040502050405020303" pitchFamily="18" charset="0"/>
                </a:rPr>
                <a:t> Cost</a:t>
              </a:r>
            </a:p>
          </p:txBody>
        </p:sp>
      </p:grpSp>
      <p:grpSp>
        <p:nvGrpSpPr>
          <p:cNvPr id="28" name="Group 27">
            <a:extLst>
              <a:ext uri="{FF2B5EF4-FFF2-40B4-BE49-F238E27FC236}">
                <a16:creationId xmlns:a16="http://schemas.microsoft.com/office/drawing/2014/main" id="{A0D607B5-4CC6-7990-9310-4A88285814B6}"/>
              </a:ext>
            </a:extLst>
          </p:cNvPr>
          <p:cNvGrpSpPr/>
          <p:nvPr/>
        </p:nvGrpSpPr>
        <p:grpSpPr>
          <a:xfrm>
            <a:off x="4558350" y="1010795"/>
            <a:ext cx="3667446" cy="2574355"/>
            <a:chOff x="195697" y="3510748"/>
            <a:chExt cx="3667446" cy="2574355"/>
          </a:xfrm>
        </p:grpSpPr>
        <p:pic>
          <p:nvPicPr>
            <p:cNvPr id="34" name="Picture 2">
              <a:extLst>
                <a:ext uri="{FF2B5EF4-FFF2-40B4-BE49-F238E27FC236}">
                  <a16:creationId xmlns:a16="http://schemas.microsoft.com/office/drawing/2014/main" id="{A25336F8-59FB-F9C3-4290-7304707F93A1}"/>
                </a:ext>
              </a:extLst>
            </p:cNvPr>
            <p:cNvPicPr>
              <a:picLocks noChangeAspect="1" noChangeArrowheads="1"/>
            </p:cNvPicPr>
            <p:nvPr/>
          </p:nvPicPr>
          <p:blipFill>
            <a:blip r:embed="rId9"/>
            <a:srcRect/>
            <a:stretch/>
          </p:blipFill>
          <p:spPr bwMode="auto">
            <a:xfrm>
              <a:off x="1287876" y="3510748"/>
              <a:ext cx="1483088" cy="149576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ACF9B3F-BE1D-C076-4E04-8E7A2F659ABB}"/>
                </a:ext>
              </a:extLst>
            </p:cNvPr>
            <p:cNvSpPr txBox="1"/>
            <p:nvPr/>
          </p:nvSpPr>
          <p:spPr>
            <a:xfrm>
              <a:off x="195697" y="4884774"/>
              <a:ext cx="3667446" cy="1200329"/>
            </a:xfrm>
            <a:prstGeom prst="rect">
              <a:avLst/>
            </a:prstGeom>
            <a:noFill/>
          </p:spPr>
          <p:txBody>
            <a:bodyPr wrap="square" rtlCol="0">
              <a:spAutoFit/>
            </a:bodyPr>
            <a:lstStyle/>
            <a:p>
              <a:pPr algn="ctr"/>
              <a:r>
                <a:rPr lang="en-US" sz="2400" b="1" dirty="0">
                  <a:latin typeface="Georgia" panose="02040502050405020303" pitchFamily="18" charset="0"/>
                </a:rPr>
                <a:t>Garbage collection</a:t>
              </a:r>
              <a:r>
                <a:rPr lang="en-US" sz="2400" dirty="0">
                  <a:latin typeface="Georgia" panose="02040502050405020303" pitchFamily="18" charset="0"/>
                </a:rPr>
                <a:t> for out-of-place updates</a:t>
              </a:r>
            </a:p>
            <a:p>
              <a:pPr algn="ctr"/>
              <a:endParaRPr lang="en-US" sz="2400" dirty="0">
                <a:latin typeface="Georgia" panose="02040502050405020303" pitchFamily="18" charset="0"/>
              </a:endParaRPr>
            </a:p>
          </p:txBody>
        </p:sp>
      </p:grpSp>
      <p:grpSp>
        <p:nvGrpSpPr>
          <p:cNvPr id="7" name="Group 6">
            <a:extLst>
              <a:ext uri="{FF2B5EF4-FFF2-40B4-BE49-F238E27FC236}">
                <a16:creationId xmlns:a16="http://schemas.microsoft.com/office/drawing/2014/main" id="{22455E32-3FC9-AB3E-4917-0CF2FD62E7D9}"/>
              </a:ext>
            </a:extLst>
          </p:cNvPr>
          <p:cNvGrpSpPr/>
          <p:nvPr/>
        </p:nvGrpSpPr>
        <p:grpSpPr>
          <a:xfrm>
            <a:off x="8245495" y="1052454"/>
            <a:ext cx="3527104" cy="2407046"/>
            <a:chOff x="8245495" y="1052454"/>
            <a:chExt cx="3527104" cy="2407046"/>
          </a:xfrm>
        </p:grpSpPr>
        <p:sp>
          <p:nvSpPr>
            <p:cNvPr id="41" name="TextBox 40">
              <a:extLst>
                <a:ext uri="{FF2B5EF4-FFF2-40B4-BE49-F238E27FC236}">
                  <a16:creationId xmlns:a16="http://schemas.microsoft.com/office/drawing/2014/main" id="{7444A244-25BD-40DD-0717-F2CEA81A0201}"/>
                </a:ext>
              </a:extLst>
            </p:cNvPr>
            <p:cNvSpPr txBox="1"/>
            <p:nvPr/>
          </p:nvSpPr>
          <p:spPr>
            <a:xfrm>
              <a:off x="8245495" y="2259171"/>
              <a:ext cx="3527104" cy="1200329"/>
            </a:xfrm>
            <a:prstGeom prst="rect">
              <a:avLst/>
            </a:prstGeom>
            <a:noFill/>
          </p:spPr>
          <p:txBody>
            <a:bodyPr wrap="square" rtlCol="0">
              <a:spAutoFit/>
            </a:bodyPr>
            <a:lstStyle/>
            <a:p>
              <a:pPr algn="ctr"/>
              <a:r>
                <a:rPr lang="en-US" sz="2400" b="1" dirty="0">
                  <a:latin typeface="Georgia" panose="02040502050405020303" pitchFamily="18" charset="0"/>
                </a:rPr>
                <a:t>Wear leveling</a:t>
              </a:r>
              <a:r>
                <a:rPr lang="en-US" sz="2400" dirty="0">
                  <a:latin typeface="Georgia" panose="02040502050405020303" pitchFamily="18" charset="0"/>
                </a:rPr>
                <a:t> distributes writes across flash blocks</a:t>
              </a:r>
            </a:p>
          </p:txBody>
        </p:sp>
        <p:pic>
          <p:nvPicPr>
            <p:cNvPr id="3" name="Picture 2">
              <a:extLst>
                <a:ext uri="{FF2B5EF4-FFF2-40B4-BE49-F238E27FC236}">
                  <a16:creationId xmlns:a16="http://schemas.microsoft.com/office/drawing/2014/main" id="{2C07602A-09EC-8CB5-97C4-5D892F15E739}"/>
                </a:ext>
              </a:extLst>
            </p:cNvPr>
            <p:cNvPicPr>
              <a:picLocks noChangeAspect="1" noChangeArrowheads="1"/>
            </p:cNvPicPr>
            <p:nvPr/>
          </p:nvPicPr>
          <p:blipFill rotWithShape="1">
            <a:blip r:embed="rId10"/>
            <a:srcRect r="6508"/>
            <a:stretch/>
          </p:blipFill>
          <p:spPr bwMode="auto">
            <a:xfrm>
              <a:off x="9502295" y="1052454"/>
              <a:ext cx="1166293" cy="1247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5D309B8B-ACFB-9634-A096-212BFD61C01A}"/>
              </a:ext>
            </a:extLst>
          </p:cNvPr>
          <p:cNvGrpSpPr/>
          <p:nvPr/>
        </p:nvGrpSpPr>
        <p:grpSpPr>
          <a:xfrm>
            <a:off x="909487" y="1161089"/>
            <a:ext cx="3480432" cy="2198413"/>
            <a:chOff x="909487" y="1161089"/>
            <a:chExt cx="3480432" cy="2198413"/>
          </a:xfrm>
        </p:grpSpPr>
        <p:pic>
          <p:nvPicPr>
            <p:cNvPr id="32" name="Picture 2">
              <a:extLst>
                <a:ext uri="{FF2B5EF4-FFF2-40B4-BE49-F238E27FC236}">
                  <a16:creationId xmlns:a16="http://schemas.microsoft.com/office/drawing/2014/main" id="{3BD99DB2-2E10-C753-E159-570935734C4B}"/>
                </a:ext>
              </a:extLst>
            </p:cNvPr>
            <p:cNvPicPr>
              <a:picLocks noChangeAspect="1" noChangeArrowheads="1"/>
            </p:cNvPicPr>
            <p:nvPr/>
          </p:nvPicPr>
          <p:blipFill>
            <a:blip r:embed="rId11"/>
            <a:srcRect/>
            <a:stretch/>
          </p:blipFill>
          <p:spPr bwMode="auto">
            <a:xfrm>
              <a:off x="1992960" y="1161089"/>
              <a:ext cx="1306177" cy="130617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B7937D0-8AAB-BF97-A6E4-F04D3982AFFF}"/>
                </a:ext>
              </a:extLst>
            </p:cNvPr>
            <p:cNvSpPr txBox="1"/>
            <p:nvPr/>
          </p:nvSpPr>
          <p:spPr>
            <a:xfrm>
              <a:off x="909487" y="2528505"/>
              <a:ext cx="3480432" cy="830997"/>
            </a:xfrm>
            <a:prstGeom prst="rect">
              <a:avLst/>
            </a:prstGeom>
            <a:noFill/>
          </p:spPr>
          <p:txBody>
            <a:bodyPr wrap="square" rtlCol="0">
              <a:spAutoFit/>
            </a:bodyPr>
            <a:lstStyle/>
            <a:p>
              <a:pPr algn="ctr"/>
              <a:r>
                <a:rPr lang="en-US" sz="2400" dirty="0">
                  <a:latin typeface="Georgia" panose="02040502050405020303" pitchFamily="18" charset="0"/>
                </a:rPr>
                <a:t>Allow software to </a:t>
              </a:r>
              <a:r>
                <a:rPr lang="en-US" sz="2400" b="1" dirty="0">
                  <a:latin typeface="Georgia" panose="02040502050405020303" pitchFamily="18" charset="0"/>
                </a:rPr>
                <a:t>manage</a:t>
              </a:r>
              <a:r>
                <a:rPr lang="en-US" sz="2400" dirty="0">
                  <a:latin typeface="Georgia" panose="02040502050405020303" pitchFamily="18" charset="0"/>
                </a:rPr>
                <a:t> storage chips</a:t>
              </a:r>
            </a:p>
          </p:txBody>
        </p:sp>
      </p:grpSp>
    </p:spTree>
    <p:extLst>
      <p:ext uri="{BB962C8B-B14F-4D97-AF65-F5344CB8AC3E}">
        <p14:creationId xmlns:p14="http://schemas.microsoft.com/office/powerpoint/2010/main" val="74707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nodeType="withEffect">
                                  <p:stCondLst>
                                    <p:cond delay="0"/>
                                  </p:stCondLst>
                                  <p:childTnLst>
                                    <p:set>
                                      <p:cBhvr>
                                        <p:cTn id="9" dur="indefinite"/>
                                        <p:tgtEl>
                                          <p:spTgt spid="31"/>
                                        </p:tgtEl>
                                        <p:attrNameLst>
                                          <p:attrName>style.opacity</p:attrName>
                                        </p:attrNameLst>
                                      </p:cBhvr>
                                      <p:to>
                                        <p:strVal val="0.25"/>
                                      </p:to>
                                    </p:set>
                                    <p:animEffect filter="image" prLst="opacity: 0.25">
                                      <p:cBhvr rctx="IE">
                                        <p:cTn id="10" dur="indefinite"/>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106"/>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7"/>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par>
                                <p:cTn id="64" presetID="9" presetClass="emph" presetSubtype="0" grpId="1" nodeType="withEffect">
                                  <p:stCondLst>
                                    <p:cond delay="0"/>
                                  </p:stCondLst>
                                  <p:childTnLst>
                                    <p:set>
                                      <p:cBhvr>
                                        <p:cTn id="65" dur="indefinite"/>
                                        <p:tgtEl>
                                          <p:spTgt spid="21"/>
                                        </p:tgtEl>
                                        <p:attrNameLst>
                                          <p:attrName>style.opacity</p:attrName>
                                        </p:attrNameLst>
                                      </p:cBhvr>
                                      <p:to>
                                        <p:strVal val="0.25"/>
                                      </p:to>
                                    </p:set>
                                    <p:animEffect filter="image" prLst="opacity: 0.25">
                                      <p:cBhvr rctx="IE">
                                        <p:cTn id="66" dur="indefinite"/>
                                        <p:tgtEl>
                                          <p:spTgt spid="21"/>
                                        </p:tgtEl>
                                      </p:cBhvr>
                                    </p:animEffect>
                                  </p:childTnLst>
                                </p:cTn>
                              </p:par>
                              <p:par>
                                <p:cTn id="67" presetID="9" presetClass="emph" presetSubtype="0" grpId="1" nodeType="withEffect">
                                  <p:stCondLst>
                                    <p:cond delay="0"/>
                                  </p:stCondLst>
                                  <p:childTnLst>
                                    <p:set>
                                      <p:cBhvr>
                                        <p:cTn id="68" dur="indefinite"/>
                                        <p:tgtEl>
                                          <p:spTgt spid="24"/>
                                        </p:tgtEl>
                                        <p:attrNameLst>
                                          <p:attrName>style.opacity</p:attrName>
                                        </p:attrNameLst>
                                      </p:cBhvr>
                                      <p:to>
                                        <p:strVal val="0.25"/>
                                      </p:to>
                                    </p:set>
                                    <p:animEffect filter="image" prLst="opacity: 0.25">
                                      <p:cBhvr rctx="IE">
                                        <p:cTn id="69" dur="indefinite"/>
                                        <p:tgtEl>
                                          <p:spTgt spid="24"/>
                                        </p:tgtEl>
                                      </p:cBhvr>
                                    </p:animEffect>
                                  </p:childTnLst>
                                </p:cTn>
                              </p:par>
                              <p:par>
                                <p:cTn id="70" presetID="9" presetClass="emph" presetSubtype="0" grpId="1" nodeType="withEffect">
                                  <p:stCondLst>
                                    <p:cond delay="0"/>
                                  </p:stCondLst>
                                  <p:childTnLst>
                                    <p:set>
                                      <p:cBhvr>
                                        <p:cTn id="71" dur="indefinite"/>
                                        <p:tgtEl>
                                          <p:spTgt spid="25"/>
                                        </p:tgtEl>
                                        <p:attrNameLst>
                                          <p:attrName>style.opacity</p:attrName>
                                        </p:attrNameLst>
                                      </p:cBhvr>
                                      <p:to>
                                        <p:strVal val="0.25"/>
                                      </p:to>
                                    </p:set>
                                    <p:animEffect filter="image" prLst="opacity: 0.25">
                                      <p:cBhvr rctx="IE">
                                        <p:cTn id="72" dur="indefinite"/>
                                        <p:tgtEl>
                                          <p:spTgt spid="25"/>
                                        </p:tgtEl>
                                      </p:cBhvr>
                                    </p:animEffect>
                                  </p:childTnLst>
                                </p:cTn>
                              </p:par>
                              <p:par>
                                <p:cTn id="73" presetID="9" presetClass="emph" presetSubtype="0" grpId="1" nodeType="withEffect">
                                  <p:stCondLst>
                                    <p:cond delay="0"/>
                                  </p:stCondLst>
                                  <p:childTnLst>
                                    <p:set>
                                      <p:cBhvr>
                                        <p:cTn id="74" dur="indefinite"/>
                                        <p:tgtEl>
                                          <p:spTgt spid="26"/>
                                        </p:tgtEl>
                                        <p:attrNameLst>
                                          <p:attrName>style.opacity</p:attrName>
                                        </p:attrNameLst>
                                      </p:cBhvr>
                                      <p:to>
                                        <p:strVal val="0.25"/>
                                      </p:to>
                                    </p:set>
                                    <p:animEffect filter="image" prLst="opacity: 0.25">
                                      <p:cBhvr rctx="IE">
                                        <p:cTn id="75" dur="indefinite"/>
                                        <p:tgtEl>
                                          <p:spTgt spid="26"/>
                                        </p:tgtEl>
                                      </p:cBhvr>
                                    </p:animEffect>
                                  </p:childTnLst>
                                </p:cTn>
                              </p:par>
                              <p:par>
                                <p:cTn id="76" presetID="9" presetClass="emph" presetSubtype="0" grpId="1" nodeType="withEffect">
                                  <p:stCondLst>
                                    <p:cond delay="0"/>
                                  </p:stCondLst>
                                  <p:childTnLst>
                                    <p:set>
                                      <p:cBhvr>
                                        <p:cTn id="77" dur="indefinite"/>
                                        <p:tgtEl>
                                          <p:spTgt spid="38"/>
                                        </p:tgtEl>
                                        <p:attrNameLst>
                                          <p:attrName>style.opacity</p:attrName>
                                        </p:attrNameLst>
                                      </p:cBhvr>
                                      <p:to>
                                        <p:strVal val="0.25"/>
                                      </p:to>
                                    </p:set>
                                    <p:animEffect filter="image" prLst="opacity: 0.25">
                                      <p:cBhvr rctx="IE">
                                        <p:cTn id="78" dur="indefinite"/>
                                        <p:tgtEl>
                                          <p:spTgt spid="38"/>
                                        </p:tgtEl>
                                      </p:cBhvr>
                                    </p:animEffect>
                                  </p:childTnLst>
                                </p:cTn>
                              </p:par>
                              <p:par>
                                <p:cTn id="79" presetID="9" presetClass="emph" presetSubtype="0" grpId="1" nodeType="withEffect">
                                  <p:stCondLst>
                                    <p:cond delay="0"/>
                                  </p:stCondLst>
                                  <p:childTnLst>
                                    <p:set>
                                      <p:cBhvr>
                                        <p:cTn id="80" dur="indefinite"/>
                                        <p:tgtEl>
                                          <p:spTgt spid="37"/>
                                        </p:tgtEl>
                                        <p:attrNameLst>
                                          <p:attrName>style.opacity</p:attrName>
                                        </p:attrNameLst>
                                      </p:cBhvr>
                                      <p:to>
                                        <p:strVal val="0.25"/>
                                      </p:to>
                                    </p:set>
                                    <p:animEffect filter="image" prLst="opacity: 0.25">
                                      <p:cBhvr rctx="IE">
                                        <p:cTn id="81" dur="indefinite"/>
                                        <p:tgtEl>
                                          <p:spTgt spid="37"/>
                                        </p:tgtEl>
                                      </p:cBhvr>
                                    </p:animEffect>
                                  </p:childTnLst>
                                </p:cTn>
                              </p:par>
                              <p:par>
                                <p:cTn id="82" presetID="9" presetClass="emph" presetSubtype="0" grpId="1" nodeType="withEffect">
                                  <p:stCondLst>
                                    <p:cond delay="0"/>
                                  </p:stCondLst>
                                  <p:childTnLst>
                                    <p:set>
                                      <p:cBhvr>
                                        <p:cTn id="83" dur="indefinite"/>
                                        <p:tgtEl>
                                          <p:spTgt spid="36"/>
                                        </p:tgtEl>
                                        <p:attrNameLst>
                                          <p:attrName>style.opacity</p:attrName>
                                        </p:attrNameLst>
                                      </p:cBhvr>
                                      <p:to>
                                        <p:strVal val="0.25"/>
                                      </p:to>
                                    </p:set>
                                    <p:animEffect filter="image" prLst="opacity: 0.25">
                                      <p:cBhvr rctx="IE">
                                        <p:cTn id="84" dur="indefinite"/>
                                        <p:tgtEl>
                                          <p:spTgt spid="36"/>
                                        </p:tgtEl>
                                      </p:cBhvr>
                                    </p:animEffect>
                                  </p:childTnLst>
                                </p:cTn>
                              </p:par>
                              <p:par>
                                <p:cTn id="85" presetID="9" presetClass="emph" presetSubtype="0" grpId="1" nodeType="withEffect">
                                  <p:stCondLst>
                                    <p:cond delay="0"/>
                                  </p:stCondLst>
                                  <p:childTnLst>
                                    <p:set>
                                      <p:cBhvr>
                                        <p:cTn id="86" dur="indefinite"/>
                                        <p:tgtEl>
                                          <p:spTgt spid="23"/>
                                        </p:tgtEl>
                                        <p:attrNameLst>
                                          <p:attrName>style.opacity</p:attrName>
                                        </p:attrNameLst>
                                      </p:cBhvr>
                                      <p:to>
                                        <p:strVal val="0.25"/>
                                      </p:to>
                                    </p:set>
                                    <p:animEffect filter="image" prLst="opacity: 0.25">
                                      <p:cBhvr rctx="IE">
                                        <p:cTn id="87" dur="indefinite"/>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childTnLst>
                                </p:cTn>
                              </p:par>
                              <p:par>
                                <p:cTn id="92" presetID="9" presetClass="emph" presetSubtype="0" grpId="1" nodeType="withEffect">
                                  <p:stCondLst>
                                    <p:cond delay="0"/>
                                  </p:stCondLst>
                                  <p:childTnLst>
                                    <p:set>
                                      <p:cBhvr>
                                        <p:cTn id="93" dur="indefinite"/>
                                        <p:tgtEl>
                                          <p:spTgt spid="22"/>
                                        </p:tgtEl>
                                        <p:attrNameLst>
                                          <p:attrName>style.opacity</p:attrName>
                                        </p:attrNameLst>
                                      </p:cBhvr>
                                      <p:to>
                                        <p:strVal val="0.25"/>
                                      </p:to>
                                    </p:set>
                                    <p:animEffect filter="image" prLst="opacity: 0.25">
                                      <p:cBhvr rctx="IE">
                                        <p:cTn id="94" dur="indefinite"/>
                                        <p:tgtEl>
                                          <p:spTgt spid="22"/>
                                        </p:tgtEl>
                                      </p:cBhvr>
                                    </p:animEffect>
                                  </p:childTnLst>
                                </p:cTn>
                              </p:par>
                              <p:par>
                                <p:cTn id="95" presetID="9" presetClass="emph" presetSubtype="0" grpId="2" nodeType="withEffect">
                                  <p:stCondLst>
                                    <p:cond delay="0"/>
                                  </p:stCondLst>
                                  <p:childTnLst>
                                    <p:set>
                                      <p:cBhvr>
                                        <p:cTn id="96" dur="indefinite"/>
                                        <p:tgtEl>
                                          <p:spTgt spid="23"/>
                                        </p:tgtEl>
                                        <p:attrNameLst>
                                          <p:attrName>style.opacity</p:attrName>
                                        </p:attrNameLst>
                                      </p:cBhvr>
                                      <p:to>
                                        <p:strVal val="1"/>
                                      </p:to>
                                    </p:set>
                                    <p:animEffect filter="image" prLst="opacity: 1">
                                      <p:cBhvr rctx="IE">
                                        <p:cTn id="97"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1" grpId="1" animBg="1"/>
      <p:bldP spid="22" grpId="0" animBg="1"/>
      <p:bldP spid="22" grpId="1" animBg="1"/>
      <p:bldP spid="23" grpId="0" animBg="1"/>
      <p:bldP spid="23" grpId="1" animBg="1"/>
      <p:bldP spid="23" grpId="2" animBg="1"/>
      <p:bldP spid="24" grpId="0" animBg="1"/>
      <p:bldP spid="24" grpId="1" animBg="1"/>
      <p:bldP spid="25" grpId="0" animBg="1"/>
      <p:bldP spid="25" grpId="1" animBg="1"/>
      <p:bldP spid="26" grpId="0" animBg="1"/>
      <p:bldP spid="26" grpId="1" animBg="1"/>
      <p:bldP spid="27" grpId="0" animBg="1"/>
      <p:bldP spid="36" grpId="0" animBg="1"/>
      <p:bldP spid="36" grpId="1" animBg="1"/>
      <p:bldP spid="37" grpId="0" animBg="1"/>
      <p:bldP spid="37" grpId="1" animBg="1"/>
      <p:bldP spid="38" grpId="0" animBg="1"/>
      <p:bldP spid="38" grpId="1" animBg="1"/>
      <p:bldP spid="4106" grpId="0" animBg="1"/>
      <p:bldP spid="2" grpId="1"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4" name="Slide Number Placeholder 2">
            <a:extLst>
              <a:ext uri="{FF2B5EF4-FFF2-40B4-BE49-F238E27FC236}">
                <a16:creationId xmlns:a16="http://schemas.microsoft.com/office/drawing/2014/main" id="{5CCAB14C-8295-F05B-CD5E-FF0CEDC1C815}"/>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50</a:t>
            </a:fld>
            <a:endParaRPr lang="en-US" dirty="0">
              <a:solidFill>
                <a:schemeClr val="bg1"/>
              </a:solidFill>
              <a:cs typeface="Calibri"/>
            </a:endParaRPr>
          </a:p>
        </p:txBody>
      </p:sp>
      <p:sp>
        <p:nvSpPr>
          <p:cNvPr id="25" name="TextBox 24">
            <a:extLst>
              <a:ext uri="{FF2B5EF4-FFF2-40B4-BE49-F238E27FC236}">
                <a16:creationId xmlns:a16="http://schemas.microsoft.com/office/drawing/2014/main" id="{2C87290E-93FB-3489-F5A1-7BAF32A83A53}"/>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6" name="Google Shape;100;p1">
            <a:extLst>
              <a:ext uri="{FF2B5EF4-FFF2-40B4-BE49-F238E27FC236}">
                <a16:creationId xmlns:a16="http://schemas.microsoft.com/office/drawing/2014/main" id="{D6723948-A4A4-F882-BCD4-2F2F4492C1A9}"/>
              </a:ext>
            </a:extLst>
          </p:cNvPr>
          <p:cNvSpPr txBox="1"/>
          <p:nvPr/>
        </p:nvSpPr>
        <p:spPr>
          <a:xfrm>
            <a:off x="226831" y="146748"/>
            <a:ext cx="10910026" cy="707846"/>
          </a:xfrm>
          <a:prstGeom prst="rect">
            <a:avLst/>
          </a:prstGeom>
          <a:noFill/>
          <a:ln>
            <a:noFill/>
          </a:ln>
        </p:spPr>
        <p:txBody>
          <a:bodyPr spcFirstLastPara="1" wrap="square" lIns="91425" tIns="45700" rIns="91425" bIns="45700" anchor="t" anchorCtr="0">
            <a:spAutoFit/>
          </a:bodyPr>
          <a:lstStyle>
            <a:defPPr>
              <a:defRPr lang="en-US"/>
            </a:defPPr>
            <a:lvl1pPr>
              <a:defRPr sz="3200">
                <a:solidFill>
                  <a:schemeClr val="lt1"/>
                </a:solidFill>
                <a:ea typeface="Helvetica Neue Light"/>
              </a:defRPr>
            </a:lvl1pPr>
          </a:lstStyle>
          <a:p>
            <a:r>
              <a:rPr lang="en-US" altLang="zh-CN" sz="4000" dirty="0">
                <a:latin typeface="Georgia" panose="02040502050405020303" pitchFamily="18" charset="0"/>
                <a:sym typeface="Helvetica Neue Light"/>
              </a:rPr>
              <a:t>Sensitivity Study of Network/Storage Latency</a:t>
            </a:r>
            <a:endParaRPr lang="en-US" sz="4000" dirty="0">
              <a:latin typeface="Georgia" panose="02040502050405020303" pitchFamily="18" charset="0"/>
              <a:sym typeface="Helvetica Neue Light"/>
            </a:endParaRPr>
          </a:p>
        </p:txBody>
      </p:sp>
      <p:pic>
        <p:nvPicPr>
          <p:cNvPr id="2" name="Picture 1">
            <a:extLst>
              <a:ext uri="{FF2B5EF4-FFF2-40B4-BE49-F238E27FC236}">
                <a16:creationId xmlns:a16="http://schemas.microsoft.com/office/drawing/2014/main" id="{99BAED9E-23B7-637B-5075-7F76EFE6688B}"/>
              </a:ext>
            </a:extLst>
          </p:cNvPr>
          <p:cNvPicPr>
            <a:picLocks noChangeAspect="1"/>
          </p:cNvPicPr>
          <p:nvPr/>
        </p:nvPicPr>
        <p:blipFill>
          <a:blip r:embed="rId3"/>
          <a:stretch>
            <a:fillRect/>
          </a:stretch>
        </p:blipFill>
        <p:spPr>
          <a:xfrm>
            <a:off x="3507438" y="854594"/>
            <a:ext cx="5177124" cy="4787317"/>
          </a:xfrm>
          <a:prstGeom prst="rect">
            <a:avLst/>
          </a:prstGeom>
        </p:spPr>
      </p:pic>
      <p:sp>
        <p:nvSpPr>
          <p:cNvPr id="3" name="Rounded Rectangle 16">
            <a:extLst>
              <a:ext uri="{FF2B5EF4-FFF2-40B4-BE49-F238E27FC236}">
                <a16:creationId xmlns:a16="http://schemas.microsoft.com/office/drawing/2014/main" id="{710CC93B-C7ED-7C28-197C-CB3E42E7B4A0}"/>
              </a:ext>
            </a:extLst>
          </p:cNvPr>
          <p:cNvSpPr/>
          <p:nvPr/>
        </p:nvSpPr>
        <p:spPr>
          <a:xfrm>
            <a:off x="1129505" y="5686425"/>
            <a:ext cx="10158088" cy="683869"/>
          </a:xfrm>
          <a:prstGeom prst="round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Georgia" panose="02040502050405020303" pitchFamily="18" charset="0"/>
              </a:rPr>
              <a:t>Best improvement when variation and latencies match!</a:t>
            </a:r>
            <a:endParaRPr kumimoji="0" lang="en-US" sz="2800" i="0" u="none" strike="noStrike" kern="120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20447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4" name="Slide Number Placeholder 2">
            <a:extLst>
              <a:ext uri="{FF2B5EF4-FFF2-40B4-BE49-F238E27FC236}">
                <a16:creationId xmlns:a16="http://schemas.microsoft.com/office/drawing/2014/main" id="{5CCAB14C-8295-F05B-CD5E-FF0CEDC1C815}"/>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51</a:t>
            </a:fld>
            <a:endParaRPr lang="en-US" dirty="0">
              <a:solidFill>
                <a:schemeClr val="bg1"/>
              </a:solidFill>
              <a:cs typeface="Calibri"/>
            </a:endParaRPr>
          </a:p>
        </p:txBody>
      </p:sp>
      <p:sp>
        <p:nvSpPr>
          <p:cNvPr id="25" name="TextBox 24">
            <a:extLst>
              <a:ext uri="{FF2B5EF4-FFF2-40B4-BE49-F238E27FC236}">
                <a16:creationId xmlns:a16="http://schemas.microsoft.com/office/drawing/2014/main" id="{2C87290E-93FB-3489-F5A1-7BAF32A83A53}"/>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6" name="Google Shape;100;p1">
            <a:extLst>
              <a:ext uri="{FF2B5EF4-FFF2-40B4-BE49-F238E27FC236}">
                <a16:creationId xmlns:a16="http://schemas.microsoft.com/office/drawing/2014/main" id="{D6723948-A4A4-F882-BCD4-2F2F4492C1A9}"/>
              </a:ext>
            </a:extLst>
          </p:cNvPr>
          <p:cNvSpPr txBox="1"/>
          <p:nvPr/>
        </p:nvSpPr>
        <p:spPr>
          <a:xfrm>
            <a:off x="226831" y="146748"/>
            <a:ext cx="10910026" cy="707846"/>
          </a:xfrm>
          <a:prstGeom prst="rect">
            <a:avLst/>
          </a:prstGeom>
          <a:noFill/>
          <a:ln>
            <a:noFill/>
          </a:ln>
        </p:spPr>
        <p:txBody>
          <a:bodyPr spcFirstLastPara="1" wrap="square" lIns="91425" tIns="45700" rIns="91425" bIns="45700" anchor="t" anchorCtr="0">
            <a:spAutoFit/>
          </a:bodyPr>
          <a:lstStyle>
            <a:defPPr>
              <a:defRPr lang="en-US"/>
            </a:defPPr>
            <a:lvl1pPr>
              <a:defRPr sz="3200">
                <a:solidFill>
                  <a:schemeClr val="lt1"/>
                </a:solidFill>
                <a:ea typeface="Helvetica Neue Light"/>
              </a:defRPr>
            </a:lvl1pPr>
          </a:lstStyle>
          <a:p>
            <a:r>
              <a:rPr lang="en-US" altLang="zh-CN" sz="4000" dirty="0">
                <a:latin typeface="Georgia" panose="02040502050405020303" pitchFamily="18" charset="0"/>
                <a:sym typeface="Helvetica Neue Light"/>
              </a:rPr>
              <a:t>Coordinated Wear-Leveling</a:t>
            </a:r>
            <a:endParaRPr lang="en-US" sz="4000" dirty="0">
              <a:latin typeface="Georgia" panose="02040502050405020303" pitchFamily="18" charset="0"/>
              <a:sym typeface="Helvetica Neue Light"/>
            </a:endParaRPr>
          </a:p>
        </p:txBody>
      </p:sp>
      <p:pic>
        <p:nvPicPr>
          <p:cNvPr id="2" name="Picture 1">
            <a:extLst>
              <a:ext uri="{FF2B5EF4-FFF2-40B4-BE49-F238E27FC236}">
                <a16:creationId xmlns:a16="http://schemas.microsoft.com/office/drawing/2014/main" id="{3ACC19F4-0775-B9E6-1C7C-2ABE3A3BA1B8}"/>
              </a:ext>
            </a:extLst>
          </p:cNvPr>
          <p:cNvPicPr>
            <a:picLocks noChangeAspect="1"/>
          </p:cNvPicPr>
          <p:nvPr/>
        </p:nvPicPr>
        <p:blipFill>
          <a:blip r:embed="rId3"/>
          <a:stretch>
            <a:fillRect/>
          </a:stretch>
        </p:blipFill>
        <p:spPr>
          <a:xfrm>
            <a:off x="1679905" y="1571063"/>
            <a:ext cx="8832189" cy="3456074"/>
          </a:xfrm>
          <a:prstGeom prst="rect">
            <a:avLst/>
          </a:prstGeom>
        </p:spPr>
      </p:pic>
      <p:sp>
        <p:nvSpPr>
          <p:cNvPr id="3" name="Rounded Rectangle 16">
            <a:extLst>
              <a:ext uri="{FF2B5EF4-FFF2-40B4-BE49-F238E27FC236}">
                <a16:creationId xmlns:a16="http://schemas.microsoft.com/office/drawing/2014/main" id="{58211595-681B-2B25-24C9-709D1AAEA6EF}"/>
              </a:ext>
            </a:extLst>
          </p:cNvPr>
          <p:cNvSpPr/>
          <p:nvPr/>
        </p:nvSpPr>
        <p:spPr>
          <a:xfrm>
            <a:off x="1142757" y="5395741"/>
            <a:ext cx="10158088" cy="683869"/>
          </a:xfrm>
          <a:prstGeom prst="round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bg1"/>
                </a:solidFill>
                <a:latin typeface="Georgia" panose="02040502050405020303" pitchFamily="18" charset="0"/>
              </a:rPr>
              <a:t>RackBlox</a:t>
            </a:r>
            <a:r>
              <a:rPr lang="en-US" sz="2800" dirty="0">
                <a:solidFill>
                  <a:schemeClr val="bg1"/>
                </a:solidFill>
                <a:latin typeface="Georgia" panose="02040502050405020303" pitchFamily="18" charset="0"/>
              </a:rPr>
              <a:t> ensures rack-scale wear-balance!</a:t>
            </a:r>
            <a:endParaRPr kumimoji="0" lang="en-US" sz="2800" i="0" u="none" strike="noStrike" kern="1200" cap="none" spc="0" normalizeH="0" baseline="0" noProof="0" dirty="0">
              <a:ln>
                <a:noFill/>
              </a:ln>
              <a:solidFill>
                <a:schemeClr val="bg1"/>
              </a:solidFill>
              <a:effectLst/>
              <a:uLnTx/>
              <a:uFillTx/>
              <a:latin typeface="Georgia" panose="02040502050405020303" pitchFamily="18" charset="0"/>
            </a:endParaRPr>
          </a:p>
        </p:txBody>
      </p:sp>
    </p:spTree>
    <p:extLst>
      <p:ext uri="{BB962C8B-B14F-4D97-AF65-F5344CB8AC3E}">
        <p14:creationId xmlns:p14="http://schemas.microsoft.com/office/powerpoint/2010/main" val="380091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Improving End-To-End Performance</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52</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5" name="Rounded Rectangle 16">
            <a:extLst>
              <a:ext uri="{FF2B5EF4-FFF2-40B4-BE49-F238E27FC236}">
                <a16:creationId xmlns:a16="http://schemas.microsoft.com/office/drawing/2014/main" id="{884ACEB5-3165-8816-B537-F51408E10606}"/>
              </a:ext>
            </a:extLst>
          </p:cNvPr>
          <p:cNvSpPr/>
          <p:nvPr/>
        </p:nvSpPr>
        <p:spPr>
          <a:xfrm>
            <a:off x="1036238" y="5529912"/>
            <a:ext cx="10158088" cy="683869"/>
          </a:xfrm>
          <a:prstGeom prst="round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bg1"/>
                </a:solidFill>
                <a:latin typeface="Georgia" panose="02040502050405020303" pitchFamily="18" charset="0"/>
              </a:rPr>
              <a:t>RackBlox</a:t>
            </a:r>
            <a:r>
              <a:rPr lang="en-US" sz="2800" dirty="0">
                <a:solidFill>
                  <a:schemeClr val="bg1"/>
                </a:solidFill>
                <a:latin typeface="Georgia" panose="02040502050405020303" pitchFamily="18" charset="0"/>
              </a:rPr>
              <a:t> reduces tail latency by up to 4.8x!</a:t>
            </a:r>
            <a:endParaRPr kumimoji="0" lang="en-US" sz="2800" i="0" u="none" strike="noStrike" kern="1200" cap="none" spc="0" normalizeH="0" baseline="0" noProof="0" dirty="0">
              <a:ln>
                <a:noFill/>
              </a:ln>
              <a:solidFill>
                <a:schemeClr val="bg1"/>
              </a:solidFill>
              <a:effectLst/>
              <a:uLnTx/>
              <a:uFillTx/>
              <a:latin typeface="Georgia" panose="02040502050405020303" pitchFamily="18" charset="0"/>
            </a:endParaRPr>
          </a:p>
        </p:txBody>
      </p:sp>
      <p:graphicFrame>
        <p:nvGraphicFramePr>
          <p:cNvPr id="8" name="Chart 7">
            <a:extLst>
              <a:ext uri="{FF2B5EF4-FFF2-40B4-BE49-F238E27FC236}">
                <a16:creationId xmlns:a16="http://schemas.microsoft.com/office/drawing/2014/main" id="{15F27CDF-68D5-CA50-9080-09F74CDEFE10}"/>
              </a:ext>
            </a:extLst>
          </p:cNvPr>
          <p:cNvGraphicFramePr>
            <a:graphicFrameLocks/>
          </p:cNvGraphicFramePr>
          <p:nvPr/>
        </p:nvGraphicFramePr>
        <p:xfrm>
          <a:off x="1730199" y="1210566"/>
          <a:ext cx="8669866" cy="3976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3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4" name="Slide Number Placeholder 2">
            <a:extLst>
              <a:ext uri="{FF2B5EF4-FFF2-40B4-BE49-F238E27FC236}">
                <a16:creationId xmlns:a16="http://schemas.microsoft.com/office/drawing/2014/main" id="{5CCAB14C-8295-F05B-CD5E-FF0CEDC1C815}"/>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53</a:t>
            </a:fld>
            <a:endParaRPr lang="en-US" dirty="0">
              <a:solidFill>
                <a:schemeClr val="bg1"/>
              </a:solidFill>
              <a:cs typeface="Calibri"/>
            </a:endParaRPr>
          </a:p>
        </p:txBody>
      </p:sp>
      <p:sp>
        <p:nvSpPr>
          <p:cNvPr id="25" name="TextBox 24">
            <a:extLst>
              <a:ext uri="{FF2B5EF4-FFF2-40B4-BE49-F238E27FC236}">
                <a16:creationId xmlns:a16="http://schemas.microsoft.com/office/drawing/2014/main" id="{2C87290E-93FB-3489-F5A1-7BAF32A83A53}"/>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6" name="Google Shape;100;p1">
            <a:extLst>
              <a:ext uri="{FF2B5EF4-FFF2-40B4-BE49-F238E27FC236}">
                <a16:creationId xmlns:a16="http://schemas.microsoft.com/office/drawing/2014/main" id="{D6723948-A4A4-F882-BCD4-2F2F4492C1A9}"/>
              </a:ext>
            </a:extLst>
          </p:cNvPr>
          <p:cNvSpPr txBox="1"/>
          <p:nvPr/>
        </p:nvSpPr>
        <p:spPr>
          <a:xfrm>
            <a:off x="82296" y="128016"/>
            <a:ext cx="11605284" cy="646290"/>
          </a:xfrm>
          <a:prstGeom prst="rect">
            <a:avLst/>
          </a:prstGeom>
          <a:noFill/>
          <a:ln>
            <a:noFill/>
          </a:ln>
        </p:spPr>
        <p:txBody>
          <a:bodyPr spcFirstLastPara="1" wrap="square" lIns="91425" tIns="45700" rIns="91425" bIns="45700" anchor="t" anchorCtr="0">
            <a:spAutoFit/>
          </a:bodyPr>
          <a:lstStyle>
            <a:defPPr>
              <a:defRPr lang="en-US"/>
            </a:defPPr>
            <a:lvl1pPr>
              <a:defRPr sz="3200">
                <a:solidFill>
                  <a:schemeClr val="lt1"/>
                </a:solidFill>
                <a:ea typeface="Helvetica Neue Light"/>
              </a:defRPr>
            </a:lvl1pPr>
          </a:lstStyle>
          <a:p>
            <a:r>
              <a:rPr lang="en-US" altLang="zh-CN" sz="3600" dirty="0">
                <a:latin typeface="Georgia" panose="02040502050405020303" pitchFamily="18" charset="0"/>
                <a:sym typeface="Helvetica Neue Light"/>
              </a:rPr>
              <a:t>Flexibility for Supporting Different Storage Schedulers</a:t>
            </a:r>
            <a:endParaRPr lang="en-US" sz="3600" dirty="0">
              <a:latin typeface="Georgia" panose="02040502050405020303" pitchFamily="18" charset="0"/>
              <a:sym typeface="Helvetica Neue Light"/>
            </a:endParaRPr>
          </a:p>
        </p:txBody>
      </p:sp>
      <p:sp>
        <p:nvSpPr>
          <p:cNvPr id="3" name="Rounded Rectangle 16">
            <a:extLst>
              <a:ext uri="{FF2B5EF4-FFF2-40B4-BE49-F238E27FC236}">
                <a16:creationId xmlns:a16="http://schemas.microsoft.com/office/drawing/2014/main" id="{58211595-681B-2B25-24C9-709D1AAEA6EF}"/>
              </a:ext>
            </a:extLst>
          </p:cNvPr>
          <p:cNvSpPr/>
          <p:nvPr/>
        </p:nvSpPr>
        <p:spPr>
          <a:xfrm>
            <a:off x="1142756" y="5395741"/>
            <a:ext cx="10689359" cy="683869"/>
          </a:xfrm>
          <a:prstGeom prst="roundRect">
            <a:avLst/>
          </a:pr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a:solidFill>
                  <a:schemeClr val="bg1"/>
                </a:solidFill>
                <a:latin typeface="Georgia" panose="02040502050405020303" pitchFamily="18" charset="0"/>
              </a:rPr>
              <a:t>Coordinated I/O Scheduling always outperforms incoordination!</a:t>
            </a:r>
            <a:endParaRPr kumimoji="0" lang="en-US" sz="2800" i="0" u="none" strike="noStrike" kern="1200" cap="none" spc="0" normalizeH="0" baseline="0" noProof="0" dirty="0">
              <a:ln>
                <a:noFill/>
              </a:ln>
              <a:solidFill>
                <a:schemeClr val="bg1"/>
              </a:solidFill>
              <a:effectLst/>
              <a:uLnTx/>
              <a:uFillTx/>
              <a:latin typeface="Georgia" panose="02040502050405020303" pitchFamily="18" charset="0"/>
            </a:endParaRPr>
          </a:p>
        </p:txBody>
      </p:sp>
      <p:graphicFrame>
        <p:nvGraphicFramePr>
          <p:cNvPr id="5" name="Chart 4">
            <a:extLst>
              <a:ext uri="{FF2B5EF4-FFF2-40B4-BE49-F238E27FC236}">
                <a16:creationId xmlns:a16="http://schemas.microsoft.com/office/drawing/2014/main" id="{40FB930E-A368-5A03-BAA4-80694A86DFFB}"/>
              </a:ext>
            </a:extLst>
          </p:cNvPr>
          <p:cNvGraphicFramePr>
            <a:graphicFrameLocks/>
          </p:cNvGraphicFramePr>
          <p:nvPr/>
        </p:nvGraphicFramePr>
        <p:xfrm>
          <a:off x="1142756" y="1009037"/>
          <a:ext cx="10689359" cy="428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2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 name="Google Shape;100;p1">
            <a:extLst>
              <a:ext uri="{FF2B5EF4-FFF2-40B4-BE49-F238E27FC236}">
                <a16:creationId xmlns:a16="http://schemas.microsoft.com/office/drawing/2014/main" id="{D85133A3-D3C6-7F4C-886E-6BEEF5BF5DD0}"/>
              </a:ext>
            </a:extLst>
          </p:cNvPr>
          <p:cNvSpPr txBox="1"/>
          <p:nvPr/>
        </p:nvSpPr>
        <p:spPr>
          <a:xfrm>
            <a:off x="376808" y="6524381"/>
            <a:ext cx="6426326"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COMPUTER SCIENCE</a:t>
            </a: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284300" y="108716"/>
            <a:ext cx="10910026"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Filler</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54</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Tree>
    <p:extLst>
      <p:ext uri="{BB962C8B-B14F-4D97-AF65-F5344CB8AC3E}">
        <p14:creationId xmlns:p14="http://schemas.microsoft.com/office/powerpoint/2010/main" val="358160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3386" y="128016"/>
            <a:ext cx="11679100"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What is Software-Defined Flash?</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6</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20" name="Rectangle 19">
            <a:extLst>
              <a:ext uri="{FF2B5EF4-FFF2-40B4-BE49-F238E27FC236}">
                <a16:creationId xmlns:a16="http://schemas.microsoft.com/office/drawing/2014/main" id="{CE4AD121-7B49-3227-3F2F-ABE4A9D34384}"/>
              </a:ext>
            </a:extLst>
          </p:cNvPr>
          <p:cNvSpPr/>
          <p:nvPr/>
        </p:nvSpPr>
        <p:spPr>
          <a:xfrm>
            <a:off x="4959914" y="3644534"/>
            <a:ext cx="5186839" cy="1636193"/>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6BEA51C0-15AC-BE12-D3BC-A648D10F3BB8}"/>
              </a:ext>
            </a:extLst>
          </p:cNvPr>
          <p:cNvSpPr/>
          <p:nvPr/>
        </p:nvSpPr>
        <p:spPr>
          <a:xfrm>
            <a:off x="5221779" y="3948488"/>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Georgia" panose="02040502050405020303" pitchFamily="18" charset="0"/>
              </a:rPr>
              <a:t>I/O Scheduling</a:t>
            </a:r>
          </a:p>
        </p:txBody>
      </p:sp>
      <p:sp>
        <p:nvSpPr>
          <p:cNvPr id="22" name="Rectangle 21">
            <a:extLst>
              <a:ext uri="{FF2B5EF4-FFF2-40B4-BE49-F238E27FC236}">
                <a16:creationId xmlns:a16="http://schemas.microsoft.com/office/drawing/2014/main" id="{BADB588A-53C7-BAAD-374E-55AD6A07D41A}"/>
              </a:ext>
            </a:extLst>
          </p:cNvPr>
          <p:cNvSpPr/>
          <p:nvPr/>
        </p:nvSpPr>
        <p:spPr>
          <a:xfrm>
            <a:off x="6881729" y="3957725"/>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AA8D8FB4-71EF-E306-4DEB-549FDD50B534}"/>
              </a:ext>
            </a:extLst>
          </p:cNvPr>
          <p:cNvSpPr/>
          <p:nvPr/>
        </p:nvSpPr>
        <p:spPr>
          <a:xfrm>
            <a:off x="8541679" y="3950380"/>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C8BB3C-2C9C-552F-3E33-40E3FB3A810C}"/>
              </a:ext>
            </a:extLst>
          </p:cNvPr>
          <p:cNvSpPr/>
          <p:nvPr/>
        </p:nvSpPr>
        <p:spPr>
          <a:xfrm>
            <a:off x="52217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5" name="Rectangle 24">
            <a:extLst>
              <a:ext uri="{FF2B5EF4-FFF2-40B4-BE49-F238E27FC236}">
                <a16:creationId xmlns:a16="http://schemas.microsoft.com/office/drawing/2014/main" id="{35A10B79-9BDF-D759-EB0E-884BA5CB12DC}"/>
              </a:ext>
            </a:extLst>
          </p:cNvPr>
          <p:cNvSpPr/>
          <p:nvPr/>
        </p:nvSpPr>
        <p:spPr>
          <a:xfrm>
            <a:off x="6881729" y="4586824"/>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6" name="Rectangle 25">
            <a:extLst>
              <a:ext uri="{FF2B5EF4-FFF2-40B4-BE49-F238E27FC236}">
                <a16:creationId xmlns:a16="http://schemas.microsoft.com/office/drawing/2014/main" id="{F4CA699E-61A2-C6F5-B6DE-6BDD1C7561E8}"/>
              </a:ext>
            </a:extLst>
          </p:cNvPr>
          <p:cNvSpPr/>
          <p:nvPr/>
        </p:nvSpPr>
        <p:spPr>
          <a:xfrm>
            <a:off x="8541679" y="457758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7" name="Rectangle 26">
            <a:extLst>
              <a:ext uri="{FF2B5EF4-FFF2-40B4-BE49-F238E27FC236}">
                <a16:creationId xmlns:a16="http://schemas.microsoft.com/office/drawing/2014/main" id="{825D169C-9BAB-5FA6-4075-A6129BAFC000}"/>
              </a:ext>
            </a:extLst>
          </p:cNvPr>
          <p:cNvSpPr/>
          <p:nvPr/>
        </p:nvSpPr>
        <p:spPr>
          <a:xfrm>
            <a:off x="4959914" y="5326567"/>
            <a:ext cx="5186857" cy="100079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lnSpc>
                <a:spcPct val="150000"/>
              </a:lnSpc>
            </a:pPr>
            <a:endParaRPr lang="en-US" altLang="zh-CN" dirty="0">
              <a:latin typeface="Georgia" panose="02040502050405020303" pitchFamily="18" charset="0"/>
            </a:endParaRPr>
          </a:p>
          <a:p>
            <a:pPr algn="ctr">
              <a:lnSpc>
                <a:spcPct val="150000"/>
              </a:lnSpc>
            </a:pPr>
            <a:endParaRPr lang="en-US" altLang="zh-CN" dirty="0">
              <a:latin typeface="Georgia" panose="02040502050405020303" pitchFamily="18" charset="0"/>
            </a:endParaRPr>
          </a:p>
        </p:txBody>
      </p:sp>
      <p:sp>
        <p:nvSpPr>
          <p:cNvPr id="36" name="Rectangle 35">
            <a:extLst>
              <a:ext uri="{FF2B5EF4-FFF2-40B4-BE49-F238E27FC236}">
                <a16:creationId xmlns:a16="http://schemas.microsoft.com/office/drawing/2014/main" id="{D827E1D7-AA91-E6CA-4990-3B3BBA4FB646}"/>
              </a:ext>
            </a:extLst>
          </p:cNvPr>
          <p:cNvSpPr/>
          <p:nvPr/>
        </p:nvSpPr>
        <p:spPr>
          <a:xfrm>
            <a:off x="530792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7" name="Rectangle 36">
            <a:extLst>
              <a:ext uri="{FF2B5EF4-FFF2-40B4-BE49-F238E27FC236}">
                <a16:creationId xmlns:a16="http://schemas.microsoft.com/office/drawing/2014/main" id="{C8715FC4-D6C8-70A6-7A20-35BFA7514DF3}"/>
              </a:ext>
            </a:extLst>
          </p:cNvPr>
          <p:cNvSpPr/>
          <p:nvPr/>
        </p:nvSpPr>
        <p:spPr>
          <a:xfrm>
            <a:off x="6843433"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grpSp>
        <p:nvGrpSpPr>
          <p:cNvPr id="4142" name="Group 4141">
            <a:extLst>
              <a:ext uri="{FF2B5EF4-FFF2-40B4-BE49-F238E27FC236}">
                <a16:creationId xmlns:a16="http://schemas.microsoft.com/office/drawing/2014/main" id="{5B216881-49B1-A351-1002-D9E5EF2C35B5}"/>
              </a:ext>
            </a:extLst>
          </p:cNvPr>
          <p:cNvGrpSpPr/>
          <p:nvPr/>
        </p:nvGrpSpPr>
        <p:grpSpPr>
          <a:xfrm>
            <a:off x="1656325" y="4182090"/>
            <a:ext cx="2279266" cy="1996445"/>
            <a:chOff x="908945" y="3953630"/>
            <a:chExt cx="2279266" cy="1996445"/>
          </a:xfrm>
        </p:grpSpPr>
        <p:sp>
          <p:nvSpPr>
            <p:cNvPr id="4143" name="Rectangle 4142">
              <a:extLst>
                <a:ext uri="{FF2B5EF4-FFF2-40B4-BE49-F238E27FC236}">
                  <a16:creationId xmlns:a16="http://schemas.microsoft.com/office/drawing/2014/main" id="{E9FC69BD-91C4-474B-E586-12EEAE1F05DE}"/>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44" name="Picture 10" descr="Dram Icon 32x32">
              <a:extLst>
                <a:ext uri="{FF2B5EF4-FFF2-40B4-BE49-F238E27FC236}">
                  <a16:creationId xmlns:a16="http://schemas.microsoft.com/office/drawing/2014/main" id="{381844EA-377C-3884-F503-1A1EC906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10" descr="Dram Icon 32x32">
              <a:extLst>
                <a:ext uri="{FF2B5EF4-FFF2-40B4-BE49-F238E27FC236}">
                  <a16:creationId xmlns:a16="http://schemas.microsoft.com/office/drawing/2014/main" id="{C1E2381C-52CA-C62F-A18C-5238CFF5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14">
              <a:extLst>
                <a:ext uri="{FF2B5EF4-FFF2-40B4-BE49-F238E27FC236}">
                  <a16:creationId xmlns:a16="http://schemas.microsoft.com/office/drawing/2014/main" id="{2B4DEBB2-DD6E-9086-9F1B-096657744B01}"/>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14">
              <a:extLst>
                <a:ext uri="{FF2B5EF4-FFF2-40B4-BE49-F238E27FC236}">
                  <a16:creationId xmlns:a16="http://schemas.microsoft.com/office/drawing/2014/main" id="{F54BB987-A9A5-5E37-1849-86FECFBD77F7}"/>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48" name="TextBox 4147">
              <a:extLst>
                <a:ext uri="{FF2B5EF4-FFF2-40B4-BE49-F238E27FC236}">
                  <a16:creationId xmlns:a16="http://schemas.microsoft.com/office/drawing/2014/main" id="{FECECF84-0B51-61B4-EA4C-85C8615BB206}"/>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49" name="Picture 12">
              <a:extLst>
                <a:ext uri="{FF2B5EF4-FFF2-40B4-BE49-F238E27FC236}">
                  <a16:creationId xmlns:a16="http://schemas.microsoft.com/office/drawing/2014/main" id="{91C52A7E-5DB6-7E63-F239-16B76A5E639F}"/>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12">
              <a:extLst>
                <a:ext uri="{FF2B5EF4-FFF2-40B4-BE49-F238E27FC236}">
                  <a16:creationId xmlns:a16="http://schemas.microsoft.com/office/drawing/2014/main" id="{0D14AE67-9278-F02B-EBAF-4990D8C40279}"/>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12">
              <a:extLst>
                <a:ext uri="{FF2B5EF4-FFF2-40B4-BE49-F238E27FC236}">
                  <a16:creationId xmlns:a16="http://schemas.microsoft.com/office/drawing/2014/main" id="{5E2051D7-DC33-5D53-44FA-00DCE149494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12">
              <a:extLst>
                <a:ext uri="{FF2B5EF4-FFF2-40B4-BE49-F238E27FC236}">
                  <a16:creationId xmlns:a16="http://schemas.microsoft.com/office/drawing/2014/main" id="{CB00BB78-B524-DD10-6BBA-183E80FA8F3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31" name="Group 4130">
            <a:extLst>
              <a:ext uri="{FF2B5EF4-FFF2-40B4-BE49-F238E27FC236}">
                <a16:creationId xmlns:a16="http://schemas.microsoft.com/office/drawing/2014/main" id="{0F47A9C6-A83D-FB17-FEE3-DA1406673EDE}"/>
              </a:ext>
            </a:extLst>
          </p:cNvPr>
          <p:cNvGrpSpPr/>
          <p:nvPr/>
        </p:nvGrpSpPr>
        <p:grpSpPr>
          <a:xfrm>
            <a:off x="1861243" y="3986663"/>
            <a:ext cx="2279266" cy="1996445"/>
            <a:chOff x="908945" y="3953630"/>
            <a:chExt cx="2279266" cy="1996445"/>
          </a:xfrm>
        </p:grpSpPr>
        <p:sp>
          <p:nvSpPr>
            <p:cNvPr id="4132" name="Rectangle 4131">
              <a:extLst>
                <a:ext uri="{FF2B5EF4-FFF2-40B4-BE49-F238E27FC236}">
                  <a16:creationId xmlns:a16="http://schemas.microsoft.com/office/drawing/2014/main" id="{903C856C-9EB7-FA6C-F417-14391E08EBC1}"/>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33" name="Picture 10" descr="Dram Icon 32x32">
              <a:extLst>
                <a:ext uri="{FF2B5EF4-FFF2-40B4-BE49-F238E27FC236}">
                  <a16:creationId xmlns:a16="http://schemas.microsoft.com/office/drawing/2014/main" id="{28EEAC92-D6E2-D97F-D465-1075138E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10" descr="Dram Icon 32x32">
              <a:extLst>
                <a:ext uri="{FF2B5EF4-FFF2-40B4-BE49-F238E27FC236}">
                  <a16:creationId xmlns:a16="http://schemas.microsoft.com/office/drawing/2014/main" id="{19E2A4B1-93BD-201B-4817-62460F6C2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14">
              <a:extLst>
                <a:ext uri="{FF2B5EF4-FFF2-40B4-BE49-F238E27FC236}">
                  <a16:creationId xmlns:a16="http://schemas.microsoft.com/office/drawing/2014/main" id="{53EC4210-AC0B-C269-8B65-7958BB63BF93}"/>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14">
              <a:extLst>
                <a:ext uri="{FF2B5EF4-FFF2-40B4-BE49-F238E27FC236}">
                  <a16:creationId xmlns:a16="http://schemas.microsoft.com/office/drawing/2014/main" id="{2DDE2B2D-5EFC-9A47-BC11-4812EE1C7E85}"/>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37" name="TextBox 4136">
              <a:extLst>
                <a:ext uri="{FF2B5EF4-FFF2-40B4-BE49-F238E27FC236}">
                  <a16:creationId xmlns:a16="http://schemas.microsoft.com/office/drawing/2014/main" id="{A2BD6647-E342-A855-C4BB-B4769568258B}"/>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138" name="Picture 12">
              <a:extLst>
                <a:ext uri="{FF2B5EF4-FFF2-40B4-BE49-F238E27FC236}">
                  <a16:creationId xmlns:a16="http://schemas.microsoft.com/office/drawing/2014/main" id="{2FFB8F6C-1598-A2AB-5562-B60EFD8DC201}"/>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12">
              <a:extLst>
                <a:ext uri="{FF2B5EF4-FFF2-40B4-BE49-F238E27FC236}">
                  <a16:creationId xmlns:a16="http://schemas.microsoft.com/office/drawing/2014/main" id="{1AB9507E-B098-502D-AA80-856E02811A26}"/>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12">
              <a:extLst>
                <a:ext uri="{FF2B5EF4-FFF2-40B4-BE49-F238E27FC236}">
                  <a16:creationId xmlns:a16="http://schemas.microsoft.com/office/drawing/2014/main" id="{7973040D-8466-EB4A-D763-57234481E69A}"/>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12">
              <a:extLst>
                <a:ext uri="{FF2B5EF4-FFF2-40B4-BE49-F238E27FC236}">
                  <a16:creationId xmlns:a16="http://schemas.microsoft.com/office/drawing/2014/main" id="{CCB16F56-9378-8B36-05EC-D50C1514A296}"/>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a:extLst>
              <a:ext uri="{FF2B5EF4-FFF2-40B4-BE49-F238E27FC236}">
                <a16:creationId xmlns:a16="http://schemas.microsoft.com/office/drawing/2014/main" id="{CEA5F33F-7460-B536-B631-CE57960F9692}"/>
              </a:ext>
            </a:extLst>
          </p:cNvPr>
          <p:cNvSpPr/>
          <p:nvPr/>
        </p:nvSpPr>
        <p:spPr>
          <a:xfrm>
            <a:off x="8378938" y="561429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grpSp>
        <p:nvGrpSpPr>
          <p:cNvPr id="57" name="Group 56">
            <a:extLst>
              <a:ext uri="{FF2B5EF4-FFF2-40B4-BE49-F238E27FC236}">
                <a16:creationId xmlns:a16="http://schemas.microsoft.com/office/drawing/2014/main" id="{7CB778B3-EBC3-F1F2-7E4B-9D53015C9BA2}"/>
              </a:ext>
            </a:extLst>
          </p:cNvPr>
          <p:cNvGrpSpPr/>
          <p:nvPr/>
        </p:nvGrpSpPr>
        <p:grpSpPr>
          <a:xfrm>
            <a:off x="2052996" y="3813313"/>
            <a:ext cx="2279266" cy="1996445"/>
            <a:chOff x="908945" y="3953630"/>
            <a:chExt cx="2279266" cy="1996445"/>
          </a:xfrm>
        </p:grpSpPr>
        <p:sp>
          <p:nvSpPr>
            <p:cNvPr id="51" name="Rectangle 50">
              <a:extLst>
                <a:ext uri="{FF2B5EF4-FFF2-40B4-BE49-F238E27FC236}">
                  <a16:creationId xmlns:a16="http://schemas.microsoft.com/office/drawing/2014/main" id="{AE45BC31-68F2-0B83-0C2A-BAA38F37E08A}"/>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10">
              <a:extLst>
                <a:ext uri="{FF2B5EF4-FFF2-40B4-BE49-F238E27FC236}">
                  <a16:creationId xmlns:a16="http://schemas.microsoft.com/office/drawing/2014/main" id="{3FE40B31-B6CC-9620-AFFB-7D01FB5311DC}"/>
                </a:ext>
              </a:extLst>
            </p:cNvPr>
            <p:cNvPicPr>
              <a:picLocks noChangeAspect="1" noChangeArrowheads="1"/>
            </p:cNvPicPr>
            <p:nvPr/>
          </p:nvPicPr>
          <p:blipFill>
            <a:blip r:embed="rId6"/>
            <a:src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a:extLst>
                <a:ext uri="{FF2B5EF4-FFF2-40B4-BE49-F238E27FC236}">
                  <a16:creationId xmlns:a16="http://schemas.microsoft.com/office/drawing/2014/main" id="{EB507F36-7F54-1203-C8AF-BF748E1DA6E6}"/>
                </a:ext>
              </a:extLst>
            </p:cNvPr>
            <p:cNvPicPr>
              <a:picLocks noChangeAspect="1" noChangeArrowheads="1"/>
            </p:cNvPicPr>
            <p:nvPr/>
          </p:nvPicPr>
          <p:blipFill>
            <a:blip r:embed="rId6"/>
            <a:src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a:extLst>
                <a:ext uri="{FF2B5EF4-FFF2-40B4-BE49-F238E27FC236}">
                  <a16:creationId xmlns:a16="http://schemas.microsoft.com/office/drawing/2014/main" id="{C80B786D-9AE1-BDDD-1E62-633BC76F8CC8}"/>
                </a:ext>
              </a:extLst>
            </p:cNvPr>
            <p:cNvPicPr>
              <a:picLocks noChangeAspect="1" noChangeArrowheads="1"/>
            </p:cNvPicPr>
            <p:nvPr/>
          </p:nvPicPr>
          <p:blipFill>
            <a:blip r:embed="rId4"/>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831779C5-9054-668E-83E1-F7E70AF95ADC}"/>
                </a:ext>
              </a:extLst>
            </p:cNvPr>
            <p:cNvPicPr>
              <a:picLocks noChangeAspect="1" noChangeArrowheads="1"/>
            </p:cNvPicPr>
            <p:nvPr/>
          </p:nvPicPr>
          <p:blipFill>
            <a:blip r:embed="rId4"/>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996BB29-DAD1-FB07-6861-5678CE01A4C4}"/>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53" name="Picture 12">
              <a:extLst>
                <a:ext uri="{FF2B5EF4-FFF2-40B4-BE49-F238E27FC236}">
                  <a16:creationId xmlns:a16="http://schemas.microsoft.com/office/drawing/2014/main" id="{876A5281-B9C1-8D08-E08C-050EC524D95E}"/>
                </a:ext>
              </a:extLst>
            </p:cNvPr>
            <p:cNvPicPr>
              <a:picLocks noChangeAspect="1" noChangeArrowheads="1"/>
            </p:cNvPicPr>
            <p:nvPr/>
          </p:nvPicPr>
          <p:blipFill>
            <a:blip r:embed="rId5"/>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a:extLst>
                <a:ext uri="{FF2B5EF4-FFF2-40B4-BE49-F238E27FC236}">
                  <a16:creationId xmlns:a16="http://schemas.microsoft.com/office/drawing/2014/main" id="{0922983E-16D8-6D63-83CF-48C6B2450802}"/>
                </a:ext>
              </a:extLst>
            </p:cNvPr>
            <p:cNvPicPr>
              <a:picLocks noChangeAspect="1" noChangeArrowheads="1"/>
            </p:cNvPicPr>
            <p:nvPr/>
          </p:nvPicPr>
          <p:blipFill>
            <a:blip r:embed="rId5"/>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a:extLst>
                <a:ext uri="{FF2B5EF4-FFF2-40B4-BE49-F238E27FC236}">
                  <a16:creationId xmlns:a16="http://schemas.microsoft.com/office/drawing/2014/main" id="{5B732FE7-BB94-099F-89DE-139F21D83FAC}"/>
                </a:ext>
              </a:extLst>
            </p:cNvPr>
            <p:cNvPicPr>
              <a:picLocks noChangeAspect="1" noChangeArrowheads="1"/>
            </p:cNvPicPr>
            <p:nvPr/>
          </p:nvPicPr>
          <p:blipFill>
            <a:blip r:embed="rId5"/>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61FDF025-2700-FC4F-6C50-EEB3EB5900A0}"/>
                </a:ext>
              </a:extLst>
            </p:cNvPr>
            <p:cNvPicPr>
              <a:picLocks noChangeAspect="1" noChangeArrowheads="1"/>
            </p:cNvPicPr>
            <p:nvPr/>
          </p:nvPicPr>
          <p:blipFill>
            <a:blip r:embed="rId5"/>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4106" name="Rectangle 4105">
            <a:extLst>
              <a:ext uri="{FF2B5EF4-FFF2-40B4-BE49-F238E27FC236}">
                <a16:creationId xmlns:a16="http://schemas.microsoft.com/office/drawing/2014/main" id="{DA3FC4AD-9D1D-D889-F50C-5D11B57E933C}"/>
              </a:ext>
            </a:extLst>
          </p:cNvPr>
          <p:cNvSpPr/>
          <p:nvPr/>
        </p:nvSpPr>
        <p:spPr>
          <a:xfrm>
            <a:off x="4900831" y="3595834"/>
            <a:ext cx="5339311" cy="2819939"/>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cxnSp>
        <p:nvCxnSpPr>
          <p:cNvPr id="8" name="Straight Connector 7">
            <a:extLst>
              <a:ext uri="{FF2B5EF4-FFF2-40B4-BE49-F238E27FC236}">
                <a16:creationId xmlns:a16="http://schemas.microsoft.com/office/drawing/2014/main" id="{AA9F2154-7B83-26EE-BC5F-2AC3661C712A}"/>
              </a:ext>
            </a:extLst>
          </p:cNvPr>
          <p:cNvCxnSpPr>
            <a:cxnSpLocks/>
          </p:cNvCxnSpPr>
          <p:nvPr/>
        </p:nvCxnSpPr>
        <p:spPr>
          <a:xfrm flipV="1">
            <a:off x="4332262" y="3610108"/>
            <a:ext cx="559178" cy="20320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1CE07A-D4E3-41B9-9951-11330F8BF61B}"/>
              </a:ext>
            </a:extLst>
          </p:cNvPr>
          <p:cNvCxnSpPr>
            <a:cxnSpLocks/>
          </p:cNvCxnSpPr>
          <p:nvPr/>
        </p:nvCxnSpPr>
        <p:spPr>
          <a:xfrm>
            <a:off x="4332262" y="5777998"/>
            <a:ext cx="559178" cy="63777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8B90F4A7-9574-71D5-6B96-161058F135B3}"/>
              </a:ext>
            </a:extLst>
          </p:cNvPr>
          <p:cNvSpPr/>
          <p:nvPr/>
        </p:nvSpPr>
        <p:spPr>
          <a:xfrm>
            <a:off x="752168" y="959090"/>
            <a:ext cx="10618838" cy="2469798"/>
          </a:xfrm>
          <a:prstGeom prst="roundRect">
            <a:avLst/>
          </a:prstGeom>
          <a:solidFill>
            <a:schemeClr val="accent6">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E6DCE925-AD8D-BDE6-F135-6B159265E5A9}"/>
              </a:ext>
            </a:extLst>
          </p:cNvPr>
          <p:cNvGrpSpPr/>
          <p:nvPr/>
        </p:nvGrpSpPr>
        <p:grpSpPr>
          <a:xfrm>
            <a:off x="4470820" y="937524"/>
            <a:ext cx="3353600" cy="2421978"/>
            <a:chOff x="4470820" y="937524"/>
            <a:chExt cx="3353600" cy="2421978"/>
          </a:xfrm>
        </p:grpSpPr>
        <p:pic>
          <p:nvPicPr>
            <p:cNvPr id="29" name="Picture 2">
              <a:extLst>
                <a:ext uri="{FF2B5EF4-FFF2-40B4-BE49-F238E27FC236}">
                  <a16:creationId xmlns:a16="http://schemas.microsoft.com/office/drawing/2014/main" id="{3728B57C-6008-2BDC-2401-D854B5830BBD}"/>
                </a:ext>
              </a:extLst>
            </p:cNvPr>
            <p:cNvPicPr>
              <a:picLocks noChangeAspect="1" noChangeArrowheads="1"/>
            </p:cNvPicPr>
            <p:nvPr/>
          </p:nvPicPr>
          <p:blipFill>
            <a:blip r:embed="rId7">
              <a:biLevel thresh="50000"/>
            </a:blip>
            <a:srcRect/>
            <a:stretch/>
          </p:blipFill>
          <p:spPr bwMode="auto">
            <a:xfrm>
              <a:off x="5350914" y="937524"/>
              <a:ext cx="1753307" cy="175330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86E3E0A-C767-C40D-1882-259CAB4B8F15}"/>
                </a:ext>
              </a:extLst>
            </p:cNvPr>
            <p:cNvSpPr txBox="1"/>
            <p:nvPr/>
          </p:nvSpPr>
          <p:spPr>
            <a:xfrm>
              <a:off x="4470820" y="2528505"/>
              <a:ext cx="3353600" cy="830997"/>
            </a:xfrm>
            <a:prstGeom prst="rect">
              <a:avLst/>
            </a:prstGeom>
            <a:noFill/>
          </p:spPr>
          <p:txBody>
            <a:bodyPr wrap="square" rtlCol="0">
              <a:spAutoFit/>
            </a:bodyPr>
            <a:lstStyle/>
            <a:p>
              <a:pPr algn="ctr"/>
              <a:r>
                <a:rPr lang="en-US" sz="2400" b="1" dirty="0">
                  <a:latin typeface="Georgia" panose="02040502050405020303" pitchFamily="18" charset="0"/>
                </a:rPr>
                <a:t>Improved</a:t>
              </a:r>
              <a:r>
                <a:rPr lang="en-US" sz="2400" dirty="0">
                  <a:latin typeface="Georgia" panose="02040502050405020303" pitchFamily="18" charset="0"/>
                </a:rPr>
                <a:t> resource utilization</a:t>
              </a:r>
            </a:p>
          </p:txBody>
        </p:sp>
      </p:grpSp>
      <p:grpSp>
        <p:nvGrpSpPr>
          <p:cNvPr id="19" name="Group 18">
            <a:extLst>
              <a:ext uri="{FF2B5EF4-FFF2-40B4-BE49-F238E27FC236}">
                <a16:creationId xmlns:a16="http://schemas.microsoft.com/office/drawing/2014/main" id="{011A62B2-6896-2444-560D-5A985004D233}"/>
              </a:ext>
            </a:extLst>
          </p:cNvPr>
          <p:cNvGrpSpPr/>
          <p:nvPr/>
        </p:nvGrpSpPr>
        <p:grpSpPr>
          <a:xfrm>
            <a:off x="7905321" y="937524"/>
            <a:ext cx="3353600" cy="2421978"/>
            <a:chOff x="7905321" y="937524"/>
            <a:chExt cx="3353600" cy="2421978"/>
          </a:xfrm>
        </p:grpSpPr>
        <p:pic>
          <p:nvPicPr>
            <p:cNvPr id="32" name="Picture 2">
              <a:extLst>
                <a:ext uri="{FF2B5EF4-FFF2-40B4-BE49-F238E27FC236}">
                  <a16:creationId xmlns:a16="http://schemas.microsoft.com/office/drawing/2014/main" id="{9D529E03-BD7E-27FF-9407-BA0C502BF97E}"/>
                </a:ext>
              </a:extLst>
            </p:cNvPr>
            <p:cNvPicPr>
              <a:picLocks noChangeAspect="1" noChangeArrowheads="1"/>
            </p:cNvPicPr>
            <p:nvPr/>
          </p:nvPicPr>
          <p:blipFill>
            <a:blip r:embed="rId8">
              <a:biLevel thresh="50000"/>
            </a:blip>
            <a:srcRect/>
            <a:stretch/>
          </p:blipFill>
          <p:spPr bwMode="auto">
            <a:xfrm>
              <a:off x="8719477" y="937524"/>
              <a:ext cx="1753307" cy="175330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B3A890A-1BC8-6E58-D3F1-B0B153CC06B7}"/>
                </a:ext>
              </a:extLst>
            </p:cNvPr>
            <p:cNvSpPr txBox="1"/>
            <p:nvPr/>
          </p:nvSpPr>
          <p:spPr>
            <a:xfrm>
              <a:off x="7905321" y="2528505"/>
              <a:ext cx="3353600" cy="830997"/>
            </a:xfrm>
            <a:prstGeom prst="rect">
              <a:avLst/>
            </a:prstGeom>
            <a:noFill/>
          </p:spPr>
          <p:txBody>
            <a:bodyPr wrap="square" rtlCol="0">
              <a:spAutoFit/>
            </a:bodyPr>
            <a:lstStyle/>
            <a:p>
              <a:pPr algn="ctr"/>
              <a:r>
                <a:rPr lang="en-US" sz="2400" b="1" dirty="0">
                  <a:latin typeface="Georgia" panose="02040502050405020303" pitchFamily="18" charset="0"/>
                </a:rPr>
                <a:t>Predictable</a:t>
              </a:r>
              <a:r>
                <a:rPr lang="en-US" sz="2400" dirty="0">
                  <a:latin typeface="Georgia" panose="02040502050405020303" pitchFamily="18" charset="0"/>
                </a:rPr>
                <a:t> storage performance</a:t>
              </a:r>
            </a:p>
          </p:txBody>
        </p:sp>
      </p:grpSp>
      <p:grpSp>
        <p:nvGrpSpPr>
          <p:cNvPr id="34" name="Group 33">
            <a:extLst>
              <a:ext uri="{FF2B5EF4-FFF2-40B4-BE49-F238E27FC236}">
                <a16:creationId xmlns:a16="http://schemas.microsoft.com/office/drawing/2014/main" id="{CF626F01-364F-0600-F0FA-156ACEFECF72}"/>
              </a:ext>
            </a:extLst>
          </p:cNvPr>
          <p:cNvGrpSpPr/>
          <p:nvPr/>
        </p:nvGrpSpPr>
        <p:grpSpPr>
          <a:xfrm>
            <a:off x="909487" y="1161089"/>
            <a:ext cx="3480432" cy="2198413"/>
            <a:chOff x="909487" y="1161089"/>
            <a:chExt cx="3480432" cy="2198413"/>
          </a:xfrm>
        </p:grpSpPr>
        <p:pic>
          <p:nvPicPr>
            <p:cNvPr id="15" name="Picture 2">
              <a:extLst>
                <a:ext uri="{FF2B5EF4-FFF2-40B4-BE49-F238E27FC236}">
                  <a16:creationId xmlns:a16="http://schemas.microsoft.com/office/drawing/2014/main" id="{FD5714B5-ECD7-B202-02E9-FBD8C7FB6376}"/>
                </a:ext>
              </a:extLst>
            </p:cNvPr>
            <p:cNvPicPr>
              <a:picLocks noChangeAspect="1" noChangeArrowheads="1"/>
            </p:cNvPicPr>
            <p:nvPr/>
          </p:nvPicPr>
          <p:blipFill>
            <a:blip r:embed="rId9"/>
            <a:srcRect/>
            <a:stretch/>
          </p:blipFill>
          <p:spPr bwMode="auto">
            <a:xfrm>
              <a:off x="1992960" y="1161089"/>
              <a:ext cx="1306177" cy="13061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5647E38-2D53-F808-D01A-7FD3D0FC995A}"/>
                </a:ext>
              </a:extLst>
            </p:cNvPr>
            <p:cNvSpPr txBox="1"/>
            <p:nvPr/>
          </p:nvSpPr>
          <p:spPr>
            <a:xfrm>
              <a:off x="909487" y="2528505"/>
              <a:ext cx="3480432" cy="830997"/>
            </a:xfrm>
            <a:prstGeom prst="rect">
              <a:avLst/>
            </a:prstGeom>
            <a:noFill/>
          </p:spPr>
          <p:txBody>
            <a:bodyPr wrap="square" rtlCol="0">
              <a:spAutoFit/>
            </a:bodyPr>
            <a:lstStyle/>
            <a:p>
              <a:pPr algn="ctr"/>
              <a:r>
                <a:rPr lang="en-US" sz="2400" dirty="0">
                  <a:latin typeface="Georgia" panose="02040502050405020303" pitchFamily="18" charset="0"/>
                </a:rPr>
                <a:t>Allow software to </a:t>
              </a:r>
              <a:r>
                <a:rPr lang="en-US" sz="2400" b="1" dirty="0">
                  <a:latin typeface="Georgia" panose="02040502050405020303" pitchFamily="18" charset="0"/>
                </a:rPr>
                <a:t>manage</a:t>
              </a:r>
              <a:r>
                <a:rPr lang="en-US" sz="2400" dirty="0">
                  <a:latin typeface="Georgia" panose="02040502050405020303" pitchFamily="18" charset="0"/>
                </a:rPr>
                <a:t> storage chips</a:t>
              </a:r>
            </a:p>
          </p:txBody>
        </p:sp>
      </p:grpSp>
    </p:spTree>
    <p:extLst>
      <p:ext uri="{BB962C8B-B14F-4D97-AF65-F5344CB8AC3E}">
        <p14:creationId xmlns:p14="http://schemas.microsoft.com/office/powerpoint/2010/main" val="5699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801020" cy="707846"/>
          </a:xfrm>
          <a:prstGeom prst="rect">
            <a:avLst/>
          </a:prstGeom>
          <a:noFill/>
          <a:ln>
            <a:noFill/>
          </a:ln>
        </p:spPr>
        <p:txBody>
          <a:bodyPr spcFirstLastPara="1" wrap="square" lIns="91425" tIns="45700" rIns="91425" bIns="45700" anchor="t" anchorCtr="0">
            <a:spAutoFit/>
          </a:bodyPr>
          <a:lstStyle/>
          <a:p>
            <a:r>
              <a:rPr lang="en-US" altLang="zh-CN" sz="4000" dirty="0">
                <a:solidFill>
                  <a:schemeClr val="lt1"/>
                </a:solidFill>
                <a:latin typeface="Georgia" panose="02040502050405020303" pitchFamily="18" charset="0"/>
                <a:ea typeface="Helvetica Neue Light"/>
                <a:sym typeface="Helvetica Neue Light"/>
              </a:rPr>
              <a:t>SDN/SDF are Managed Separately Today</a:t>
            </a:r>
            <a:endParaRPr lang="en-US" sz="40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7</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cxnSp>
        <p:nvCxnSpPr>
          <p:cNvPr id="4" name="Straight Connector 3">
            <a:extLst>
              <a:ext uri="{FF2B5EF4-FFF2-40B4-BE49-F238E27FC236}">
                <a16:creationId xmlns:a16="http://schemas.microsoft.com/office/drawing/2014/main" id="{B17E7A9E-38A0-90B5-708A-FF543FE2A137}"/>
              </a:ext>
            </a:extLst>
          </p:cNvPr>
          <p:cNvCxnSpPr>
            <a:cxnSpLocks/>
          </p:cNvCxnSpPr>
          <p:nvPr/>
        </p:nvCxnSpPr>
        <p:spPr>
          <a:xfrm flipV="1">
            <a:off x="4114624" y="999367"/>
            <a:ext cx="776816" cy="9144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EF5811-199A-12EF-602E-4CA9290E2009}"/>
              </a:ext>
            </a:extLst>
          </p:cNvPr>
          <p:cNvCxnSpPr>
            <a:cxnSpLocks/>
          </p:cNvCxnSpPr>
          <p:nvPr/>
        </p:nvCxnSpPr>
        <p:spPr>
          <a:xfrm>
            <a:off x="4114624" y="2409210"/>
            <a:ext cx="776816" cy="84655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C1D5E2F-FBD1-50F0-4C62-2409B67DA944}"/>
              </a:ext>
            </a:extLst>
          </p:cNvPr>
          <p:cNvSpPr/>
          <p:nvPr/>
        </p:nvSpPr>
        <p:spPr>
          <a:xfrm>
            <a:off x="4959927" y="999367"/>
            <a:ext cx="5186857" cy="1001839"/>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F4382ADF-09CA-1519-326E-1A4E9F1B3209}"/>
              </a:ext>
            </a:extLst>
          </p:cNvPr>
          <p:cNvSpPr/>
          <p:nvPr/>
        </p:nvSpPr>
        <p:spPr>
          <a:xfrm>
            <a:off x="4959914" y="2045066"/>
            <a:ext cx="5186857" cy="117586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3" name="Rectangle 12">
            <a:extLst>
              <a:ext uri="{FF2B5EF4-FFF2-40B4-BE49-F238E27FC236}">
                <a16:creationId xmlns:a16="http://schemas.microsoft.com/office/drawing/2014/main" id="{4D5C310E-87C8-BC95-4D4A-01FFDADDCAF1}"/>
              </a:ext>
            </a:extLst>
          </p:cNvPr>
          <p:cNvSpPr/>
          <p:nvPr/>
        </p:nvSpPr>
        <p:spPr>
          <a:xfrm>
            <a:off x="5236203" y="2428904"/>
            <a:ext cx="146212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AD74633F-AE47-0FD8-03E2-7FBF42BFD8C4}"/>
              </a:ext>
            </a:extLst>
          </p:cNvPr>
          <p:cNvSpPr/>
          <p:nvPr/>
        </p:nvSpPr>
        <p:spPr>
          <a:xfrm>
            <a:off x="6932704" y="2428904"/>
            <a:ext cx="1402314"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8F7AA8D2-F4D9-8D38-CC1E-05C9F4BC7AD6}"/>
              </a:ext>
            </a:extLst>
          </p:cNvPr>
          <p:cNvSpPr/>
          <p:nvPr/>
        </p:nvSpPr>
        <p:spPr>
          <a:xfrm>
            <a:off x="8569390" y="2428904"/>
            <a:ext cx="1412799" cy="646213"/>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B22482A4-02E6-C5A6-7423-8B53B72B9BBE}"/>
              </a:ext>
            </a:extLst>
          </p:cNvPr>
          <p:cNvSpPr/>
          <p:nvPr/>
        </p:nvSpPr>
        <p:spPr>
          <a:xfrm>
            <a:off x="6212696" y="1369875"/>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44E1DC7F-A243-1BD3-0A12-E4D7FE81BAD8}"/>
              </a:ext>
            </a:extLst>
          </p:cNvPr>
          <p:cNvSpPr/>
          <p:nvPr/>
        </p:nvSpPr>
        <p:spPr>
          <a:xfrm>
            <a:off x="7661570" y="1369875"/>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pic>
        <p:nvPicPr>
          <p:cNvPr id="4098" name="Picture 2">
            <a:extLst>
              <a:ext uri="{FF2B5EF4-FFF2-40B4-BE49-F238E27FC236}">
                <a16:creationId xmlns:a16="http://schemas.microsoft.com/office/drawing/2014/main" id="{693898DB-3F32-E090-24D5-885A7FB13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680" y="1735864"/>
            <a:ext cx="2145638" cy="685507"/>
          </a:xfrm>
          <a:prstGeom prst="rect">
            <a:avLst/>
          </a:prstGeom>
          <a:noFill/>
          <a:extLst>
            <a:ext uri="{909E8E84-426E-40DD-AFC4-6F175D3DCCD1}">
              <a14:hiddenFill xmlns:a14="http://schemas.microsoft.com/office/drawing/2010/main">
                <a:solidFill>
                  <a:srgbClr val="FFFFFF"/>
                </a:solidFill>
              </a14:hiddenFill>
            </a:ext>
          </a:extLst>
        </p:spPr>
      </p:pic>
      <p:sp>
        <p:nvSpPr>
          <p:cNvPr id="4096" name="TextBox 4095">
            <a:extLst>
              <a:ext uri="{FF2B5EF4-FFF2-40B4-BE49-F238E27FC236}">
                <a16:creationId xmlns:a16="http://schemas.microsoft.com/office/drawing/2014/main" id="{ADCF6FAE-798C-BA93-5678-66BE4880989E}"/>
              </a:ext>
            </a:extLst>
          </p:cNvPr>
          <p:cNvSpPr txBox="1"/>
          <p:nvPr/>
        </p:nvSpPr>
        <p:spPr>
          <a:xfrm>
            <a:off x="-44934" y="3022488"/>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4103" name="Rectangle 4102">
            <a:extLst>
              <a:ext uri="{FF2B5EF4-FFF2-40B4-BE49-F238E27FC236}">
                <a16:creationId xmlns:a16="http://schemas.microsoft.com/office/drawing/2014/main" id="{9AE8D251-D9C7-75DD-8137-4345AF03E982}"/>
              </a:ext>
            </a:extLst>
          </p:cNvPr>
          <p:cNvSpPr/>
          <p:nvPr/>
        </p:nvSpPr>
        <p:spPr>
          <a:xfrm>
            <a:off x="4891440" y="958343"/>
            <a:ext cx="5339311" cy="2297426"/>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cxnSp>
        <p:nvCxnSpPr>
          <p:cNvPr id="10" name="Straight Connector 9">
            <a:extLst>
              <a:ext uri="{FF2B5EF4-FFF2-40B4-BE49-F238E27FC236}">
                <a16:creationId xmlns:a16="http://schemas.microsoft.com/office/drawing/2014/main" id="{390D29C6-365F-859C-54DB-26BE6CED5DAF}"/>
              </a:ext>
            </a:extLst>
          </p:cNvPr>
          <p:cNvCxnSpPr>
            <a:cxnSpLocks/>
          </p:cNvCxnSpPr>
          <p:nvPr/>
        </p:nvCxnSpPr>
        <p:spPr>
          <a:xfrm>
            <a:off x="0" y="3384482"/>
            <a:ext cx="12192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A49D934-9BBE-B624-26BD-AD918EBE6F14}"/>
              </a:ext>
            </a:extLst>
          </p:cNvPr>
          <p:cNvSpPr/>
          <p:nvPr/>
        </p:nvSpPr>
        <p:spPr>
          <a:xfrm>
            <a:off x="4959914" y="3567044"/>
            <a:ext cx="5186839" cy="1636193"/>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95F811E7-5A2A-63AB-DF55-5E6D3B3669FA}"/>
              </a:ext>
            </a:extLst>
          </p:cNvPr>
          <p:cNvSpPr/>
          <p:nvPr/>
        </p:nvSpPr>
        <p:spPr>
          <a:xfrm>
            <a:off x="5221779" y="3870998"/>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latin typeface="Georgia" panose="02040502050405020303" pitchFamily="18" charset="0"/>
              </a:rPr>
              <a:t>I/O Scheduling</a:t>
            </a:r>
          </a:p>
        </p:txBody>
      </p:sp>
      <p:sp>
        <p:nvSpPr>
          <p:cNvPr id="21" name="Rectangle 20">
            <a:extLst>
              <a:ext uri="{FF2B5EF4-FFF2-40B4-BE49-F238E27FC236}">
                <a16:creationId xmlns:a16="http://schemas.microsoft.com/office/drawing/2014/main" id="{0E07CFE1-DE4B-A6E7-90D7-96573681835E}"/>
              </a:ext>
            </a:extLst>
          </p:cNvPr>
          <p:cNvSpPr/>
          <p:nvPr/>
        </p:nvSpPr>
        <p:spPr>
          <a:xfrm>
            <a:off x="6881729" y="3880235"/>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5A3F7C03-A0B3-CB3A-6D06-D921D096D59F}"/>
              </a:ext>
            </a:extLst>
          </p:cNvPr>
          <p:cNvSpPr/>
          <p:nvPr/>
        </p:nvSpPr>
        <p:spPr>
          <a:xfrm>
            <a:off x="8541679" y="3872890"/>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244E9967-ED0E-0F67-301D-64F04EA83DCA}"/>
              </a:ext>
            </a:extLst>
          </p:cNvPr>
          <p:cNvSpPr/>
          <p:nvPr/>
        </p:nvSpPr>
        <p:spPr>
          <a:xfrm>
            <a:off x="5221779" y="450009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88A14854-BEF9-9005-1A71-4378D3504896}"/>
              </a:ext>
            </a:extLst>
          </p:cNvPr>
          <p:cNvSpPr/>
          <p:nvPr/>
        </p:nvSpPr>
        <p:spPr>
          <a:xfrm>
            <a:off x="6881729" y="4509334"/>
            <a:ext cx="1436562"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5" name="Rectangle 24">
            <a:extLst>
              <a:ext uri="{FF2B5EF4-FFF2-40B4-BE49-F238E27FC236}">
                <a16:creationId xmlns:a16="http://schemas.microsoft.com/office/drawing/2014/main" id="{94E91875-B84B-7D82-20CB-29F1680D2091}"/>
              </a:ext>
            </a:extLst>
          </p:cNvPr>
          <p:cNvSpPr/>
          <p:nvPr/>
        </p:nvSpPr>
        <p:spPr>
          <a:xfrm>
            <a:off x="8541679" y="4500097"/>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a:t>
            </a:r>
            <a:r>
              <a:rPr lang="zh-CN" altLang="en-US" dirty="0">
                <a:latin typeface="Georgia" panose="02040502050405020303" pitchFamily="18" charset="0"/>
              </a:rPr>
              <a:t> </a:t>
            </a:r>
            <a:r>
              <a:rPr lang="en-US" altLang="zh-CN" dirty="0">
                <a:latin typeface="Georgia" panose="02040502050405020303" pitchFamily="18" charset="0"/>
              </a:rPr>
              <a:t>Translation</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BE91B4A9-37E7-6049-1FEE-0AD395A302A6}"/>
              </a:ext>
            </a:extLst>
          </p:cNvPr>
          <p:cNvSpPr/>
          <p:nvPr/>
        </p:nvSpPr>
        <p:spPr>
          <a:xfrm>
            <a:off x="4959914" y="5249077"/>
            <a:ext cx="5186857" cy="1000795"/>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lnSpc>
                <a:spcPct val="150000"/>
              </a:lnSpc>
            </a:pPr>
            <a:r>
              <a:rPr lang="en-US" altLang="zh-CN" dirty="0">
                <a:latin typeface="Georgia" panose="02040502050405020303" pitchFamily="18" charset="0"/>
              </a:rPr>
              <a:t>Data</a:t>
            </a:r>
            <a:r>
              <a:rPr lang="zh-CN" altLang="en-US" dirty="0">
                <a:latin typeface="Georgia" panose="02040502050405020303" pitchFamily="18" charset="0"/>
              </a:rPr>
              <a:t> </a:t>
            </a:r>
            <a:r>
              <a:rPr lang="en-US" altLang="zh-CN" dirty="0">
                <a:latin typeface="Georgia" panose="02040502050405020303" pitchFamily="18" charset="0"/>
              </a:rPr>
              <a:t>Plane</a:t>
            </a:r>
          </a:p>
          <a:p>
            <a:pPr algn="ctr">
              <a:lnSpc>
                <a:spcPct val="150000"/>
              </a:lnSpc>
            </a:pPr>
            <a:endParaRPr lang="en-US" altLang="zh-CN" dirty="0">
              <a:latin typeface="Georgia" panose="02040502050405020303" pitchFamily="18" charset="0"/>
            </a:endParaRPr>
          </a:p>
          <a:p>
            <a:pPr algn="ctr">
              <a:lnSpc>
                <a:spcPct val="150000"/>
              </a:lnSpc>
            </a:pPr>
            <a:endParaRPr lang="en-US" altLang="zh-CN" dirty="0">
              <a:latin typeface="Georgia" panose="02040502050405020303" pitchFamily="18" charset="0"/>
            </a:endParaRPr>
          </a:p>
        </p:txBody>
      </p:sp>
      <p:sp>
        <p:nvSpPr>
          <p:cNvPr id="27" name="Rectangle 26">
            <a:extLst>
              <a:ext uri="{FF2B5EF4-FFF2-40B4-BE49-F238E27FC236}">
                <a16:creationId xmlns:a16="http://schemas.microsoft.com/office/drawing/2014/main" id="{93594720-87B1-030B-076D-BCB8457B0609}"/>
              </a:ext>
            </a:extLst>
          </p:cNvPr>
          <p:cNvSpPr/>
          <p:nvPr/>
        </p:nvSpPr>
        <p:spPr>
          <a:xfrm>
            <a:off x="5307928" y="553680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34" name="Rectangle 33">
            <a:extLst>
              <a:ext uri="{FF2B5EF4-FFF2-40B4-BE49-F238E27FC236}">
                <a16:creationId xmlns:a16="http://schemas.microsoft.com/office/drawing/2014/main" id="{DBBB7635-2472-41D0-6958-2227A6F1EDF2}"/>
              </a:ext>
            </a:extLst>
          </p:cNvPr>
          <p:cNvSpPr/>
          <p:nvPr/>
        </p:nvSpPr>
        <p:spPr>
          <a:xfrm>
            <a:off x="6843433" y="553680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grpSp>
        <p:nvGrpSpPr>
          <p:cNvPr id="36" name="Group 35">
            <a:extLst>
              <a:ext uri="{FF2B5EF4-FFF2-40B4-BE49-F238E27FC236}">
                <a16:creationId xmlns:a16="http://schemas.microsoft.com/office/drawing/2014/main" id="{FF71EECA-6FF2-C4EE-A17D-53C6A96E40AD}"/>
              </a:ext>
            </a:extLst>
          </p:cNvPr>
          <p:cNvGrpSpPr/>
          <p:nvPr/>
        </p:nvGrpSpPr>
        <p:grpSpPr>
          <a:xfrm>
            <a:off x="1656325" y="4104600"/>
            <a:ext cx="2279266" cy="1996445"/>
            <a:chOff x="908945" y="3953630"/>
            <a:chExt cx="2279266" cy="1996445"/>
          </a:xfrm>
        </p:grpSpPr>
        <p:sp>
          <p:nvSpPr>
            <p:cNvPr id="37" name="Rectangle 36">
              <a:extLst>
                <a:ext uri="{FF2B5EF4-FFF2-40B4-BE49-F238E27FC236}">
                  <a16:creationId xmlns:a16="http://schemas.microsoft.com/office/drawing/2014/main" id="{4A7B0D08-F6BC-0A40-FAEB-7E56083E8929}"/>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0" descr="Dram Icon 32x32">
              <a:extLst>
                <a:ext uri="{FF2B5EF4-FFF2-40B4-BE49-F238E27FC236}">
                  <a16:creationId xmlns:a16="http://schemas.microsoft.com/office/drawing/2014/main" id="{976A8352-DDD0-267A-AAF0-80C6C7D8A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Dram Icon 32x32">
              <a:extLst>
                <a:ext uri="{FF2B5EF4-FFF2-40B4-BE49-F238E27FC236}">
                  <a16:creationId xmlns:a16="http://schemas.microsoft.com/office/drawing/2014/main" id="{14D6DCB7-893B-BF5C-841E-69D86477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a:extLst>
                <a:ext uri="{FF2B5EF4-FFF2-40B4-BE49-F238E27FC236}">
                  <a16:creationId xmlns:a16="http://schemas.microsoft.com/office/drawing/2014/main" id="{C418E8F1-E6ED-1A12-4684-30DBA7AA0F24}"/>
                </a:ext>
              </a:extLst>
            </p:cNvPr>
            <p:cNvPicPr>
              <a:picLocks noChangeAspect="1" noChangeArrowheads="1"/>
            </p:cNvPicPr>
            <p:nvPr/>
          </p:nvPicPr>
          <p:blipFill>
            <a:blip r:embed="rId5"/>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a:extLst>
                <a:ext uri="{FF2B5EF4-FFF2-40B4-BE49-F238E27FC236}">
                  <a16:creationId xmlns:a16="http://schemas.microsoft.com/office/drawing/2014/main" id="{F7601AE7-9570-DB70-6257-543CBD04B576}"/>
                </a:ext>
              </a:extLst>
            </p:cNvPr>
            <p:cNvPicPr>
              <a:picLocks noChangeAspect="1" noChangeArrowheads="1"/>
            </p:cNvPicPr>
            <p:nvPr/>
          </p:nvPicPr>
          <p:blipFill>
            <a:blip r:embed="rId5"/>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D576ED60-7775-3CD7-CCC1-33D00F2779FA}"/>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43" name="Picture 12">
              <a:extLst>
                <a:ext uri="{FF2B5EF4-FFF2-40B4-BE49-F238E27FC236}">
                  <a16:creationId xmlns:a16="http://schemas.microsoft.com/office/drawing/2014/main" id="{9C8537D0-643C-7DD7-32D0-428BF7C7FAF2}"/>
                </a:ext>
              </a:extLst>
            </p:cNvPr>
            <p:cNvPicPr>
              <a:picLocks noChangeAspect="1" noChangeArrowheads="1"/>
            </p:cNvPicPr>
            <p:nvPr/>
          </p:nvPicPr>
          <p:blipFill>
            <a:blip r:embed="rId6"/>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id="{E16FFC81-99A2-630B-4AA8-8665442AEF66}"/>
                </a:ext>
              </a:extLst>
            </p:cNvPr>
            <p:cNvPicPr>
              <a:picLocks noChangeAspect="1" noChangeArrowheads="1"/>
            </p:cNvPicPr>
            <p:nvPr/>
          </p:nvPicPr>
          <p:blipFill>
            <a:blip r:embed="rId6"/>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a:extLst>
                <a:ext uri="{FF2B5EF4-FFF2-40B4-BE49-F238E27FC236}">
                  <a16:creationId xmlns:a16="http://schemas.microsoft.com/office/drawing/2014/main" id="{E09C32A9-B84A-44CF-BE20-9945E4B95871}"/>
                </a:ext>
              </a:extLst>
            </p:cNvPr>
            <p:cNvPicPr>
              <a:picLocks noChangeAspect="1" noChangeArrowheads="1"/>
            </p:cNvPicPr>
            <p:nvPr/>
          </p:nvPicPr>
          <p:blipFill>
            <a:blip r:embed="rId6"/>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a:extLst>
                <a:ext uri="{FF2B5EF4-FFF2-40B4-BE49-F238E27FC236}">
                  <a16:creationId xmlns:a16="http://schemas.microsoft.com/office/drawing/2014/main" id="{28B0FD03-B453-9F61-722E-38BA67146530}"/>
                </a:ext>
              </a:extLst>
            </p:cNvPr>
            <p:cNvPicPr>
              <a:picLocks noChangeAspect="1" noChangeArrowheads="1"/>
            </p:cNvPicPr>
            <p:nvPr/>
          </p:nvPicPr>
          <p:blipFill>
            <a:blip r:embed="rId6"/>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43C54003-BCF5-2538-B8A5-DE1E9FA4476A}"/>
              </a:ext>
            </a:extLst>
          </p:cNvPr>
          <p:cNvGrpSpPr/>
          <p:nvPr/>
        </p:nvGrpSpPr>
        <p:grpSpPr>
          <a:xfrm>
            <a:off x="1861243" y="3909173"/>
            <a:ext cx="2279266" cy="1996445"/>
            <a:chOff x="908945" y="3953630"/>
            <a:chExt cx="2279266" cy="1996445"/>
          </a:xfrm>
        </p:grpSpPr>
        <p:sp>
          <p:nvSpPr>
            <p:cNvPr id="50" name="Rectangle 49">
              <a:extLst>
                <a:ext uri="{FF2B5EF4-FFF2-40B4-BE49-F238E27FC236}">
                  <a16:creationId xmlns:a16="http://schemas.microsoft.com/office/drawing/2014/main" id="{A0DBF9D0-CBE4-0D80-DC10-04FAB20C6E47}"/>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10" descr="Dram Icon 32x32">
              <a:extLst>
                <a:ext uri="{FF2B5EF4-FFF2-40B4-BE49-F238E27FC236}">
                  <a16:creationId xmlns:a16="http://schemas.microsoft.com/office/drawing/2014/main" id="{16CC7EDC-DA91-B5B2-6C0B-330D73F27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Dram Icon 32x32">
              <a:extLst>
                <a:ext uri="{FF2B5EF4-FFF2-40B4-BE49-F238E27FC236}">
                  <a16:creationId xmlns:a16="http://schemas.microsoft.com/office/drawing/2014/main" id="{C9EE912A-53B9-8BE8-8F2B-10A9CD2B8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a:extLst>
                <a:ext uri="{FF2B5EF4-FFF2-40B4-BE49-F238E27FC236}">
                  <a16:creationId xmlns:a16="http://schemas.microsoft.com/office/drawing/2014/main" id="{62F1BE09-FAB4-76D3-A5FF-78BDA8EB6944}"/>
                </a:ext>
              </a:extLst>
            </p:cNvPr>
            <p:cNvPicPr>
              <a:picLocks noChangeAspect="1" noChangeArrowheads="1"/>
            </p:cNvPicPr>
            <p:nvPr/>
          </p:nvPicPr>
          <p:blipFill>
            <a:blip r:embed="rId5"/>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a:extLst>
                <a:ext uri="{FF2B5EF4-FFF2-40B4-BE49-F238E27FC236}">
                  <a16:creationId xmlns:a16="http://schemas.microsoft.com/office/drawing/2014/main" id="{457429F8-AD02-AA3C-38C2-DCF87E87AE90}"/>
                </a:ext>
              </a:extLst>
            </p:cNvPr>
            <p:cNvPicPr>
              <a:picLocks noChangeAspect="1" noChangeArrowheads="1"/>
            </p:cNvPicPr>
            <p:nvPr/>
          </p:nvPicPr>
          <p:blipFill>
            <a:blip r:embed="rId5"/>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FCC640CA-A7CD-3C12-490C-F8A555D312D7}"/>
                </a:ext>
              </a:extLst>
            </p:cNvPr>
            <p:cNvSpPr txBox="1"/>
            <p:nvPr/>
          </p:nvSpPr>
          <p:spPr>
            <a:xfrm>
              <a:off x="1082711" y="5580743"/>
              <a:ext cx="184731" cy="369332"/>
            </a:xfrm>
            <a:prstGeom prst="rect">
              <a:avLst/>
            </a:prstGeom>
            <a:noFill/>
          </p:spPr>
          <p:txBody>
            <a:bodyPr wrap="none" rtlCol="0">
              <a:spAutoFit/>
            </a:bodyPr>
            <a:lstStyle/>
            <a:p>
              <a:pPr algn="l"/>
              <a:endParaRPr lang="en-US" b="1" dirty="0">
                <a:latin typeface="Georgia" panose="02040502050405020303" pitchFamily="18" charset="0"/>
              </a:endParaRPr>
            </a:p>
          </p:txBody>
        </p:sp>
        <p:pic>
          <p:nvPicPr>
            <p:cNvPr id="56" name="Picture 12">
              <a:extLst>
                <a:ext uri="{FF2B5EF4-FFF2-40B4-BE49-F238E27FC236}">
                  <a16:creationId xmlns:a16="http://schemas.microsoft.com/office/drawing/2014/main" id="{5DA1965F-FD38-9C8B-686A-C61296D3BF6C}"/>
                </a:ext>
              </a:extLst>
            </p:cNvPr>
            <p:cNvPicPr>
              <a:picLocks noChangeAspect="1" noChangeArrowheads="1"/>
            </p:cNvPicPr>
            <p:nvPr/>
          </p:nvPicPr>
          <p:blipFill>
            <a:blip r:embed="rId6"/>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a:extLst>
                <a:ext uri="{FF2B5EF4-FFF2-40B4-BE49-F238E27FC236}">
                  <a16:creationId xmlns:a16="http://schemas.microsoft.com/office/drawing/2014/main" id="{FE75646F-CA81-7FC8-D03F-B3B9DAEA9593}"/>
                </a:ext>
              </a:extLst>
            </p:cNvPr>
            <p:cNvPicPr>
              <a:picLocks noChangeAspect="1" noChangeArrowheads="1"/>
            </p:cNvPicPr>
            <p:nvPr/>
          </p:nvPicPr>
          <p:blipFill>
            <a:blip r:embed="rId6"/>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7E417FE3-1AE9-571E-3B53-34282A836985}"/>
                </a:ext>
              </a:extLst>
            </p:cNvPr>
            <p:cNvPicPr>
              <a:picLocks noChangeAspect="1" noChangeArrowheads="1"/>
            </p:cNvPicPr>
            <p:nvPr/>
          </p:nvPicPr>
          <p:blipFill>
            <a:blip r:embed="rId6"/>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a:extLst>
                <a:ext uri="{FF2B5EF4-FFF2-40B4-BE49-F238E27FC236}">
                  <a16:creationId xmlns:a16="http://schemas.microsoft.com/office/drawing/2014/main" id="{04276ACC-523B-1605-5D22-BE5F3C019392}"/>
                </a:ext>
              </a:extLst>
            </p:cNvPr>
            <p:cNvPicPr>
              <a:picLocks noChangeAspect="1" noChangeArrowheads="1"/>
            </p:cNvPicPr>
            <p:nvPr/>
          </p:nvPicPr>
          <p:blipFill>
            <a:blip r:embed="rId6"/>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Rectangle 59">
            <a:extLst>
              <a:ext uri="{FF2B5EF4-FFF2-40B4-BE49-F238E27FC236}">
                <a16:creationId xmlns:a16="http://schemas.microsoft.com/office/drawing/2014/main" id="{0886EB20-CB7E-92BA-D937-3A9DFBF1AB7D}"/>
              </a:ext>
            </a:extLst>
          </p:cNvPr>
          <p:cNvSpPr/>
          <p:nvPr/>
        </p:nvSpPr>
        <p:spPr>
          <a:xfrm>
            <a:off x="8378938" y="5536809"/>
            <a:ext cx="1402314" cy="593489"/>
          </a:xfrm>
          <a:prstGeom prst="rect">
            <a:avLst/>
          </a:prstGeom>
          <a:solidFill>
            <a:srgbClr val="7030A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grpSp>
        <p:nvGrpSpPr>
          <p:cNvPr id="61" name="Group 60">
            <a:extLst>
              <a:ext uri="{FF2B5EF4-FFF2-40B4-BE49-F238E27FC236}">
                <a16:creationId xmlns:a16="http://schemas.microsoft.com/office/drawing/2014/main" id="{2BB81C71-D63C-206A-E43C-F66974EBF382}"/>
              </a:ext>
            </a:extLst>
          </p:cNvPr>
          <p:cNvGrpSpPr/>
          <p:nvPr/>
        </p:nvGrpSpPr>
        <p:grpSpPr>
          <a:xfrm>
            <a:off x="2052996" y="3735823"/>
            <a:ext cx="2279266" cy="1996445"/>
            <a:chOff x="908945" y="3953630"/>
            <a:chExt cx="2279266" cy="1996445"/>
          </a:xfrm>
        </p:grpSpPr>
        <p:sp>
          <p:nvSpPr>
            <p:cNvPr id="62" name="Rectangle 61">
              <a:extLst>
                <a:ext uri="{FF2B5EF4-FFF2-40B4-BE49-F238E27FC236}">
                  <a16:creationId xmlns:a16="http://schemas.microsoft.com/office/drawing/2014/main" id="{96CD79D4-9AA3-49CD-3D7E-EBB57C1D568C}"/>
                </a:ext>
              </a:extLst>
            </p:cNvPr>
            <p:cNvSpPr/>
            <p:nvPr/>
          </p:nvSpPr>
          <p:spPr>
            <a:xfrm>
              <a:off x="908945" y="3953630"/>
              <a:ext cx="2279266" cy="196468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10">
              <a:extLst>
                <a:ext uri="{FF2B5EF4-FFF2-40B4-BE49-F238E27FC236}">
                  <a16:creationId xmlns:a16="http://schemas.microsoft.com/office/drawing/2014/main" id="{F43D947C-ABC2-717F-5D81-5BC9AAD7C724}"/>
                </a:ext>
              </a:extLst>
            </p:cNvPr>
            <p:cNvPicPr>
              <a:picLocks noChangeAspect="1" noChangeArrowheads="1"/>
            </p:cNvPicPr>
            <p:nvPr/>
          </p:nvPicPr>
          <p:blipFill>
            <a:blip r:embed="rId7"/>
            <a:src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0">
              <a:extLst>
                <a:ext uri="{FF2B5EF4-FFF2-40B4-BE49-F238E27FC236}">
                  <a16:creationId xmlns:a16="http://schemas.microsoft.com/office/drawing/2014/main" id="{EB5F20D9-D75D-66F6-657E-892CC3241DAB}"/>
                </a:ext>
              </a:extLst>
            </p:cNvPr>
            <p:cNvPicPr>
              <a:picLocks noChangeAspect="1" noChangeArrowheads="1"/>
            </p:cNvPicPr>
            <p:nvPr/>
          </p:nvPicPr>
          <p:blipFill>
            <a:blip r:embed="rId7"/>
            <a:src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14">
              <a:extLst>
                <a:ext uri="{FF2B5EF4-FFF2-40B4-BE49-F238E27FC236}">
                  <a16:creationId xmlns:a16="http://schemas.microsoft.com/office/drawing/2014/main" id="{B3394279-BF7A-87C6-1E83-8E9F11B5D44A}"/>
                </a:ext>
              </a:extLst>
            </p:cNvPr>
            <p:cNvPicPr>
              <a:picLocks noChangeAspect="1" noChangeArrowheads="1"/>
            </p:cNvPicPr>
            <p:nvPr/>
          </p:nvPicPr>
          <p:blipFill>
            <a:blip r:embed="rId5"/>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14">
              <a:extLst>
                <a:ext uri="{FF2B5EF4-FFF2-40B4-BE49-F238E27FC236}">
                  <a16:creationId xmlns:a16="http://schemas.microsoft.com/office/drawing/2014/main" id="{C2177580-BBA3-C314-E9B2-5948BBA3F026}"/>
                </a:ext>
              </a:extLst>
            </p:cNvPr>
            <p:cNvPicPr>
              <a:picLocks noChangeAspect="1" noChangeArrowheads="1"/>
            </p:cNvPicPr>
            <p:nvPr/>
          </p:nvPicPr>
          <p:blipFill>
            <a:blip r:embed="rId5"/>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Box 4100">
              <a:extLst>
                <a:ext uri="{FF2B5EF4-FFF2-40B4-BE49-F238E27FC236}">
                  <a16:creationId xmlns:a16="http://schemas.microsoft.com/office/drawing/2014/main" id="{73AD631B-5146-622F-13B4-F1DA99FF574D}"/>
                </a:ext>
              </a:extLst>
            </p:cNvPr>
            <p:cNvSpPr txBox="1"/>
            <p:nvPr/>
          </p:nvSpPr>
          <p:spPr>
            <a:xfrm>
              <a:off x="1082711" y="5580743"/>
              <a:ext cx="1938351" cy="369332"/>
            </a:xfrm>
            <a:prstGeom prst="rect">
              <a:avLst/>
            </a:prstGeom>
            <a:noFill/>
          </p:spPr>
          <p:txBody>
            <a:bodyPr wrap="none" rtlCol="0">
              <a:spAutoFit/>
            </a:bodyPr>
            <a:lstStyle/>
            <a:p>
              <a:pPr algn="l"/>
              <a:r>
                <a:rPr lang="en-US" b="1" dirty="0">
                  <a:latin typeface="Georgia" panose="02040502050405020303" pitchFamily="18" charset="0"/>
                </a:rPr>
                <a:t>Storage Server</a:t>
              </a:r>
            </a:p>
          </p:txBody>
        </p:sp>
        <p:pic>
          <p:nvPicPr>
            <p:cNvPr id="4102" name="Picture 12">
              <a:extLst>
                <a:ext uri="{FF2B5EF4-FFF2-40B4-BE49-F238E27FC236}">
                  <a16:creationId xmlns:a16="http://schemas.microsoft.com/office/drawing/2014/main" id="{E93CFE09-27F2-BCEB-0FA9-ED88417B7D84}"/>
                </a:ext>
              </a:extLst>
            </p:cNvPr>
            <p:cNvPicPr>
              <a:picLocks noChangeAspect="1" noChangeArrowheads="1"/>
            </p:cNvPicPr>
            <p:nvPr/>
          </p:nvPicPr>
          <p:blipFill>
            <a:blip r:embed="rId6"/>
            <a:srcRect/>
            <a:stretch/>
          </p:blipFill>
          <p:spPr bwMode="auto">
            <a:xfrm>
              <a:off x="2477731"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12">
              <a:extLst>
                <a:ext uri="{FF2B5EF4-FFF2-40B4-BE49-F238E27FC236}">
                  <a16:creationId xmlns:a16="http://schemas.microsoft.com/office/drawing/2014/main" id="{AEAE789A-9598-8B6A-88D2-DBCB294B284A}"/>
                </a:ext>
              </a:extLst>
            </p:cNvPr>
            <p:cNvPicPr>
              <a:picLocks noChangeAspect="1" noChangeArrowheads="1"/>
            </p:cNvPicPr>
            <p:nvPr/>
          </p:nvPicPr>
          <p:blipFill>
            <a:blip r:embed="rId6"/>
            <a:srcRect/>
            <a:stretch/>
          </p:blipFill>
          <p:spPr bwMode="auto">
            <a:xfrm>
              <a:off x="1999579"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12">
              <a:extLst>
                <a:ext uri="{FF2B5EF4-FFF2-40B4-BE49-F238E27FC236}">
                  <a16:creationId xmlns:a16="http://schemas.microsoft.com/office/drawing/2014/main" id="{FDC88EB8-78CE-63FA-2A6D-0170437EC61E}"/>
                </a:ext>
              </a:extLst>
            </p:cNvPr>
            <p:cNvPicPr>
              <a:picLocks noChangeAspect="1" noChangeArrowheads="1"/>
            </p:cNvPicPr>
            <p:nvPr/>
          </p:nvPicPr>
          <p:blipFill>
            <a:blip r:embed="rId6"/>
            <a:srcRect/>
            <a:stretch/>
          </p:blipFill>
          <p:spPr bwMode="auto">
            <a:xfrm>
              <a:off x="1521428" y="5019347"/>
              <a:ext cx="582764" cy="58276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2">
              <a:extLst>
                <a:ext uri="{FF2B5EF4-FFF2-40B4-BE49-F238E27FC236}">
                  <a16:creationId xmlns:a16="http://schemas.microsoft.com/office/drawing/2014/main" id="{D8747817-2254-3E5F-C705-D9A6BD195A5A}"/>
                </a:ext>
              </a:extLst>
            </p:cNvPr>
            <p:cNvPicPr>
              <a:picLocks noChangeAspect="1" noChangeArrowheads="1"/>
            </p:cNvPicPr>
            <p:nvPr/>
          </p:nvPicPr>
          <p:blipFill>
            <a:blip r:embed="rId6"/>
            <a:srcRect/>
            <a:stretch/>
          </p:blipFill>
          <p:spPr bwMode="auto">
            <a:xfrm>
              <a:off x="1043277" y="5019347"/>
              <a:ext cx="582764" cy="582764"/>
            </a:xfrm>
            <a:prstGeom prst="rect">
              <a:avLst/>
            </a:prstGeom>
            <a:noFill/>
            <a:extLst>
              <a:ext uri="{909E8E84-426E-40DD-AFC4-6F175D3DCCD1}">
                <a14:hiddenFill xmlns:a14="http://schemas.microsoft.com/office/drawing/2010/main">
                  <a:solidFill>
                    <a:srgbClr val="FFFFFF"/>
                  </a:solidFill>
                </a14:hiddenFill>
              </a:ext>
            </a:extLst>
          </p:spPr>
        </p:pic>
      </p:grpSp>
      <p:sp>
        <p:nvSpPr>
          <p:cNvPr id="4107" name="TextBox 4106">
            <a:extLst>
              <a:ext uri="{FF2B5EF4-FFF2-40B4-BE49-F238E27FC236}">
                <a16:creationId xmlns:a16="http://schemas.microsoft.com/office/drawing/2014/main" id="{8B25E2B9-624B-FBA5-A762-DF3AED031659}"/>
              </a:ext>
            </a:extLst>
          </p:cNvPr>
          <p:cNvSpPr txBox="1"/>
          <p:nvPr/>
        </p:nvSpPr>
        <p:spPr>
          <a:xfrm>
            <a:off x="-41094" y="3355774"/>
            <a:ext cx="3476106" cy="338554"/>
          </a:xfrm>
          <a:prstGeom prst="rect">
            <a:avLst/>
          </a:prstGeom>
          <a:noFill/>
        </p:spPr>
        <p:txBody>
          <a:bodyPr wrap="square" rtlCol="0">
            <a:spAutoFit/>
          </a:bodyPr>
          <a:lstStyle/>
          <a:p>
            <a:r>
              <a:rPr lang="en-US" sz="1600" b="1" dirty="0">
                <a:latin typeface="Georgia" panose="02040502050405020303" pitchFamily="18" charset="0"/>
              </a:rPr>
              <a:t>Software-Defined Flash</a:t>
            </a:r>
          </a:p>
        </p:txBody>
      </p:sp>
      <p:cxnSp>
        <p:nvCxnSpPr>
          <p:cNvPr id="8" name="Straight Connector 7">
            <a:extLst>
              <a:ext uri="{FF2B5EF4-FFF2-40B4-BE49-F238E27FC236}">
                <a16:creationId xmlns:a16="http://schemas.microsoft.com/office/drawing/2014/main" id="{71AF36D3-59F4-2993-D642-9CAE97D1F039}"/>
              </a:ext>
            </a:extLst>
          </p:cNvPr>
          <p:cNvCxnSpPr>
            <a:cxnSpLocks/>
          </p:cNvCxnSpPr>
          <p:nvPr/>
        </p:nvCxnSpPr>
        <p:spPr>
          <a:xfrm flipV="1">
            <a:off x="4332262" y="3532618"/>
            <a:ext cx="559178" cy="20320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580C37-1349-2E06-154F-7FD144162F25}"/>
              </a:ext>
            </a:extLst>
          </p:cNvPr>
          <p:cNvCxnSpPr>
            <a:cxnSpLocks/>
          </p:cNvCxnSpPr>
          <p:nvPr/>
        </p:nvCxnSpPr>
        <p:spPr>
          <a:xfrm>
            <a:off x="4332262" y="5731713"/>
            <a:ext cx="559178" cy="6065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8" name="Straight Arrow Connector 4107">
            <a:extLst>
              <a:ext uri="{FF2B5EF4-FFF2-40B4-BE49-F238E27FC236}">
                <a16:creationId xmlns:a16="http://schemas.microsoft.com/office/drawing/2014/main" id="{5E84E542-66A0-0D3C-4B02-27850922B4ED}"/>
              </a:ext>
            </a:extLst>
          </p:cNvPr>
          <p:cNvCxnSpPr>
            <a:cxnSpLocks/>
          </p:cNvCxnSpPr>
          <p:nvPr/>
        </p:nvCxnSpPr>
        <p:spPr>
          <a:xfrm>
            <a:off x="3254288" y="3320705"/>
            <a:ext cx="0" cy="406409"/>
          </a:xfrm>
          <a:prstGeom prst="straightConnector1">
            <a:avLst/>
          </a:prstGeom>
          <a:ln w="41275">
            <a:headEnd type="none"/>
            <a:tailEnd type="triangle"/>
          </a:ln>
        </p:spPr>
        <p:style>
          <a:lnRef idx="1">
            <a:schemeClr val="dk1"/>
          </a:lnRef>
          <a:fillRef idx="0">
            <a:schemeClr val="dk1"/>
          </a:fillRef>
          <a:effectRef idx="0">
            <a:schemeClr val="dk1"/>
          </a:effectRef>
          <a:fontRef idx="minor">
            <a:schemeClr val="tx1"/>
          </a:fontRef>
        </p:style>
      </p:cxnSp>
      <p:sp>
        <p:nvSpPr>
          <p:cNvPr id="4109" name="Rectangle 4108">
            <a:extLst>
              <a:ext uri="{FF2B5EF4-FFF2-40B4-BE49-F238E27FC236}">
                <a16:creationId xmlns:a16="http://schemas.microsoft.com/office/drawing/2014/main" id="{9FB4F344-0FAD-D021-E240-2B8AA02DB8A0}"/>
              </a:ext>
            </a:extLst>
          </p:cNvPr>
          <p:cNvSpPr/>
          <p:nvPr/>
        </p:nvSpPr>
        <p:spPr>
          <a:xfrm>
            <a:off x="4900831" y="3518344"/>
            <a:ext cx="5339311" cy="2819939"/>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cxnSp>
        <p:nvCxnSpPr>
          <p:cNvPr id="4110" name="Straight Arrow Connector 4109">
            <a:extLst>
              <a:ext uri="{FF2B5EF4-FFF2-40B4-BE49-F238E27FC236}">
                <a16:creationId xmlns:a16="http://schemas.microsoft.com/office/drawing/2014/main" id="{1BA2BEBE-62A7-DC0D-91F0-5E4CB7F44B23}"/>
              </a:ext>
            </a:extLst>
          </p:cNvPr>
          <p:cNvCxnSpPr>
            <a:cxnSpLocks/>
          </p:cNvCxnSpPr>
          <p:nvPr/>
        </p:nvCxnSpPr>
        <p:spPr>
          <a:xfrm>
            <a:off x="3254288" y="2385359"/>
            <a:ext cx="0" cy="964228"/>
          </a:xfrm>
          <a:prstGeom prst="straightConnector1">
            <a:avLst/>
          </a:prstGeom>
          <a:ln w="41275">
            <a:headEnd type="triangle"/>
            <a:tailEnd type="non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9D0C67AB-ECE2-E81D-DC1B-56B22A85D2D0}"/>
              </a:ext>
            </a:extLst>
          </p:cNvPr>
          <p:cNvSpPr txBox="1"/>
          <p:nvPr/>
        </p:nvSpPr>
        <p:spPr>
          <a:xfrm>
            <a:off x="6816352" y="978613"/>
            <a:ext cx="1635017" cy="369332"/>
          </a:xfrm>
          <a:prstGeom prst="rect">
            <a:avLst/>
          </a:prstGeom>
          <a:noFill/>
        </p:spPr>
        <p:txBody>
          <a:bodyPr wrap="square" rtlCol="0">
            <a:spAutoFit/>
          </a:bodyPr>
          <a:lstStyle/>
          <a:p>
            <a:pPr algn="l"/>
            <a:r>
              <a:rPr lang="en-US" dirty="0">
                <a:latin typeface="Georgia" panose="02040502050405020303" pitchFamily="18" charset="0"/>
              </a:rPr>
              <a:t>Control Plane</a:t>
            </a:r>
          </a:p>
        </p:txBody>
      </p:sp>
    </p:spTree>
    <p:extLst>
      <p:ext uri="{BB962C8B-B14F-4D97-AF65-F5344CB8AC3E}">
        <p14:creationId xmlns:p14="http://schemas.microsoft.com/office/powerpoint/2010/main" val="19821061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4" name="Rectangle 5153">
            <a:extLst>
              <a:ext uri="{FF2B5EF4-FFF2-40B4-BE49-F238E27FC236}">
                <a16:creationId xmlns:a16="http://schemas.microsoft.com/office/drawing/2014/main" id="{28A59B3C-E6DA-E001-A065-D53021B5302F}"/>
              </a:ext>
            </a:extLst>
          </p:cNvPr>
          <p:cNvSpPr/>
          <p:nvPr/>
        </p:nvSpPr>
        <p:spPr>
          <a:xfrm>
            <a:off x="1702691" y="1113130"/>
            <a:ext cx="5485187" cy="5018269"/>
          </a:xfrm>
          <a:prstGeom prst="rect">
            <a:avLst/>
          </a:prstGeom>
          <a:solidFill>
            <a:schemeClr val="accent5">
              <a:lumMod val="60000"/>
              <a:lumOff val="40000"/>
              <a:alpha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2284E13C-B0CA-D680-44E8-48A129D232BF}"/>
              </a:ext>
            </a:extLst>
          </p:cNvPr>
          <p:cNvSpPr/>
          <p:nvPr/>
        </p:nvSpPr>
        <p:spPr>
          <a:xfrm>
            <a:off x="7591323" y="1039615"/>
            <a:ext cx="4218812" cy="5231245"/>
          </a:xfrm>
          <a:prstGeom prst="roundRect">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835384" cy="615513"/>
          </a:xfrm>
          <a:prstGeom prst="rect">
            <a:avLst/>
          </a:prstGeom>
          <a:noFill/>
          <a:ln>
            <a:noFill/>
          </a:ln>
        </p:spPr>
        <p:txBody>
          <a:bodyPr spcFirstLastPara="1" wrap="square" lIns="91425" tIns="45700" rIns="91425" bIns="45700" anchor="t" anchorCtr="0">
            <a:spAutoFit/>
          </a:bodyPr>
          <a:lstStyle/>
          <a:p>
            <a:r>
              <a:rPr lang="en-US" altLang="zh-CN" sz="3400" dirty="0">
                <a:solidFill>
                  <a:schemeClr val="lt1"/>
                </a:solidFill>
                <a:latin typeface="Georgia" panose="02040502050405020303" pitchFamily="18" charset="0"/>
                <a:ea typeface="Helvetica Neue Light"/>
                <a:sym typeface="Helvetica Neue Light"/>
              </a:rPr>
              <a:t>Research Problem: Lack of Coordination between SDN/SDF</a:t>
            </a:r>
            <a:endParaRPr lang="en-US" sz="34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8</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6" name="Rectangle 5">
            <a:extLst>
              <a:ext uri="{FF2B5EF4-FFF2-40B4-BE49-F238E27FC236}">
                <a16:creationId xmlns:a16="http://schemas.microsoft.com/office/drawing/2014/main" id="{15F74264-D419-BDDF-9F7B-1BA3847BEE64}"/>
              </a:ext>
            </a:extLst>
          </p:cNvPr>
          <p:cNvSpPr/>
          <p:nvPr/>
        </p:nvSpPr>
        <p:spPr>
          <a:xfrm>
            <a:off x="1834744" y="1185345"/>
            <a:ext cx="5186857" cy="1001839"/>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AB5F4537-D4C4-16C2-1626-A9F7EB68D5A7}"/>
              </a:ext>
            </a:extLst>
          </p:cNvPr>
          <p:cNvSpPr/>
          <p:nvPr/>
        </p:nvSpPr>
        <p:spPr>
          <a:xfrm>
            <a:off x="1834731" y="2231044"/>
            <a:ext cx="5186857" cy="951041"/>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p:txBody>
      </p:sp>
      <p:sp>
        <p:nvSpPr>
          <p:cNvPr id="10" name="Rectangle 9">
            <a:extLst>
              <a:ext uri="{FF2B5EF4-FFF2-40B4-BE49-F238E27FC236}">
                <a16:creationId xmlns:a16="http://schemas.microsoft.com/office/drawing/2014/main" id="{C9B77760-763E-6CC9-3861-1DC2B2B3726F}"/>
              </a:ext>
            </a:extLst>
          </p:cNvPr>
          <p:cNvSpPr/>
          <p:nvPr/>
        </p:nvSpPr>
        <p:spPr>
          <a:xfrm>
            <a:off x="2111020" y="2514807"/>
            <a:ext cx="146212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L2/L3</a:t>
            </a:r>
            <a:r>
              <a:rPr lang="zh-CN" altLang="en-US" dirty="0">
                <a:latin typeface="Georgia" panose="02040502050405020303" pitchFamily="18" charset="0"/>
              </a:rPr>
              <a:t> </a:t>
            </a:r>
            <a:r>
              <a:rPr lang="en-US" altLang="zh-CN" dirty="0">
                <a:latin typeface="Georgia" panose="02040502050405020303" pitchFamily="18" charset="0"/>
              </a:rPr>
              <a:t>Routing</a:t>
            </a:r>
            <a:endParaRPr lang="en-US" dirty="0">
              <a:latin typeface="Georgia" panose="02040502050405020303" pitchFamily="18" charset="0"/>
            </a:endParaRPr>
          </a:p>
        </p:txBody>
      </p:sp>
      <p:sp>
        <p:nvSpPr>
          <p:cNvPr id="13" name="Rectangle 12">
            <a:extLst>
              <a:ext uri="{FF2B5EF4-FFF2-40B4-BE49-F238E27FC236}">
                <a16:creationId xmlns:a16="http://schemas.microsoft.com/office/drawing/2014/main" id="{F1C31A90-CDF7-394E-4B4B-7F0744F11F2D}"/>
              </a:ext>
            </a:extLst>
          </p:cNvPr>
          <p:cNvSpPr/>
          <p:nvPr/>
        </p:nvSpPr>
        <p:spPr>
          <a:xfrm>
            <a:off x="3807521" y="2514027"/>
            <a:ext cx="1402314" cy="59269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Data</a:t>
            </a:r>
            <a:r>
              <a:rPr lang="zh-CN" altLang="en-US" dirty="0">
                <a:latin typeface="Georgia" panose="02040502050405020303" pitchFamily="18" charset="0"/>
              </a:rPr>
              <a:t> </a:t>
            </a:r>
            <a:endParaRPr lang="en-US" altLang="zh-CN" dirty="0">
              <a:latin typeface="Georgia" panose="02040502050405020303" pitchFamily="18" charset="0"/>
            </a:endParaRPr>
          </a:p>
          <a:p>
            <a:pPr algn="ctr"/>
            <a:r>
              <a:rPr lang="en-US" altLang="zh-CN" dirty="0">
                <a:latin typeface="Georgia" panose="02040502050405020303" pitchFamily="18" charset="0"/>
              </a:rPr>
              <a:t>Cache</a:t>
            </a:r>
            <a:endParaRPr lang="en-US" dirty="0">
              <a:latin typeface="Georgia" panose="02040502050405020303" pitchFamily="18" charset="0"/>
            </a:endParaRPr>
          </a:p>
        </p:txBody>
      </p:sp>
      <p:sp>
        <p:nvSpPr>
          <p:cNvPr id="17" name="Rectangle 16">
            <a:extLst>
              <a:ext uri="{FF2B5EF4-FFF2-40B4-BE49-F238E27FC236}">
                <a16:creationId xmlns:a16="http://schemas.microsoft.com/office/drawing/2014/main" id="{D3770401-ED29-6BE7-5EED-A78A41DAAD6F}"/>
              </a:ext>
            </a:extLst>
          </p:cNvPr>
          <p:cNvSpPr/>
          <p:nvPr/>
        </p:nvSpPr>
        <p:spPr>
          <a:xfrm>
            <a:off x="5444207" y="2507326"/>
            <a:ext cx="1412799" cy="596235"/>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Network</a:t>
            </a:r>
            <a:r>
              <a:rPr lang="zh-CN" altLang="en-US" dirty="0">
                <a:latin typeface="Georgia" panose="02040502050405020303" pitchFamily="18" charset="0"/>
              </a:rPr>
              <a:t> </a:t>
            </a:r>
            <a:r>
              <a:rPr lang="en-US" altLang="zh-CN" dirty="0">
                <a:latin typeface="Georgia" panose="02040502050405020303" pitchFamily="18" charset="0"/>
              </a:rPr>
              <a:t>Statistics</a:t>
            </a:r>
            <a:endParaRPr lang="en-US" dirty="0">
              <a:latin typeface="Georgia" panose="02040502050405020303" pitchFamily="18" charset="0"/>
            </a:endParaRPr>
          </a:p>
        </p:txBody>
      </p:sp>
      <p:sp>
        <p:nvSpPr>
          <p:cNvPr id="18" name="Rectangle 17">
            <a:extLst>
              <a:ext uri="{FF2B5EF4-FFF2-40B4-BE49-F238E27FC236}">
                <a16:creationId xmlns:a16="http://schemas.microsoft.com/office/drawing/2014/main" id="{93563F0D-31D9-B36E-8585-FD6871925118}"/>
              </a:ext>
            </a:extLst>
          </p:cNvPr>
          <p:cNvSpPr/>
          <p:nvPr/>
        </p:nvSpPr>
        <p:spPr>
          <a:xfrm>
            <a:off x="3087513"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a:t>
            </a:r>
          </a:p>
          <a:p>
            <a:pPr algn="ctr"/>
            <a:r>
              <a:rPr lang="en-US" altLang="zh-CN" dirty="0">
                <a:latin typeface="Georgia" panose="02040502050405020303" pitchFamily="18" charset="0"/>
              </a:rPr>
              <a:t>Scheduling</a:t>
            </a:r>
            <a:endParaRPr lang="en-US" dirty="0">
              <a:latin typeface="Georgia" panose="02040502050405020303" pitchFamily="18" charset="0"/>
            </a:endParaRPr>
          </a:p>
        </p:txBody>
      </p:sp>
      <p:sp>
        <p:nvSpPr>
          <p:cNvPr id="19" name="Rectangle 18">
            <a:extLst>
              <a:ext uri="{FF2B5EF4-FFF2-40B4-BE49-F238E27FC236}">
                <a16:creationId xmlns:a16="http://schemas.microsoft.com/office/drawing/2014/main" id="{D02F7AC0-7C5E-F02C-889F-AFC41C852BD3}"/>
              </a:ext>
            </a:extLst>
          </p:cNvPr>
          <p:cNvSpPr/>
          <p:nvPr/>
        </p:nvSpPr>
        <p:spPr>
          <a:xfrm>
            <a:off x="1834731" y="3644534"/>
            <a:ext cx="5186839" cy="1636193"/>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Georgia" panose="02040502050405020303" pitchFamily="18" charset="0"/>
              </a:rPr>
              <a:t>Control</a:t>
            </a:r>
            <a:r>
              <a:rPr lang="zh-CN" altLang="en-US" dirty="0">
                <a:latin typeface="Georgia" panose="02040502050405020303" pitchFamily="18" charset="0"/>
              </a:rPr>
              <a:t> </a:t>
            </a:r>
            <a:r>
              <a:rPr lang="en-US" altLang="zh-CN" dirty="0">
                <a:latin typeface="Georgia" panose="02040502050405020303" pitchFamily="18" charset="0"/>
              </a:rPr>
              <a:t>Plane</a:t>
            </a: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A0B784D4-257E-157E-5105-2A4E3149AA5D}"/>
              </a:ext>
            </a:extLst>
          </p:cNvPr>
          <p:cNvSpPr/>
          <p:nvPr/>
        </p:nvSpPr>
        <p:spPr>
          <a:xfrm>
            <a:off x="2096596" y="3948488"/>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I/O Scheduling</a:t>
            </a:r>
            <a:endParaRPr lang="en-US" dirty="0">
              <a:latin typeface="Georgia" panose="02040502050405020303" pitchFamily="18" charset="0"/>
            </a:endParaRPr>
          </a:p>
        </p:txBody>
      </p:sp>
      <p:sp>
        <p:nvSpPr>
          <p:cNvPr id="21" name="Rectangle 20">
            <a:extLst>
              <a:ext uri="{FF2B5EF4-FFF2-40B4-BE49-F238E27FC236}">
                <a16:creationId xmlns:a16="http://schemas.microsoft.com/office/drawing/2014/main" id="{4517498D-649B-8B70-F12B-FCAB3FBF0C46}"/>
              </a:ext>
            </a:extLst>
          </p:cNvPr>
          <p:cNvSpPr/>
          <p:nvPr/>
        </p:nvSpPr>
        <p:spPr>
          <a:xfrm>
            <a:off x="3756546" y="3957725"/>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Garbage</a:t>
            </a:r>
          </a:p>
          <a:p>
            <a:pPr algn="ctr"/>
            <a:r>
              <a:rPr lang="en-US" altLang="zh-CN" dirty="0">
                <a:latin typeface="Georgia" panose="02040502050405020303" pitchFamily="18" charset="0"/>
              </a:rPr>
              <a:t>Collection</a:t>
            </a:r>
            <a:endParaRPr lang="en-US" dirty="0">
              <a:latin typeface="Georgia" panose="02040502050405020303" pitchFamily="18" charset="0"/>
            </a:endParaRPr>
          </a:p>
        </p:txBody>
      </p:sp>
      <p:sp>
        <p:nvSpPr>
          <p:cNvPr id="22" name="Rectangle 21">
            <a:extLst>
              <a:ext uri="{FF2B5EF4-FFF2-40B4-BE49-F238E27FC236}">
                <a16:creationId xmlns:a16="http://schemas.microsoft.com/office/drawing/2014/main" id="{3476330A-E603-C5ED-C569-B8C21AF86174}"/>
              </a:ext>
            </a:extLst>
          </p:cNvPr>
          <p:cNvSpPr/>
          <p:nvPr/>
        </p:nvSpPr>
        <p:spPr>
          <a:xfrm>
            <a:off x="5416496" y="3950380"/>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Wear</a:t>
            </a:r>
          </a:p>
          <a:p>
            <a:pPr algn="ctr"/>
            <a:r>
              <a:rPr lang="en-US" altLang="zh-CN" dirty="0">
                <a:latin typeface="Georgia" panose="02040502050405020303" pitchFamily="18" charset="0"/>
              </a:rPr>
              <a:t>Leveling</a:t>
            </a:r>
            <a:endParaRPr lang="en-US" dirty="0">
              <a:latin typeface="Georgia" panose="02040502050405020303" pitchFamily="18" charset="0"/>
            </a:endParaRPr>
          </a:p>
        </p:txBody>
      </p:sp>
      <p:sp>
        <p:nvSpPr>
          <p:cNvPr id="23" name="Rectangle 22">
            <a:extLst>
              <a:ext uri="{FF2B5EF4-FFF2-40B4-BE49-F238E27FC236}">
                <a16:creationId xmlns:a16="http://schemas.microsoft.com/office/drawing/2014/main" id="{90F4B1E5-3C35-6D1F-EA21-231820CB129E}"/>
              </a:ext>
            </a:extLst>
          </p:cNvPr>
          <p:cNvSpPr/>
          <p:nvPr/>
        </p:nvSpPr>
        <p:spPr>
          <a:xfrm>
            <a:off x="20965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ECC</a:t>
            </a:r>
            <a:endParaRPr lang="en-US" dirty="0">
              <a:latin typeface="Georgia" panose="02040502050405020303" pitchFamily="18" charset="0"/>
            </a:endParaRPr>
          </a:p>
        </p:txBody>
      </p:sp>
      <p:sp>
        <p:nvSpPr>
          <p:cNvPr id="24" name="Rectangle 23">
            <a:extLst>
              <a:ext uri="{FF2B5EF4-FFF2-40B4-BE49-F238E27FC236}">
                <a16:creationId xmlns:a16="http://schemas.microsoft.com/office/drawing/2014/main" id="{D3DEBEFB-FE17-9DA3-667D-13A3AA39A996}"/>
              </a:ext>
            </a:extLst>
          </p:cNvPr>
          <p:cNvSpPr/>
          <p:nvPr/>
        </p:nvSpPr>
        <p:spPr>
          <a:xfrm>
            <a:off x="3756546" y="4586824"/>
            <a:ext cx="1436562"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dirty="0">
                <a:latin typeface="Georgia" panose="02040502050405020303" pitchFamily="18" charset="0"/>
              </a:rPr>
              <a:t>Bad</a:t>
            </a:r>
            <a:r>
              <a:rPr lang="zh-CN" altLang="en-US" sz="1600" dirty="0">
                <a:latin typeface="Georgia" panose="02040502050405020303" pitchFamily="18" charset="0"/>
              </a:rPr>
              <a:t> </a:t>
            </a:r>
            <a:r>
              <a:rPr lang="en-US" altLang="zh-CN" sz="1600" dirty="0">
                <a:latin typeface="Georgia" panose="02040502050405020303" pitchFamily="18" charset="0"/>
              </a:rPr>
              <a:t>Block</a:t>
            </a:r>
            <a:r>
              <a:rPr lang="zh-CN" altLang="en-US" sz="1600" dirty="0">
                <a:latin typeface="Georgia" panose="02040502050405020303" pitchFamily="18" charset="0"/>
              </a:rPr>
              <a:t> </a:t>
            </a:r>
            <a:r>
              <a:rPr lang="en-US" altLang="zh-CN" sz="1600" dirty="0">
                <a:latin typeface="Georgia" panose="02040502050405020303" pitchFamily="18" charset="0"/>
              </a:rPr>
              <a:t>Management</a:t>
            </a:r>
            <a:endParaRPr lang="en-US" sz="1600" dirty="0">
              <a:latin typeface="Georgia" panose="02040502050405020303" pitchFamily="18" charset="0"/>
            </a:endParaRPr>
          </a:p>
        </p:txBody>
      </p:sp>
      <p:sp>
        <p:nvSpPr>
          <p:cNvPr id="25" name="Rectangle 24">
            <a:extLst>
              <a:ext uri="{FF2B5EF4-FFF2-40B4-BE49-F238E27FC236}">
                <a16:creationId xmlns:a16="http://schemas.microsoft.com/office/drawing/2014/main" id="{F7D36727-5E27-6B8A-8B74-DFDD0AFA4B83}"/>
              </a:ext>
            </a:extLst>
          </p:cNvPr>
          <p:cNvSpPr/>
          <p:nvPr/>
        </p:nvSpPr>
        <p:spPr>
          <a:xfrm>
            <a:off x="5416496" y="4577587"/>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Address Translation</a:t>
            </a:r>
            <a:endParaRPr lang="en-US" dirty="0">
              <a:latin typeface="Georgia" panose="02040502050405020303" pitchFamily="18" charset="0"/>
            </a:endParaRPr>
          </a:p>
        </p:txBody>
      </p:sp>
      <p:sp>
        <p:nvSpPr>
          <p:cNvPr id="26" name="Rectangle 25">
            <a:extLst>
              <a:ext uri="{FF2B5EF4-FFF2-40B4-BE49-F238E27FC236}">
                <a16:creationId xmlns:a16="http://schemas.microsoft.com/office/drawing/2014/main" id="{AA88596D-5B74-8C28-0979-AB9A080D47EA}"/>
              </a:ext>
            </a:extLst>
          </p:cNvPr>
          <p:cNvSpPr/>
          <p:nvPr/>
        </p:nvSpPr>
        <p:spPr>
          <a:xfrm>
            <a:off x="1834731" y="5326568"/>
            <a:ext cx="5186857" cy="728890"/>
          </a:xfrm>
          <a:prstGeom prst="rect">
            <a:avLst/>
          </a:prstGeom>
          <a:solidFill>
            <a:schemeClr val="bg1"/>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p:txBody>
      </p:sp>
      <p:sp>
        <p:nvSpPr>
          <p:cNvPr id="27" name="Rectangle 26">
            <a:extLst>
              <a:ext uri="{FF2B5EF4-FFF2-40B4-BE49-F238E27FC236}">
                <a16:creationId xmlns:a16="http://schemas.microsoft.com/office/drawing/2014/main" id="{B09FD210-DA3B-4D94-D7C4-A29ACE6CA29C}"/>
              </a:ext>
            </a:extLst>
          </p:cNvPr>
          <p:cNvSpPr/>
          <p:nvPr/>
        </p:nvSpPr>
        <p:spPr>
          <a:xfrm>
            <a:off x="4536387" y="1555853"/>
            <a:ext cx="1402314" cy="593489"/>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Congestion Control</a:t>
            </a:r>
            <a:endParaRPr lang="en-US" dirty="0">
              <a:latin typeface="Georgia" panose="02040502050405020303" pitchFamily="18" charset="0"/>
            </a:endParaRPr>
          </a:p>
        </p:txBody>
      </p:sp>
      <p:sp>
        <p:nvSpPr>
          <p:cNvPr id="28" name="Rectangle 27">
            <a:extLst>
              <a:ext uri="{FF2B5EF4-FFF2-40B4-BE49-F238E27FC236}">
                <a16:creationId xmlns:a16="http://schemas.microsoft.com/office/drawing/2014/main" id="{5FE408C9-F1F1-2F76-D0B6-81DC0132160A}"/>
              </a:ext>
            </a:extLst>
          </p:cNvPr>
          <p:cNvSpPr/>
          <p:nvPr/>
        </p:nvSpPr>
        <p:spPr>
          <a:xfrm>
            <a:off x="218274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Read</a:t>
            </a:r>
            <a:endParaRPr lang="en-US" dirty="0">
              <a:latin typeface="Georgia" panose="02040502050405020303" pitchFamily="18" charset="0"/>
            </a:endParaRPr>
          </a:p>
        </p:txBody>
      </p:sp>
      <p:sp>
        <p:nvSpPr>
          <p:cNvPr id="29" name="Rectangle 28">
            <a:extLst>
              <a:ext uri="{FF2B5EF4-FFF2-40B4-BE49-F238E27FC236}">
                <a16:creationId xmlns:a16="http://schemas.microsoft.com/office/drawing/2014/main" id="{AD5498AD-D26B-E0A2-A477-2EC2D1BC9851}"/>
              </a:ext>
            </a:extLst>
          </p:cNvPr>
          <p:cNvSpPr/>
          <p:nvPr/>
        </p:nvSpPr>
        <p:spPr>
          <a:xfrm>
            <a:off x="3718250"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Write</a:t>
            </a:r>
            <a:endParaRPr lang="en-US" dirty="0">
              <a:latin typeface="Georgia" panose="02040502050405020303" pitchFamily="18" charset="0"/>
            </a:endParaRPr>
          </a:p>
        </p:txBody>
      </p:sp>
      <p:sp>
        <p:nvSpPr>
          <p:cNvPr id="30" name="Rectangle 29">
            <a:extLst>
              <a:ext uri="{FF2B5EF4-FFF2-40B4-BE49-F238E27FC236}">
                <a16:creationId xmlns:a16="http://schemas.microsoft.com/office/drawing/2014/main" id="{39B678DC-D7C2-9983-CEF3-3372683B24ED}"/>
              </a:ext>
            </a:extLst>
          </p:cNvPr>
          <p:cNvSpPr/>
          <p:nvPr/>
        </p:nvSpPr>
        <p:spPr>
          <a:xfrm>
            <a:off x="5253755" y="5614300"/>
            <a:ext cx="1402314" cy="393936"/>
          </a:xfrm>
          <a:prstGeom prst="rect">
            <a:avLst/>
          </a:prstGeom>
          <a:solidFill>
            <a:srgbClr val="7030A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latin typeface="Georgia" panose="02040502050405020303" pitchFamily="18" charset="0"/>
              </a:rPr>
              <a:t>Erase</a:t>
            </a:r>
            <a:endParaRPr lang="en-US" dirty="0">
              <a:latin typeface="Georgia" panose="02040502050405020303" pitchFamily="18" charset="0"/>
            </a:endParaRPr>
          </a:p>
        </p:txBody>
      </p:sp>
      <p:cxnSp>
        <p:nvCxnSpPr>
          <p:cNvPr id="43" name="Straight Connector 42">
            <a:extLst>
              <a:ext uri="{FF2B5EF4-FFF2-40B4-BE49-F238E27FC236}">
                <a16:creationId xmlns:a16="http://schemas.microsoft.com/office/drawing/2014/main" id="{2608634A-6EFA-F4F7-EEE7-8867CDC33B95}"/>
              </a:ext>
            </a:extLst>
          </p:cNvPr>
          <p:cNvCxnSpPr>
            <a:cxnSpLocks/>
          </p:cNvCxnSpPr>
          <p:nvPr/>
        </p:nvCxnSpPr>
        <p:spPr>
          <a:xfrm>
            <a:off x="62696" y="3434876"/>
            <a:ext cx="7125182"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6071432-CE1A-A13C-1376-110A3BA77C7B}"/>
              </a:ext>
            </a:extLst>
          </p:cNvPr>
          <p:cNvGrpSpPr/>
          <p:nvPr/>
        </p:nvGrpSpPr>
        <p:grpSpPr>
          <a:xfrm>
            <a:off x="7812586" y="1192847"/>
            <a:ext cx="3643323" cy="1295732"/>
            <a:chOff x="7812586" y="1192847"/>
            <a:chExt cx="3643323" cy="1295732"/>
          </a:xfrm>
        </p:grpSpPr>
        <p:pic>
          <p:nvPicPr>
            <p:cNvPr id="5126" name="Picture 6">
              <a:extLst>
                <a:ext uri="{FF2B5EF4-FFF2-40B4-BE49-F238E27FC236}">
                  <a16:creationId xmlns:a16="http://schemas.microsoft.com/office/drawing/2014/main" id="{0E42A220-7543-219F-3498-EACDD362ACFE}"/>
                </a:ext>
              </a:extLst>
            </p:cNvPr>
            <p:cNvPicPr>
              <a:picLocks noChangeAspect="1" noChangeArrowheads="1"/>
            </p:cNvPicPr>
            <p:nvPr/>
          </p:nvPicPr>
          <p:blipFill>
            <a:blip r:embed="rId3"/>
            <a:srcRect/>
            <a:stretch/>
          </p:blipFill>
          <p:spPr bwMode="auto">
            <a:xfrm>
              <a:off x="9103311" y="1192847"/>
              <a:ext cx="1061872" cy="106187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8397E3-E48E-E780-B02A-0AA3F3DA91EF}"/>
                </a:ext>
              </a:extLst>
            </p:cNvPr>
            <p:cNvSpPr txBox="1"/>
            <p:nvPr/>
          </p:nvSpPr>
          <p:spPr>
            <a:xfrm>
              <a:off x="7812586" y="2088469"/>
              <a:ext cx="3643323" cy="400110"/>
            </a:xfrm>
            <a:prstGeom prst="rect">
              <a:avLst/>
            </a:prstGeom>
            <a:noFill/>
          </p:spPr>
          <p:txBody>
            <a:bodyPr wrap="square" rtlCol="0">
              <a:spAutoFit/>
            </a:bodyPr>
            <a:lstStyle/>
            <a:p>
              <a:pPr algn="ctr"/>
              <a:r>
                <a:rPr lang="en-US" sz="2000" b="1" dirty="0">
                  <a:solidFill>
                    <a:srgbClr val="C00000"/>
                  </a:solidFill>
                  <a:latin typeface="Georgia" panose="02040502050405020303" pitchFamily="18" charset="0"/>
                </a:rPr>
                <a:t>Conflicting</a:t>
              </a:r>
              <a:r>
                <a:rPr lang="en-US" sz="2000" b="1" dirty="0">
                  <a:latin typeface="Georgia" panose="02040502050405020303" pitchFamily="18" charset="0"/>
                </a:rPr>
                <a:t> policies! </a:t>
              </a:r>
            </a:p>
          </p:txBody>
        </p:sp>
      </p:grpSp>
      <p:grpSp>
        <p:nvGrpSpPr>
          <p:cNvPr id="12" name="Group 11">
            <a:extLst>
              <a:ext uri="{FF2B5EF4-FFF2-40B4-BE49-F238E27FC236}">
                <a16:creationId xmlns:a16="http://schemas.microsoft.com/office/drawing/2014/main" id="{A99FF354-F46E-9796-8E54-919E759F0918}"/>
              </a:ext>
            </a:extLst>
          </p:cNvPr>
          <p:cNvGrpSpPr/>
          <p:nvPr/>
        </p:nvGrpSpPr>
        <p:grpSpPr>
          <a:xfrm>
            <a:off x="7773270" y="4313558"/>
            <a:ext cx="3721954" cy="1771422"/>
            <a:chOff x="7773270" y="4313558"/>
            <a:chExt cx="3721954" cy="1771422"/>
          </a:xfrm>
        </p:grpSpPr>
        <p:sp>
          <p:nvSpPr>
            <p:cNvPr id="61" name="TextBox 60">
              <a:extLst>
                <a:ext uri="{FF2B5EF4-FFF2-40B4-BE49-F238E27FC236}">
                  <a16:creationId xmlns:a16="http://schemas.microsoft.com/office/drawing/2014/main" id="{29516909-6E51-2B78-81BF-DF778176387D}"/>
                </a:ext>
              </a:extLst>
            </p:cNvPr>
            <p:cNvSpPr txBox="1"/>
            <p:nvPr/>
          </p:nvSpPr>
          <p:spPr>
            <a:xfrm>
              <a:off x="7773270" y="5377094"/>
              <a:ext cx="3721954" cy="707886"/>
            </a:xfrm>
            <a:prstGeom prst="rect">
              <a:avLst/>
            </a:prstGeom>
            <a:noFill/>
          </p:spPr>
          <p:txBody>
            <a:bodyPr wrap="square" rtlCol="0">
              <a:spAutoFit/>
            </a:bodyPr>
            <a:lstStyle/>
            <a:p>
              <a:pPr algn="ctr"/>
              <a:r>
                <a:rPr lang="en-US" sz="2000" b="1" dirty="0">
                  <a:solidFill>
                    <a:srgbClr val="C00000"/>
                  </a:solidFill>
                  <a:latin typeface="Georgia" panose="02040502050405020303" pitchFamily="18" charset="0"/>
                </a:rPr>
                <a:t>Missed opportunities </a:t>
              </a:r>
              <a:r>
                <a:rPr lang="en-US" sz="2000" b="1" dirty="0">
                  <a:latin typeface="Georgia" panose="02040502050405020303" pitchFamily="18" charset="0"/>
                </a:rPr>
                <a:t>for rack-scale optimization!</a:t>
              </a:r>
            </a:p>
          </p:txBody>
        </p:sp>
        <p:pic>
          <p:nvPicPr>
            <p:cNvPr id="5128" name="Picture 8">
              <a:extLst>
                <a:ext uri="{FF2B5EF4-FFF2-40B4-BE49-F238E27FC236}">
                  <a16:creationId xmlns:a16="http://schemas.microsoft.com/office/drawing/2014/main" id="{4C7A6086-A3D1-8A30-789A-EC8121749DE7}"/>
                </a:ext>
              </a:extLst>
            </p:cNvPr>
            <p:cNvPicPr>
              <a:picLocks noChangeAspect="1" noChangeArrowheads="1"/>
            </p:cNvPicPr>
            <p:nvPr/>
          </p:nvPicPr>
          <p:blipFill>
            <a:blip r:embed="rId4"/>
            <a:srcRect/>
            <a:stretch/>
          </p:blipFill>
          <p:spPr bwMode="auto">
            <a:xfrm>
              <a:off x="9109195" y="4313558"/>
              <a:ext cx="1050105" cy="1050105"/>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a:extLst>
              <a:ext uri="{FF2B5EF4-FFF2-40B4-BE49-F238E27FC236}">
                <a16:creationId xmlns:a16="http://schemas.microsoft.com/office/drawing/2014/main" id="{B3B911EF-720B-1894-B0F4-4982B63B4C6C}"/>
              </a:ext>
            </a:extLst>
          </p:cNvPr>
          <p:cNvSpPr/>
          <p:nvPr/>
        </p:nvSpPr>
        <p:spPr>
          <a:xfrm>
            <a:off x="3704641" y="3925455"/>
            <a:ext cx="3196486" cy="650819"/>
          </a:xfrm>
          <a:prstGeom prst="rect">
            <a:avLst/>
          </a:prstGeom>
          <a:noFill/>
          <a:ln w="57150" cap="flat" cmpd="sng" algn="ctr">
            <a:solidFill>
              <a:srgbClr val="FF930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5140" name="Rectangle 5139">
            <a:extLst>
              <a:ext uri="{FF2B5EF4-FFF2-40B4-BE49-F238E27FC236}">
                <a16:creationId xmlns:a16="http://schemas.microsoft.com/office/drawing/2014/main" id="{6E66E724-AE72-8CD3-A04E-039484E9278F}"/>
              </a:ext>
            </a:extLst>
          </p:cNvPr>
          <p:cNvSpPr/>
          <p:nvPr/>
        </p:nvSpPr>
        <p:spPr>
          <a:xfrm>
            <a:off x="1755371" y="1144321"/>
            <a:ext cx="5339311" cy="2103575"/>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Georgia" panose="02040502050405020303" pitchFamily="18" charset="0"/>
            </a:endParaRPr>
          </a:p>
          <a:p>
            <a:pPr algn="ctr"/>
            <a:endParaRPr lang="en-US" dirty="0">
              <a:latin typeface="Georgia" panose="02040502050405020303" pitchFamily="18" charset="0"/>
            </a:endParaRPr>
          </a:p>
        </p:txBody>
      </p:sp>
      <p:sp>
        <p:nvSpPr>
          <p:cNvPr id="5141" name="Rectangle 5140">
            <a:extLst>
              <a:ext uri="{FF2B5EF4-FFF2-40B4-BE49-F238E27FC236}">
                <a16:creationId xmlns:a16="http://schemas.microsoft.com/office/drawing/2014/main" id="{39995067-00E9-C0AE-F86A-7B872B74402C}"/>
              </a:ext>
            </a:extLst>
          </p:cNvPr>
          <p:cNvSpPr/>
          <p:nvPr/>
        </p:nvSpPr>
        <p:spPr>
          <a:xfrm>
            <a:off x="1743733" y="3595835"/>
            <a:ext cx="5339311" cy="2517344"/>
          </a:xfrm>
          <a:prstGeom prst="rect">
            <a:avLst/>
          </a:prstGeom>
          <a:noFill/>
          <a:ln w="1905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5144" name="TextBox 5143">
            <a:extLst>
              <a:ext uri="{FF2B5EF4-FFF2-40B4-BE49-F238E27FC236}">
                <a16:creationId xmlns:a16="http://schemas.microsoft.com/office/drawing/2014/main" id="{6CA7534F-7E29-EAA8-1297-483185E01D60}"/>
              </a:ext>
            </a:extLst>
          </p:cNvPr>
          <p:cNvSpPr txBox="1"/>
          <p:nvPr/>
        </p:nvSpPr>
        <p:spPr>
          <a:xfrm>
            <a:off x="1723611" y="849765"/>
            <a:ext cx="3818665" cy="338554"/>
          </a:xfrm>
          <a:prstGeom prst="rect">
            <a:avLst/>
          </a:prstGeom>
          <a:noFill/>
        </p:spPr>
        <p:txBody>
          <a:bodyPr wrap="square" rtlCol="0">
            <a:spAutoFit/>
          </a:bodyPr>
          <a:lstStyle/>
          <a:p>
            <a:r>
              <a:rPr lang="en-US" sz="1600" b="1" dirty="0">
                <a:latin typeface="Georgia" panose="02040502050405020303" pitchFamily="18" charset="0"/>
              </a:rPr>
              <a:t>Software-Defined Networking</a:t>
            </a:r>
          </a:p>
        </p:txBody>
      </p:sp>
      <p:sp>
        <p:nvSpPr>
          <p:cNvPr id="5149" name="TextBox 5148">
            <a:extLst>
              <a:ext uri="{FF2B5EF4-FFF2-40B4-BE49-F238E27FC236}">
                <a16:creationId xmlns:a16="http://schemas.microsoft.com/office/drawing/2014/main" id="{CA0CF31F-CBF4-7A15-98E9-F07C10062700}"/>
              </a:ext>
            </a:extLst>
          </p:cNvPr>
          <p:cNvSpPr txBox="1"/>
          <p:nvPr/>
        </p:nvSpPr>
        <p:spPr>
          <a:xfrm>
            <a:off x="3688595" y="2177020"/>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cxnSp>
        <p:nvCxnSpPr>
          <p:cNvPr id="5150" name="Straight Arrow Connector 5149">
            <a:extLst>
              <a:ext uri="{FF2B5EF4-FFF2-40B4-BE49-F238E27FC236}">
                <a16:creationId xmlns:a16="http://schemas.microsoft.com/office/drawing/2014/main" id="{E6CFD0FC-B22A-DEF0-3E1C-D8AA72558797}"/>
              </a:ext>
            </a:extLst>
          </p:cNvPr>
          <p:cNvCxnSpPr>
            <a:cxnSpLocks/>
          </p:cNvCxnSpPr>
          <p:nvPr/>
        </p:nvCxnSpPr>
        <p:spPr>
          <a:xfrm>
            <a:off x="2967932"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1" name="Straight Arrow Connector 5150">
            <a:extLst>
              <a:ext uri="{FF2B5EF4-FFF2-40B4-BE49-F238E27FC236}">
                <a16:creationId xmlns:a16="http://schemas.microsoft.com/office/drawing/2014/main" id="{A43771FC-005A-DFD0-8B16-3B70B203891C}"/>
              </a:ext>
            </a:extLst>
          </p:cNvPr>
          <p:cNvCxnSpPr>
            <a:cxnSpLocks/>
          </p:cNvCxnSpPr>
          <p:nvPr/>
        </p:nvCxnSpPr>
        <p:spPr>
          <a:xfrm>
            <a:off x="3907734"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2" name="Straight Arrow Connector 5151">
            <a:extLst>
              <a:ext uri="{FF2B5EF4-FFF2-40B4-BE49-F238E27FC236}">
                <a16:creationId xmlns:a16="http://schemas.microsoft.com/office/drawing/2014/main" id="{F993399A-D871-E9F6-9610-FDCDB12D45A1}"/>
              </a:ext>
            </a:extLst>
          </p:cNvPr>
          <p:cNvCxnSpPr>
            <a:cxnSpLocks/>
          </p:cNvCxnSpPr>
          <p:nvPr/>
        </p:nvCxnSpPr>
        <p:spPr>
          <a:xfrm>
            <a:off x="4841399"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5153" name="Straight Arrow Connector 5152">
            <a:extLst>
              <a:ext uri="{FF2B5EF4-FFF2-40B4-BE49-F238E27FC236}">
                <a16:creationId xmlns:a16="http://schemas.microsoft.com/office/drawing/2014/main" id="{C3C1EAB3-E101-7903-85D1-BD0B9B08946C}"/>
              </a:ext>
            </a:extLst>
          </p:cNvPr>
          <p:cNvCxnSpPr>
            <a:cxnSpLocks/>
          </p:cNvCxnSpPr>
          <p:nvPr/>
        </p:nvCxnSpPr>
        <p:spPr>
          <a:xfrm>
            <a:off x="5775065" y="3247896"/>
            <a:ext cx="0" cy="329719"/>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
        <p:nvSpPr>
          <p:cNvPr id="5155" name="TextBox 5154">
            <a:extLst>
              <a:ext uri="{FF2B5EF4-FFF2-40B4-BE49-F238E27FC236}">
                <a16:creationId xmlns:a16="http://schemas.microsoft.com/office/drawing/2014/main" id="{0FF18872-7289-25BD-4CDC-25195E127AE6}"/>
              </a:ext>
            </a:extLst>
          </p:cNvPr>
          <p:cNvSpPr txBox="1"/>
          <p:nvPr/>
        </p:nvSpPr>
        <p:spPr>
          <a:xfrm>
            <a:off x="3850936" y="5267681"/>
            <a:ext cx="1300356" cy="369332"/>
          </a:xfrm>
          <a:prstGeom prst="rect">
            <a:avLst/>
          </a:prstGeom>
          <a:noFill/>
        </p:spPr>
        <p:txBody>
          <a:bodyPr wrap="none" rtlCol="0">
            <a:spAutoFit/>
          </a:bodyPr>
          <a:lstStyle/>
          <a:p>
            <a:pPr algn="l"/>
            <a:r>
              <a:rPr lang="en-US" dirty="0">
                <a:latin typeface="Georgia" panose="02040502050405020303" pitchFamily="18" charset="0"/>
              </a:rPr>
              <a:t>Data Plane</a:t>
            </a:r>
          </a:p>
        </p:txBody>
      </p:sp>
      <p:sp>
        <p:nvSpPr>
          <p:cNvPr id="5156" name="TextBox 5155">
            <a:extLst>
              <a:ext uri="{FF2B5EF4-FFF2-40B4-BE49-F238E27FC236}">
                <a16:creationId xmlns:a16="http://schemas.microsoft.com/office/drawing/2014/main" id="{AEB89681-0C7C-5921-64A4-A43C85186B56}"/>
              </a:ext>
            </a:extLst>
          </p:cNvPr>
          <p:cNvSpPr txBox="1"/>
          <p:nvPr/>
        </p:nvSpPr>
        <p:spPr>
          <a:xfrm>
            <a:off x="1644458" y="6108895"/>
            <a:ext cx="3476106" cy="338554"/>
          </a:xfrm>
          <a:prstGeom prst="rect">
            <a:avLst/>
          </a:prstGeom>
          <a:noFill/>
        </p:spPr>
        <p:txBody>
          <a:bodyPr wrap="square" rtlCol="0">
            <a:spAutoFit/>
          </a:bodyPr>
          <a:lstStyle/>
          <a:p>
            <a:r>
              <a:rPr lang="en-US" sz="1600" b="1" dirty="0">
                <a:latin typeface="Georgia" panose="02040502050405020303" pitchFamily="18" charset="0"/>
              </a:rPr>
              <a:t>Software-Defined Flash</a:t>
            </a:r>
          </a:p>
        </p:txBody>
      </p:sp>
      <p:sp>
        <p:nvSpPr>
          <p:cNvPr id="5" name="Rectangle 4">
            <a:extLst>
              <a:ext uri="{FF2B5EF4-FFF2-40B4-BE49-F238E27FC236}">
                <a16:creationId xmlns:a16="http://schemas.microsoft.com/office/drawing/2014/main" id="{582F5152-F3CC-8A74-D028-AF8ED4F01D15}"/>
              </a:ext>
            </a:extLst>
          </p:cNvPr>
          <p:cNvSpPr/>
          <p:nvPr/>
        </p:nvSpPr>
        <p:spPr>
          <a:xfrm>
            <a:off x="2048527" y="3910204"/>
            <a:ext cx="1484631" cy="650819"/>
          </a:xfrm>
          <a:prstGeom prst="rect">
            <a:avLst/>
          </a:prstGeom>
          <a:noFill/>
          <a:ln w="57150" cap="flat" cmpd="sng" algn="ctr">
            <a:solidFill>
              <a:srgbClr val="FF930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sp>
        <p:nvSpPr>
          <p:cNvPr id="8" name="Rectangle 7">
            <a:extLst>
              <a:ext uri="{FF2B5EF4-FFF2-40B4-BE49-F238E27FC236}">
                <a16:creationId xmlns:a16="http://schemas.microsoft.com/office/drawing/2014/main" id="{954E5818-B3B2-CA47-E0BC-8208249E0BA3}"/>
              </a:ext>
            </a:extLst>
          </p:cNvPr>
          <p:cNvSpPr/>
          <p:nvPr/>
        </p:nvSpPr>
        <p:spPr>
          <a:xfrm>
            <a:off x="3043239" y="1527187"/>
            <a:ext cx="1479728" cy="650819"/>
          </a:xfrm>
          <a:prstGeom prst="rect">
            <a:avLst/>
          </a:prstGeom>
          <a:noFill/>
          <a:ln w="57150" cap="flat" cmpd="sng" algn="ctr">
            <a:solidFill>
              <a:srgbClr val="FF930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latin typeface="Georgia" panose="02040502050405020303" pitchFamily="18" charset="0"/>
            </a:endParaRPr>
          </a:p>
        </p:txBody>
      </p:sp>
      <p:grpSp>
        <p:nvGrpSpPr>
          <p:cNvPr id="32" name="Group 31">
            <a:extLst>
              <a:ext uri="{FF2B5EF4-FFF2-40B4-BE49-F238E27FC236}">
                <a16:creationId xmlns:a16="http://schemas.microsoft.com/office/drawing/2014/main" id="{CED581A1-4000-87C4-8CD1-8A3CAD7969F5}"/>
              </a:ext>
            </a:extLst>
          </p:cNvPr>
          <p:cNvGrpSpPr/>
          <p:nvPr/>
        </p:nvGrpSpPr>
        <p:grpSpPr>
          <a:xfrm>
            <a:off x="8299587" y="2750588"/>
            <a:ext cx="2669320" cy="1281324"/>
            <a:chOff x="8299587" y="2750588"/>
            <a:chExt cx="2669320" cy="1281324"/>
          </a:xfrm>
        </p:grpSpPr>
        <p:pic>
          <p:nvPicPr>
            <p:cNvPr id="15" name="Picture 6">
              <a:extLst>
                <a:ext uri="{FF2B5EF4-FFF2-40B4-BE49-F238E27FC236}">
                  <a16:creationId xmlns:a16="http://schemas.microsoft.com/office/drawing/2014/main" id="{93B85DAC-3595-7DD5-5A0C-F54D5464E546}"/>
                </a:ext>
              </a:extLst>
            </p:cNvPr>
            <p:cNvPicPr>
              <a:picLocks noChangeAspect="1" noChangeArrowheads="1"/>
            </p:cNvPicPr>
            <p:nvPr/>
          </p:nvPicPr>
          <p:blipFill>
            <a:blip r:embed="rId5"/>
            <a:srcRect/>
            <a:stretch/>
          </p:blipFill>
          <p:spPr bwMode="auto">
            <a:xfrm>
              <a:off x="9181784" y="2750588"/>
              <a:ext cx="904927" cy="90492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754AA6C-87D6-D74E-392A-7AB6A95909F0}"/>
                </a:ext>
              </a:extLst>
            </p:cNvPr>
            <p:cNvSpPr txBox="1"/>
            <p:nvPr/>
          </p:nvSpPr>
          <p:spPr>
            <a:xfrm>
              <a:off x="8299587" y="3631802"/>
              <a:ext cx="2669320" cy="400110"/>
            </a:xfrm>
            <a:prstGeom prst="rect">
              <a:avLst/>
            </a:prstGeom>
            <a:noFill/>
          </p:spPr>
          <p:txBody>
            <a:bodyPr wrap="none" rtlCol="0">
              <a:spAutoFit/>
            </a:bodyPr>
            <a:lstStyle/>
            <a:p>
              <a:pPr algn="l"/>
              <a:r>
                <a:rPr lang="en-US" sz="2000" b="1" dirty="0">
                  <a:solidFill>
                    <a:srgbClr val="C00000"/>
                  </a:solidFill>
                  <a:latin typeface="Georgia" panose="02040502050405020303" pitchFamily="18" charset="0"/>
                </a:rPr>
                <a:t>Redundant</a:t>
              </a:r>
              <a:r>
                <a:rPr lang="en-US" sz="2000" b="1" dirty="0">
                  <a:solidFill>
                    <a:schemeClr val="accent1"/>
                  </a:solidFill>
                  <a:latin typeface="Georgia" panose="02040502050405020303" pitchFamily="18" charset="0"/>
                </a:rPr>
                <a:t> </a:t>
              </a:r>
              <a:r>
                <a:rPr lang="en-US" sz="2000" b="1" dirty="0">
                  <a:latin typeface="Georgia" panose="02040502050405020303" pitchFamily="18" charset="0"/>
                </a:rPr>
                <a:t>effort! </a:t>
              </a:r>
            </a:p>
          </p:txBody>
        </p:sp>
      </p:grpSp>
      <p:sp>
        <p:nvSpPr>
          <p:cNvPr id="2" name="TextBox 1">
            <a:extLst>
              <a:ext uri="{FF2B5EF4-FFF2-40B4-BE49-F238E27FC236}">
                <a16:creationId xmlns:a16="http://schemas.microsoft.com/office/drawing/2014/main" id="{72B2E5DD-C02B-A452-952C-B65A88286E3D}"/>
              </a:ext>
            </a:extLst>
          </p:cNvPr>
          <p:cNvSpPr txBox="1"/>
          <p:nvPr/>
        </p:nvSpPr>
        <p:spPr>
          <a:xfrm>
            <a:off x="3657318" y="1171725"/>
            <a:ext cx="1635017" cy="369332"/>
          </a:xfrm>
          <a:prstGeom prst="rect">
            <a:avLst/>
          </a:prstGeom>
          <a:noFill/>
        </p:spPr>
        <p:txBody>
          <a:bodyPr wrap="square" rtlCol="0">
            <a:spAutoFit/>
          </a:bodyPr>
          <a:lstStyle/>
          <a:p>
            <a:pPr algn="l"/>
            <a:r>
              <a:rPr lang="en-US" dirty="0">
                <a:latin typeface="Georgia" panose="02040502050405020303" pitchFamily="18" charset="0"/>
              </a:rPr>
              <a:t>Control Plane</a:t>
            </a:r>
          </a:p>
        </p:txBody>
      </p:sp>
    </p:spTree>
    <p:extLst>
      <p:ext uri="{BB962C8B-B14F-4D97-AF65-F5344CB8AC3E}">
        <p14:creationId xmlns:p14="http://schemas.microsoft.com/office/powerpoint/2010/main" val="4234710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9" presetClass="emph" presetSubtype="0" grpId="0" nodeType="withEffect">
                                  <p:stCondLst>
                                    <p:cond delay="0"/>
                                  </p:stCondLst>
                                  <p:childTnLst>
                                    <p:set>
                                      <p:cBhvr>
                                        <p:cTn id="10" dur="indefinite"/>
                                        <p:tgtEl>
                                          <p:spTgt spid="27"/>
                                        </p:tgtEl>
                                        <p:attrNameLst>
                                          <p:attrName>style.opacity</p:attrName>
                                        </p:attrNameLst>
                                      </p:cBhvr>
                                      <p:to>
                                        <p:strVal val="0.4"/>
                                      </p:to>
                                    </p:set>
                                    <p:animEffect filter="image" prLst="opacity: 0.4">
                                      <p:cBhvr rctx="IE">
                                        <p:cTn id="11" dur="indefinite"/>
                                        <p:tgtEl>
                                          <p:spTgt spid="27"/>
                                        </p:tgtEl>
                                      </p:cBhvr>
                                    </p:animEffect>
                                  </p:childTnLst>
                                </p:cTn>
                              </p:par>
                              <p:par>
                                <p:cTn id="12" presetID="9" presetClass="emph" presetSubtype="0" grpId="0" nodeType="withEffect">
                                  <p:stCondLst>
                                    <p:cond delay="0"/>
                                  </p:stCondLst>
                                  <p:childTnLst>
                                    <p:set>
                                      <p:cBhvr>
                                        <p:cTn id="13" dur="indefinite"/>
                                        <p:tgtEl>
                                          <p:spTgt spid="17"/>
                                        </p:tgtEl>
                                        <p:attrNameLst>
                                          <p:attrName>style.opacity</p:attrName>
                                        </p:attrNameLst>
                                      </p:cBhvr>
                                      <p:to>
                                        <p:strVal val="0.4"/>
                                      </p:to>
                                    </p:set>
                                    <p:animEffect filter="image" prLst="opacity: 0.4">
                                      <p:cBhvr rctx="IE">
                                        <p:cTn id="14" dur="indefinite"/>
                                        <p:tgtEl>
                                          <p:spTgt spid="17"/>
                                        </p:tgtEl>
                                      </p:cBhvr>
                                    </p:animEffect>
                                  </p:childTnLst>
                                </p:cTn>
                              </p:par>
                              <p:par>
                                <p:cTn id="15" presetID="9" presetClass="emph" presetSubtype="0" grpId="0" nodeType="withEffect">
                                  <p:stCondLst>
                                    <p:cond delay="0"/>
                                  </p:stCondLst>
                                  <p:childTnLst>
                                    <p:set>
                                      <p:cBhvr>
                                        <p:cTn id="16" dur="indefinite"/>
                                        <p:tgtEl>
                                          <p:spTgt spid="13"/>
                                        </p:tgtEl>
                                        <p:attrNameLst>
                                          <p:attrName>style.opacity</p:attrName>
                                        </p:attrNameLst>
                                      </p:cBhvr>
                                      <p:to>
                                        <p:strVal val="0.4"/>
                                      </p:to>
                                    </p:set>
                                    <p:animEffect filter="image" prLst="opacity: 0.4">
                                      <p:cBhvr rctx="IE">
                                        <p:cTn id="17" dur="indefinite"/>
                                        <p:tgtEl>
                                          <p:spTgt spid="13"/>
                                        </p:tgtEl>
                                      </p:cBhvr>
                                    </p:animEffect>
                                  </p:childTnLst>
                                </p:cTn>
                              </p:par>
                              <p:par>
                                <p:cTn id="18" presetID="9" presetClass="emph" presetSubtype="0" grpId="0" nodeType="withEffect">
                                  <p:stCondLst>
                                    <p:cond delay="0"/>
                                  </p:stCondLst>
                                  <p:childTnLst>
                                    <p:set>
                                      <p:cBhvr>
                                        <p:cTn id="19" dur="indefinite"/>
                                        <p:tgtEl>
                                          <p:spTgt spid="10"/>
                                        </p:tgtEl>
                                        <p:attrNameLst>
                                          <p:attrName>style.opacity</p:attrName>
                                        </p:attrNameLst>
                                      </p:cBhvr>
                                      <p:to>
                                        <p:strVal val="0.4"/>
                                      </p:to>
                                    </p:set>
                                    <p:animEffect filter="image" prLst="opacity: 0.4">
                                      <p:cBhvr rctx="IE">
                                        <p:cTn id="20" dur="indefinite"/>
                                        <p:tgtEl>
                                          <p:spTgt spid="10"/>
                                        </p:tgtEl>
                                      </p:cBhvr>
                                    </p:animEffect>
                                  </p:childTnLst>
                                </p:cTn>
                              </p:par>
                              <p:par>
                                <p:cTn id="21" presetID="9" presetClass="emph" presetSubtype="0" grpId="0" nodeType="withEffect">
                                  <p:stCondLst>
                                    <p:cond delay="0"/>
                                  </p:stCondLst>
                                  <p:childTnLst>
                                    <p:set>
                                      <p:cBhvr>
                                        <p:cTn id="22" dur="indefinite"/>
                                        <p:tgtEl>
                                          <p:spTgt spid="24"/>
                                        </p:tgtEl>
                                        <p:attrNameLst>
                                          <p:attrName>style.opacity</p:attrName>
                                        </p:attrNameLst>
                                      </p:cBhvr>
                                      <p:to>
                                        <p:strVal val="0.4"/>
                                      </p:to>
                                    </p:set>
                                    <p:animEffect filter="image" prLst="opacity: 0.4">
                                      <p:cBhvr rctx="IE">
                                        <p:cTn id="23" dur="indefinite"/>
                                        <p:tgtEl>
                                          <p:spTgt spid="24"/>
                                        </p:tgtEl>
                                      </p:cBhvr>
                                    </p:animEffect>
                                  </p:childTnLst>
                                </p:cTn>
                              </p:par>
                              <p:par>
                                <p:cTn id="24" presetID="9" presetClass="emph" presetSubtype="0" grpId="0" nodeType="withEffect">
                                  <p:stCondLst>
                                    <p:cond delay="0"/>
                                  </p:stCondLst>
                                  <p:childTnLst>
                                    <p:set>
                                      <p:cBhvr>
                                        <p:cTn id="25" dur="indefinite"/>
                                        <p:tgtEl>
                                          <p:spTgt spid="23"/>
                                        </p:tgtEl>
                                        <p:attrNameLst>
                                          <p:attrName>style.opacity</p:attrName>
                                        </p:attrNameLst>
                                      </p:cBhvr>
                                      <p:to>
                                        <p:strVal val="0.4"/>
                                      </p:to>
                                    </p:set>
                                    <p:animEffect filter="image" prLst="opacity: 0.4">
                                      <p:cBhvr rctx="IE">
                                        <p:cTn id="26" dur="indefinite"/>
                                        <p:tgtEl>
                                          <p:spTgt spid="23"/>
                                        </p:tgtEl>
                                      </p:cBhvr>
                                    </p:animEffect>
                                  </p:childTnLst>
                                </p:cTn>
                              </p:par>
                              <p:par>
                                <p:cTn id="27" presetID="9" presetClass="emph" presetSubtype="0" grpId="0" nodeType="withEffect">
                                  <p:stCondLst>
                                    <p:cond delay="0"/>
                                  </p:stCondLst>
                                  <p:childTnLst>
                                    <p:set>
                                      <p:cBhvr>
                                        <p:cTn id="28" dur="indefinite"/>
                                        <p:tgtEl>
                                          <p:spTgt spid="28"/>
                                        </p:tgtEl>
                                        <p:attrNameLst>
                                          <p:attrName>style.opacity</p:attrName>
                                        </p:attrNameLst>
                                      </p:cBhvr>
                                      <p:to>
                                        <p:strVal val="0.4"/>
                                      </p:to>
                                    </p:set>
                                    <p:animEffect filter="image" prLst="opacity: 0.4">
                                      <p:cBhvr rctx="IE">
                                        <p:cTn id="29" dur="indefinite"/>
                                        <p:tgtEl>
                                          <p:spTgt spid="28"/>
                                        </p:tgtEl>
                                      </p:cBhvr>
                                    </p:animEffect>
                                  </p:childTnLst>
                                </p:cTn>
                              </p:par>
                              <p:par>
                                <p:cTn id="30" presetID="9" presetClass="emph" presetSubtype="0" grpId="0" nodeType="withEffect">
                                  <p:stCondLst>
                                    <p:cond delay="0"/>
                                  </p:stCondLst>
                                  <p:childTnLst>
                                    <p:set>
                                      <p:cBhvr>
                                        <p:cTn id="31" dur="indefinite"/>
                                        <p:tgtEl>
                                          <p:spTgt spid="29"/>
                                        </p:tgtEl>
                                        <p:attrNameLst>
                                          <p:attrName>style.opacity</p:attrName>
                                        </p:attrNameLst>
                                      </p:cBhvr>
                                      <p:to>
                                        <p:strVal val="0.4"/>
                                      </p:to>
                                    </p:set>
                                    <p:animEffect filter="image" prLst="opacity: 0.4">
                                      <p:cBhvr rctx="IE">
                                        <p:cTn id="32" dur="indefinite"/>
                                        <p:tgtEl>
                                          <p:spTgt spid="29"/>
                                        </p:tgtEl>
                                      </p:cBhvr>
                                    </p:animEffect>
                                  </p:childTnLst>
                                </p:cTn>
                              </p:par>
                              <p:par>
                                <p:cTn id="33" presetID="9" presetClass="emph" presetSubtype="0" grpId="0" nodeType="withEffect">
                                  <p:stCondLst>
                                    <p:cond delay="0"/>
                                  </p:stCondLst>
                                  <p:childTnLst>
                                    <p:set>
                                      <p:cBhvr>
                                        <p:cTn id="34" dur="indefinite"/>
                                        <p:tgtEl>
                                          <p:spTgt spid="30"/>
                                        </p:tgtEl>
                                        <p:attrNameLst>
                                          <p:attrName>style.opacity</p:attrName>
                                        </p:attrNameLst>
                                      </p:cBhvr>
                                      <p:to>
                                        <p:strVal val="0.4"/>
                                      </p:to>
                                    </p:set>
                                    <p:animEffect filter="image" prLst="opacity: 0.4">
                                      <p:cBhvr rctx="IE">
                                        <p:cTn id="35" dur="indefinite"/>
                                        <p:tgtEl>
                                          <p:spTgt spid="30"/>
                                        </p:tgtEl>
                                      </p:cBhvr>
                                    </p:animEffect>
                                  </p:childTnLst>
                                </p:cTn>
                              </p:par>
                              <p:par>
                                <p:cTn id="36" presetID="9" presetClass="emph" presetSubtype="0" grpId="0" nodeType="withEffect">
                                  <p:stCondLst>
                                    <p:cond delay="0"/>
                                  </p:stCondLst>
                                  <p:childTnLst>
                                    <p:set>
                                      <p:cBhvr>
                                        <p:cTn id="37" dur="indefinite"/>
                                        <p:tgtEl>
                                          <p:spTgt spid="25"/>
                                        </p:tgtEl>
                                        <p:attrNameLst>
                                          <p:attrName>style.opacity</p:attrName>
                                        </p:attrNameLst>
                                      </p:cBhvr>
                                      <p:to>
                                        <p:strVal val="0.4"/>
                                      </p:to>
                                    </p:set>
                                    <p:animEffect filter="image" prLst="opacity: 0.4">
                                      <p:cBhvr rctx="IE">
                                        <p:cTn id="38" dur="indefinite"/>
                                        <p:tgtEl>
                                          <p:spTgt spid="25"/>
                                        </p:tgtEl>
                                      </p:cBhvr>
                                    </p:animEffect>
                                  </p:childTnLst>
                                </p:cTn>
                              </p:par>
                              <p:par>
                                <p:cTn id="39" presetID="9" presetClass="emph" presetSubtype="0" grpId="0" nodeType="withEffect">
                                  <p:stCondLst>
                                    <p:cond delay="0"/>
                                  </p:stCondLst>
                                  <p:childTnLst>
                                    <p:set>
                                      <p:cBhvr>
                                        <p:cTn id="40" dur="indefinite"/>
                                        <p:tgtEl>
                                          <p:spTgt spid="22"/>
                                        </p:tgtEl>
                                        <p:attrNameLst>
                                          <p:attrName>style.opacity</p:attrName>
                                        </p:attrNameLst>
                                      </p:cBhvr>
                                      <p:to>
                                        <p:strVal val="0.4"/>
                                      </p:to>
                                    </p:set>
                                    <p:animEffect filter="image" prLst="opacity: 0.4">
                                      <p:cBhvr rctx="IE">
                                        <p:cTn id="41" dur="indefinite"/>
                                        <p:tgtEl>
                                          <p:spTgt spid="22"/>
                                        </p:tgtEl>
                                      </p:cBhvr>
                                    </p:animEffect>
                                  </p:childTnLst>
                                </p:cTn>
                              </p:par>
                              <p:par>
                                <p:cTn id="42" presetID="9" presetClass="emph" presetSubtype="0" grpId="0" nodeType="withEffect">
                                  <p:stCondLst>
                                    <p:cond delay="0"/>
                                  </p:stCondLst>
                                  <p:childTnLst>
                                    <p:set>
                                      <p:cBhvr>
                                        <p:cTn id="43" dur="indefinite"/>
                                        <p:tgtEl>
                                          <p:spTgt spid="21"/>
                                        </p:tgtEl>
                                        <p:attrNameLst>
                                          <p:attrName>style.opacity</p:attrName>
                                        </p:attrNameLst>
                                      </p:cBhvr>
                                      <p:to>
                                        <p:strVal val="0.4"/>
                                      </p:to>
                                    </p:set>
                                    <p:animEffect filter="image" prLst="opacity: 0.4">
                                      <p:cBhvr rctx="IE">
                                        <p:cTn id="44" dur="indefinite"/>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9" presetClass="emph" presetSubtype="0" grpId="1" nodeType="withEffect">
                                  <p:stCondLst>
                                    <p:cond delay="0"/>
                                  </p:stCondLst>
                                  <p:childTnLst>
                                    <p:set>
                                      <p:cBhvr>
                                        <p:cTn id="64" dur="indefinite"/>
                                        <p:tgtEl>
                                          <p:spTgt spid="22"/>
                                        </p:tgtEl>
                                        <p:attrNameLst>
                                          <p:attrName>style.opacity</p:attrName>
                                        </p:attrNameLst>
                                      </p:cBhvr>
                                      <p:to>
                                        <p:strVal val="1"/>
                                      </p:to>
                                    </p:set>
                                    <p:animEffect filter="image" prLst="opacity: 1">
                                      <p:cBhvr rctx="IE">
                                        <p:cTn id="65" dur="indefinite"/>
                                        <p:tgtEl>
                                          <p:spTgt spid="22"/>
                                        </p:tgtEl>
                                      </p:cBhvr>
                                    </p:animEffect>
                                  </p:childTnLst>
                                </p:cTn>
                              </p:par>
                              <p:par>
                                <p:cTn id="66" presetID="9" presetClass="emph" presetSubtype="0" grpId="1" nodeType="withEffect">
                                  <p:stCondLst>
                                    <p:cond delay="0"/>
                                  </p:stCondLst>
                                  <p:childTnLst>
                                    <p:set>
                                      <p:cBhvr>
                                        <p:cTn id="67" dur="indefinite"/>
                                        <p:tgtEl>
                                          <p:spTgt spid="21"/>
                                        </p:tgtEl>
                                        <p:attrNameLst>
                                          <p:attrName>style.opacity</p:attrName>
                                        </p:attrNameLst>
                                      </p:cBhvr>
                                      <p:to>
                                        <p:strVal val="1"/>
                                      </p:to>
                                    </p:set>
                                    <p:animEffect filter="image" prLst="opacity: 1">
                                      <p:cBhvr rctx="IE">
                                        <p:cTn id="68" dur="indefinite"/>
                                        <p:tgtEl>
                                          <p:spTgt spid="21"/>
                                        </p:tgtEl>
                                      </p:cBhvr>
                                    </p:animEffect>
                                  </p:childTnLst>
                                </p:cTn>
                              </p:par>
                              <p:par>
                                <p:cTn id="69" presetID="9" presetClass="emph" presetSubtype="0" grpId="0" nodeType="withEffect">
                                  <p:stCondLst>
                                    <p:cond delay="0"/>
                                  </p:stCondLst>
                                  <p:childTnLst>
                                    <p:set>
                                      <p:cBhvr>
                                        <p:cTn id="70" dur="indefinite"/>
                                        <p:tgtEl>
                                          <p:spTgt spid="18"/>
                                        </p:tgtEl>
                                        <p:attrNameLst>
                                          <p:attrName>style.opacity</p:attrName>
                                        </p:attrNameLst>
                                      </p:cBhvr>
                                      <p:to>
                                        <p:strVal val="0.4"/>
                                      </p:to>
                                    </p:set>
                                    <p:animEffect filter="image" prLst="opacity: 0.4">
                                      <p:cBhvr rctx="IE">
                                        <p:cTn id="71" dur="indefinite"/>
                                        <p:tgtEl>
                                          <p:spTgt spid="18"/>
                                        </p:tgtEl>
                                      </p:cBhvr>
                                    </p:animEffect>
                                  </p:childTnLst>
                                </p:cTn>
                              </p:par>
                              <p:par>
                                <p:cTn id="72" presetID="9" presetClass="emph" presetSubtype="0" grpId="0" nodeType="withEffect">
                                  <p:stCondLst>
                                    <p:cond delay="0"/>
                                  </p:stCondLst>
                                  <p:childTnLst>
                                    <p:set>
                                      <p:cBhvr>
                                        <p:cTn id="73" dur="indefinite"/>
                                        <p:tgtEl>
                                          <p:spTgt spid="20"/>
                                        </p:tgtEl>
                                        <p:attrNameLst>
                                          <p:attrName>style.opacity</p:attrName>
                                        </p:attrNameLst>
                                      </p:cBhvr>
                                      <p:to>
                                        <p:strVal val="0.4"/>
                                      </p:to>
                                    </p:set>
                                    <p:animEffect filter="image" prLst="opacity: 0.4">
                                      <p:cBhvr rctx="IE">
                                        <p:cTn id="74" dur="indefinite"/>
                                        <p:tgtEl>
                                          <p:spTgt spid="20"/>
                                        </p:tgtEl>
                                      </p:cBhvr>
                                    </p:animEffec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13" grpId="0" animBg="1"/>
      <p:bldP spid="17" grpId="0" animBg="1"/>
      <p:bldP spid="18" grpId="0" animBg="1"/>
      <p:bldP spid="20" grpId="0" animBg="1"/>
      <p:bldP spid="21" grpId="0" animBg="1"/>
      <p:bldP spid="21" grpId="1" animBg="1"/>
      <p:bldP spid="22" grpId="0" animBg="1"/>
      <p:bldP spid="22" grpId="1" animBg="1"/>
      <p:bldP spid="23" grpId="0" animBg="1"/>
      <p:bldP spid="24" grpId="0" animBg="1"/>
      <p:bldP spid="25" grpId="0" animBg="1"/>
      <p:bldP spid="27" grpId="0" animBg="1"/>
      <p:bldP spid="28" grpId="0" animBg="1"/>
      <p:bldP spid="29" grpId="0" animBg="1"/>
      <p:bldP spid="30" grpId="0" animBg="1"/>
      <p:bldP spid="62" grpId="0" animBg="1"/>
      <p:bldP spid="5" grpId="0" animBg="1"/>
      <p:bldP spid="5"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08417A-9F70-AA46-4C13-F98E1771C833}"/>
              </a:ext>
            </a:extLst>
          </p:cNvPr>
          <p:cNvGrpSpPr/>
          <p:nvPr/>
        </p:nvGrpSpPr>
        <p:grpSpPr>
          <a:xfrm>
            <a:off x="4615892" y="3689674"/>
            <a:ext cx="2279266" cy="1828811"/>
            <a:chOff x="5584692" y="3962388"/>
            <a:chExt cx="2279266" cy="1828811"/>
          </a:xfrm>
        </p:grpSpPr>
        <p:pic>
          <p:nvPicPr>
            <p:cNvPr id="9" name="Picture 10">
              <a:extLst>
                <a:ext uri="{FF2B5EF4-FFF2-40B4-BE49-F238E27FC236}">
                  <a16:creationId xmlns:a16="http://schemas.microsoft.com/office/drawing/2014/main" id="{F1069C84-8ED1-E0F0-284E-F70FA2111D4E}"/>
                </a:ext>
              </a:extLst>
            </p:cNvPr>
            <p:cNvPicPr>
              <a:picLocks noChangeAspect="1" noChangeArrowheads="1"/>
            </p:cNvPicPr>
            <p:nvPr/>
          </p:nvPicPr>
          <p:blipFill>
            <a:blip r:embed="rId3"/>
            <a:srcRect/>
            <a:stretch/>
          </p:blipFill>
          <p:spPr bwMode="auto">
            <a:xfrm>
              <a:off x="6035508" y="4511348"/>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DDC6212C-2EB9-58D7-1E84-61239968FB97}"/>
                </a:ext>
              </a:extLst>
            </p:cNvPr>
            <p:cNvPicPr>
              <a:picLocks noChangeAspect="1" noChangeArrowheads="1"/>
            </p:cNvPicPr>
            <p:nvPr/>
          </p:nvPicPr>
          <p:blipFill>
            <a:blip r:embed="rId3"/>
            <a:srcRect/>
            <a:stretch/>
          </p:blipFill>
          <p:spPr bwMode="auto">
            <a:xfrm>
              <a:off x="6930858" y="450676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4E4B1902-DD05-AAA0-7A14-19B7A0A5E9E2}"/>
                </a:ext>
              </a:extLst>
            </p:cNvPr>
            <p:cNvPicPr>
              <a:picLocks noChangeAspect="1" noChangeArrowheads="1"/>
            </p:cNvPicPr>
            <p:nvPr/>
          </p:nvPicPr>
          <p:blipFill>
            <a:blip r:embed="rId4"/>
            <a:srcRect/>
            <a:stretch/>
          </p:blipFill>
          <p:spPr bwMode="auto">
            <a:xfrm>
              <a:off x="7081118" y="502127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a:extLst>
                <a:ext uri="{FF2B5EF4-FFF2-40B4-BE49-F238E27FC236}">
                  <a16:creationId xmlns:a16="http://schemas.microsoft.com/office/drawing/2014/main" id="{C67E78D9-6EC4-F1B4-C10A-4CB5AEA98B50}"/>
                </a:ext>
              </a:extLst>
            </p:cNvPr>
            <p:cNvPicPr>
              <a:picLocks noChangeAspect="1" noChangeArrowheads="1"/>
            </p:cNvPicPr>
            <p:nvPr/>
          </p:nvPicPr>
          <p:blipFill>
            <a:blip r:embed="rId5"/>
            <a:srcRect/>
            <a:stretch/>
          </p:blipFill>
          <p:spPr bwMode="auto">
            <a:xfrm>
              <a:off x="604645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a:extLst>
                <a:ext uri="{FF2B5EF4-FFF2-40B4-BE49-F238E27FC236}">
                  <a16:creationId xmlns:a16="http://schemas.microsoft.com/office/drawing/2014/main" id="{A54D9DED-5786-CD5C-8756-D2CEB3E581C9}"/>
                </a:ext>
              </a:extLst>
            </p:cNvPr>
            <p:cNvPicPr>
              <a:picLocks noChangeAspect="1" noChangeArrowheads="1"/>
            </p:cNvPicPr>
            <p:nvPr/>
          </p:nvPicPr>
          <p:blipFill>
            <a:blip r:embed="rId5"/>
            <a:srcRect/>
            <a:stretch/>
          </p:blipFill>
          <p:spPr bwMode="auto">
            <a:xfrm>
              <a:off x="6941801" y="4142421"/>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967BB1A8-DFD0-F8E5-AF5F-6D8AB0ECBC3B}"/>
                </a:ext>
              </a:extLst>
            </p:cNvPr>
            <p:cNvSpPr/>
            <p:nvPr/>
          </p:nvSpPr>
          <p:spPr>
            <a:xfrm>
              <a:off x="5584692" y="3962388"/>
              <a:ext cx="2279266" cy="182881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2">
              <a:extLst>
                <a:ext uri="{FF2B5EF4-FFF2-40B4-BE49-F238E27FC236}">
                  <a16:creationId xmlns:a16="http://schemas.microsoft.com/office/drawing/2014/main" id="{CA75332D-E631-BA65-B98C-3DA6B632586A}"/>
                </a:ext>
              </a:extLst>
            </p:cNvPr>
            <p:cNvPicPr>
              <a:picLocks noChangeAspect="1" noChangeArrowheads="1"/>
            </p:cNvPicPr>
            <p:nvPr/>
          </p:nvPicPr>
          <p:blipFill>
            <a:blip r:embed="rId4"/>
            <a:srcRect/>
            <a:stretch/>
          </p:blipFill>
          <p:spPr bwMode="auto">
            <a:xfrm>
              <a:off x="6602966" y="502127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a:extLst>
                <a:ext uri="{FF2B5EF4-FFF2-40B4-BE49-F238E27FC236}">
                  <a16:creationId xmlns:a16="http://schemas.microsoft.com/office/drawing/2014/main" id="{0D761ECD-F74B-8768-3C3E-FC34D9153C91}"/>
                </a:ext>
              </a:extLst>
            </p:cNvPr>
            <p:cNvPicPr>
              <a:picLocks noChangeAspect="1" noChangeArrowheads="1"/>
            </p:cNvPicPr>
            <p:nvPr/>
          </p:nvPicPr>
          <p:blipFill>
            <a:blip r:embed="rId4"/>
            <a:srcRect/>
            <a:stretch/>
          </p:blipFill>
          <p:spPr bwMode="auto">
            <a:xfrm>
              <a:off x="6124815" y="502127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a:extLst>
                <a:ext uri="{FF2B5EF4-FFF2-40B4-BE49-F238E27FC236}">
                  <a16:creationId xmlns:a16="http://schemas.microsoft.com/office/drawing/2014/main" id="{E4F77F00-5FE9-11D6-4D55-546331848675}"/>
                </a:ext>
              </a:extLst>
            </p:cNvPr>
            <p:cNvPicPr>
              <a:picLocks noChangeAspect="1" noChangeArrowheads="1"/>
            </p:cNvPicPr>
            <p:nvPr/>
          </p:nvPicPr>
          <p:blipFill>
            <a:blip r:embed="rId4"/>
            <a:srcRect/>
            <a:stretch/>
          </p:blipFill>
          <p:spPr bwMode="auto">
            <a:xfrm>
              <a:off x="5646664" y="5021274"/>
              <a:ext cx="644821" cy="6448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F79CBE53-21C2-03BB-F8EF-F8D6368E078A}"/>
              </a:ext>
            </a:extLst>
          </p:cNvPr>
          <p:cNvGrpSpPr/>
          <p:nvPr/>
        </p:nvGrpSpPr>
        <p:grpSpPr>
          <a:xfrm>
            <a:off x="741959" y="3699955"/>
            <a:ext cx="2279266" cy="1828812"/>
            <a:chOff x="908945" y="3953631"/>
            <a:chExt cx="2279266" cy="1828812"/>
          </a:xfrm>
        </p:grpSpPr>
        <p:pic>
          <p:nvPicPr>
            <p:cNvPr id="45" name="Picture 10">
              <a:extLst>
                <a:ext uri="{FF2B5EF4-FFF2-40B4-BE49-F238E27FC236}">
                  <a16:creationId xmlns:a16="http://schemas.microsoft.com/office/drawing/2014/main" id="{8C9324DC-7A7F-D2EE-A534-23FC82A53212}"/>
                </a:ext>
              </a:extLst>
            </p:cNvPr>
            <p:cNvPicPr>
              <a:picLocks noChangeAspect="1" noChangeArrowheads="1"/>
            </p:cNvPicPr>
            <p:nvPr/>
          </p:nvPicPr>
          <p:blipFill>
            <a:blip r:embed="rId3"/>
            <a:srcRect/>
            <a:stretch/>
          </p:blipFill>
          <p:spPr bwMode="auto">
            <a:xfrm>
              <a:off x="1359761" y="4502590"/>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D8123297-C454-D2AC-785F-04D17FE17510}"/>
                </a:ext>
              </a:extLst>
            </p:cNvPr>
            <p:cNvPicPr>
              <a:picLocks noChangeAspect="1" noChangeArrowheads="1"/>
            </p:cNvPicPr>
            <p:nvPr/>
          </p:nvPicPr>
          <p:blipFill>
            <a:blip r:embed="rId3"/>
            <a:srcRect/>
            <a:stretch/>
          </p:blipFill>
          <p:spPr bwMode="auto">
            <a:xfrm>
              <a:off x="2255111" y="4498002"/>
              <a:ext cx="513523" cy="51352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a:extLst>
                <a:ext uri="{FF2B5EF4-FFF2-40B4-BE49-F238E27FC236}">
                  <a16:creationId xmlns:a16="http://schemas.microsoft.com/office/drawing/2014/main" id="{5B6161EB-437D-0B1B-F753-82AC4EE57BE2}"/>
                </a:ext>
              </a:extLst>
            </p:cNvPr>
            <p:cNvPicPr>
              <a:picLocks noChangeAspect="1" noChangeArrowheads="1"/>
            </p:cNvPicPr>
            <p:nvPr/>
          </p:nvPicPr>
          <p:blipFill>
            <a:blip r:embed="rId5"/>
            <a:srcRect/>
            <a:stretch/>
          </p:blipFill>
          <p:spPr bwMode="auto">
            <a:xfrm>
              <a:off x="137070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a:extLst>
                <a:ext uri="{FF2B5EF4-FFF2-40B4-BE49-F238E27FC236}">
                  <a16:creationId xmlns:a16="http://schemas.microsoft.com/office/drawing/2014/main" id="{46D022D0-9EA2-86CD-2D8D-C199D7D98D3A}"/>
                </a:ext>
              </a:extLst>
            </p:cNvPr>
            <p:cNvPicPr>
              <a:picLocks noChangeAspect="1" noChangeArrowheads="1"/>
            </p:cNvPicPr>
            <p:nvPr/>
          </p:nvPicPr>
          <p:blipFill>
            <a:blip r:embed="rId5"/>
            <a:srcRect/>
            <a:stretch/>
          </p:blipFill>
          <p:spPr bwMode="auto">
            <a:xfrm>
              <a:off x="2266054" y="4133663"/>
              <a:ext cx="437716" cy="43771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B972FE01-39E1-2EB2-E296-FC3F3A7DEE17}"/>
                </a:ext>
              </a:extLst>
            </p:cNvPr>
            <p:cNvSpPr/>
            <p:nvPr/>
          </p:nvSpPr>
          <p:spPr>
            <a:xfrm>
              <a:off x="908945" y="3953631"/>
              <a:ext cx="2279266" cy="1828812"/>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12">
              <a:extLst>
                <a:ext uri="{FF2B5EF4-FFF2-40B4-BE49-F238E27FC236}">
                  <a16:creationId xmlns:a16="http://schemas.microsoft.com/office/drawing/2014/main" id="{5CD08843-6310-ED17-9FD4-7EC15DCCC713}"/>
                </a:ext>
              </a:extLst>
            </p:cNvPr>
            <p:cNvPicPr>
              <a:picLocks noChangeAspect="1" noChangeArrowheads="1"/>
            </p:cNvPicPr>
            <p:nvPr/>
          </p:nvPicPr>
          <p:blipFill>
            <a:blip r:embed="rId4"/>
            <a:srcRect/>
            <a:stretch/>
          </p:blipFill>
          <p:spPr bwMode="auto">
            <a:xfrm>
              <a:off x="2445646" y="5019346"/>
              <a:ext cx="637991" cy="63799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a:extLst>
                <a:ext uri="{FF2B5EF4-FFF2-40B4-BE49-F238E27FC236}">
                  <a16:creationId xmlns:a16="http://schemas.microsoft.com/office/drawing/2014/main" id="{02F558E2-66A0-BDA8-6FB2-150FE3ECA722}"/>
                </a:ext>
              </a:extLst>
            </p:cNvPr>
            <p:cNvPicPr>
              <a:picLocks noChangeAspect="1" noChangeArrowheads="1"/>
            </p:cNvPicPr>
            <p:nvPr/>
          </p:nvPicPr>
          <p:blipFill>
            <a:blip r:embed="rId4"/>
            <a:srcRect/>
            <a:stretch/>
          </p:blipFill>
          <p:spPr bwMode="auto">
            <a:xfrm>
              <a:off x="1967494" y="5019346"/>
              <a:ext cx="637991" cy="63799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a:extLst>
                <a:ext uri="{FF2B5EF4-FFF2-40B4-BE49-F238E27FC236}">
                  <a16:creationId xmlns:a16="http://schemas.microsoft.com/office/drawing/2014/main" id="{4773F43F-D41B-2F94-2E49-8DC0A5FE639A}"/>
                </a:ext>
              </a:extLst>
            </p:cNvPr>
            <p:cNvPicPr>
              <a:picLocks noChangeAspect="1" noChangeArrowheads="1"/>
            </p:cNvPicPr>
            <p:nvPr/>
          </p:nvPicPr>
          <p:blipFill>
            <a:blip r:embed="rId4"/>
            <a:srcRect/>
            <a:stretch/>
          </p:blipFill>
          <p:spPr bwMode="auto">
            <a:xfrm>
              <a:off x="1489343" y="5019346"/>
              <a:ext cx="637991" cy="63799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0FF19842-FF2F-D3CB-CF43-502F42C5AE8E}"/>
                </a:ext>
              </a:extLst>
            </p:cNvPr>
            <p:cNvPicPr>
              <a:picLocks noChangeAspect="1" noChangeArrowheads="1"/>
            </p:cNvPicPr>
            <p:nvPr/>
          </p:nvPicPr>
          <p:blipFill>
            <a:blip r:embed="rId4"/>
            <a:srcRect/>
            <a:stretch/>
          </p:blipFill>
          <p:spPr bwMode="auto">
            <a:xfrm>
              <a:off x="1011192" y="5019346"/>
              <a:ext cx="637991" cy="637991"/>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Picture 22">
            <a:extLst>
              <a:ext uri="{FF2B5EF4-FFF2-40B4-BE49-F238E27FC236}">
                <a16:creationId xmlns:a16="http://schemas.microsoft.com/office/drawing/2014/main" id="{F2A99A4A-C551-612C-2F30-AD64DFA738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2316" y="2028227"/>
            <a:ext cx="2279266" cy="728200"/>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Connector 59">
            <a:extLst>
              <a:ext uri="{FF2B5EF4-FFF2-40B4-BE49-F238E27FC236}">
                <a16:creationId xmlns:a16="http://schemas.microsoft.com/office/drawing/2014/main" id="{928FD637-565D-C3C0-1589-D98900D1CDE6}"/>
              </a:ext>
            </a:extLst>
          </p:cNvPr>
          <p:cNvCxnSpPr>
            <a:cxnSpLocks/>
            <a:stCxn id="59" idx="2"/>
            <a:endCxn id="38" idx="0"/>
          </p:cNvCxnSpPr>
          <p:nvPr/>
        </p:nvCxnSpPr>
        <p:spPr>
          <a:xfrm>
            <a:off x="3781949" y="2756427"/>
            <a:ext cx="1973576" cy="933247"/>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4C9AE84-6F9B-10EF-EB96-38B2F903EE63}"/>
              </a:ext>
            </a:extLst>
          </p:cNvPr>
          <p:cNvCxnSpPr>
            <a:cxnSpLocks/>
            <a:stCxn id="59" idx="2"/>
            <a:endCxn id="53" idx="0"/>
          </p:cNvCxnSpPr>
          <p:nvPr/>
        </p:nvCxnSpPr>
        <p:spPr>
          <a:xfrm flipH="1">
            <a:off x="1881592" y="2756427"/>
            <a:ext cx="1900357" cy="943528"/>
          </a:xfrm>
          <a:prstGeom prst="line">
            <a:avLst/>
          </a:prstGeom>
          <a:ln w="254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5139" name="Rounded Rectangle 5138">
            <a:extLst>
              <a:ext uri="{FF2B5EF4-FFF2-40B4-BE49-F238E27FC236}">
                <a16:creationId xmlns:a16="http://schemas.microsoft.com/office/drawing/2014/main" id="{0DDCE1B2-7DA3-6A89-9AD8-A1BAE57038B4}"/>
              </a:ext>
            </a:extLst>
          </p:cNvPr>
          <p:cNvSpPr/>
          <p:nvPr/>
        </p:nvSpPr>
        <p:spPr>
          <a:xfrm>
            <a:off x="914981" y="4746420"/>
            <a:ext cx="1927110" cy="683931"/>
          </a:xfrm>
          <a:prstGeom prst="round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File - Free files and folders icons">
            <a:extLst>
              <a:ext uri="{FF2B5EF4-FFF2-40B4-BE49-F238E27FC236}">
                <a16:creationId xmlns:a16="http://schemas.microsoft.com/office/drawing/2014/main" id="{C6622262-D81A-9E8C-7F85-5B3E7C1C8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8116" y="4682042"/>
            <a:ext cx="768949" cy="800410"/>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a:extLst>
              <a:ext uri="{FF2B5EF4-FFF2-40B4-BE49-F238E27FC236}">
                <a16:creationId xmlns:a16="http://schemas.microsoft.com/office/drawing/2014/main" id="{2284E13C-B0CA-D680-44E8-48A129D232BF}"/>
              </a:ext>
            </a:extLst>
          </p:cNvPr>
          <p:cNvSpPr/>
          <p:nvPr/>
        </p:nvSpPr>
        <p:spPr>
          <a:xfrm>
            <a:off x="7591323" y="1039615"/>
            <a:ext cx="4218812" cy="5231245"/>
          </a:xfrm>
          <a:prstGeom prst="roundRect">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5;p7">
            <a:extLst>
              <a:ext uri="{FF2B5EF4-FFF2-40B4-BE49-F238E27FC236}">
                <a16:creationId xmlns:a16="http://schemas.microsoft.com/office/drawing/2014/main" id="{BE2E93E6-D00B-F14D-A0D6-31322EC9D31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4" name="Google Shape;145;p7">
            <a:extLst>
              <a:ext uri="{FF2B5EF4-FFF2-40B4-BE49-F238E27FC236}">
                <a16:creationId xmlns:a16="http://schemas.microsoft.com/office/drawing/2014/main" id="{7E001436-5A3C-5746-9498-E58534FAD758}"/>
              </a:ext>
            </a:extLst>
          </p:cNvPr>
          <p:cNvSpPr/>
          <p:nvPr/>
        </p:nvSpPr>
        <p:spPr>
          <a:xfrm rot="10800000" flipH="1">
            <a:off x="0" y="0"/>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 name="Google Shape;100;p1">
            <a:extLst>
              <a:ext uri="{FF2B5EF4-FFF2-40B4-BE49-F238E27FC236}">
                <a16:creationId xmlns:a16="http://schemas.microsoft.com/office/drawing/2014/main" id="{226FBA8E-8ED2-0F48-B1E6-A03B9736B136}"/>
              </a:ext>
            </a:extLst>
          </p:cNvPr>
          <p:cNvSpPr txBox="1"/>
          <p:nvPr/>
        </p:nvSpPr>
        <p:spPr>
          <a:xfrm>
            <a:off x="82296" y="128016"/>
            <a:ext cx="11835384" cy="615513"/>
          </a:xfrm>
          <a:prstGeom prst="rect">
            <a:avLst/>
          </a:prstGeom>
          <a:noFill/>
          <a:ln>
            <a:noFill/>
          </a:ln>
        </p:spPr>
        <p:txBody>
          <a:bodyPr spcFirstLastPara="1" wrap="square" lIns="91425" tIns="45700" rIns="91425" bIns="45700" anchor="t" anchorCtr="0">
            <a:spAutoFit/>
          </a:bodyPr>
          <a:lstStyle/>
          <a:p>
            <a:r>
              <a:rPr lang="en-US" altLang="zh-CN" sz="3400" dirty="0">
                <a:solidFill>
                  <a:schemeClr val="lt1"/>
                </a:solidFill>
                <a:latin typeface="Georgia" panose="02040502050405020303" pitchFamily="18" charset="0"/>
                <a:ea typeface="Helvetica Neue Light"/>
                <a:sym typeface="Helvetica Neue Light"/>
              </a:rPr>
              <a:t>Research Problem: Lack of Coordination between SDN/SDF</a:t>
            </a:r>
            <a:endParaRPr lang="en-US" sz="3400" dirty="0">
              <a:solidFill>
                <a:schemeClr val="lt1"/>
              </a:solidFill>
              <a:latin typeface="Georgia" panose="02040502050405020303" pitchFamily="18" charset="0"/>
              <a:ea typeface="Helvetica Neue Light"/>
              <a:sym typeface="Helvetica Neue Light"/>
            </a:endParaRPr>
          </a:p>
        </p:txBody>
      </p:sp>
      <p:sp>
        <p:nvSpPr>
          <p:cNvPr id="48" name="Slide Number Placeholder 2">
            <a:extLst>
              <a:ext uri="{FF2B5EF4-FFF2-40B4-BE49-F238E27FC236}">
                <a16:creationId xmlns:a16="http://schemas.microsoft.com/office/drawing/2014/main" id="{FC7D623C-5F6A-9034-9F47-030BBE872184}"/>
              </a:ext>
            </a:extLst>
          </p:cNvPr>
          <p:cNvSpPr>
            <a:spLocks noGrp="1"/>
          </p:cNvSpPr>
          <p:nvPr>
            <p:ph type="sldNum" idx="12"/>
          </p:nvPr>
        </p:nvSpPr>
        <p:spPr>
          <a:xfrm>
            <a:off x="62696" y="6453567"/>
            <a:ext cx="369425" cy="365125"/>
          </a:xfrm>
        </p:spPr>
        <p:txBody>
          <a:bodyPr/>
          <a:lstStyle/>
          <a:p>
            <a:fld id="{00000000-1234-1234-1234-123412341234}" type="slidenum">
              <a:rPr lang="en-US" dirty="0" smtClean="0">
                <a:solidFill>
                  <a:schemeClr val="bg1"/>
                </a:solidFill>
              </a:rPr>
              <a:pPr/>
              <a:t>9</a:t>
            </a:fld>
            <a:endParaRPr lang="en-US" dirty="0">
              <a:solidFill>
                <a:schemeClr val="bg1"/>
              </a:solidFill>
              <a:cs typeface="Calibri"/>
            </a:endParaRPr>
          </a:p>
        </p:txBody>
      </p:sp>
      <p:sp>
        <p:nvSpPr>
          <p:cNvPr id="47" name="TextBox 46">
            <a:extLst>
              <a:ext uri="{FF2B5EF4-FFF2-40B4-BE49-F238E27FC236}">
                <a16:creationId xmlns:a16="http://schemas.microsoft.com/office/drawing/2014/main" id="{4915E8F5-EE06-A304-0A1C-CB56247311D1}"/>
              </a:ext>
            </a:extLst>
          </p:cNvPr>
          <p:cNvSpPr txBox="1"/>
          <p:nvPr/>
        </p:nvSpPr>
        <p:spPr>
          <a:xfrm>
            <a:off x="7943584" y="6483505"/>
            <a:ext cx="4912963" cy="307777"/>
          </a:xfrm>
          <a:prstGeom prst="rect">
            <a:avLst/>
          </a:prstGeom>
          <a:noFill/>
        </p:spPr>
        <p:txBody>
          <a:bodyPr wrap="square" rtlCol="0">
            <a:spAutoFit/>
          </a:bodyPr>
          <a:lstStyle/>
          <a:p>
            <a:pPr algn="ctr"/>
            <a:r>
              <a:rPr lang="en-US" sz="1400" dirty="0">
                <a:solidFill>
                  <a:schemeClr val="bg1"/>
                </a:solidFill>
                <a:latin typeface="Georgia" panose="02040502050405020303" pitchFamily="18" charset="0"/>
              </a:rPr>
              <a:t>Systems Platform Research Group at UIUC</a:t>
            </a:r>
          </a:p>
        </p:txBody>
      </p:sp>
      <p:sp>
        <p:nvSpPr>
          <p:cNvPr id="5133" name="TextBox 5132">
            <a:extLst>
              <a:ext uri="{FF2B5EF4-FFF2-40B4-BE49-F238E27FC236}">
                <a16:creationId xmlns:a16="http://schemas.microsoft.com/office/drawing/2014/main" id="{27452805-E93A-5BA5-D74D-0D7F55B77876}"/>
              </a:ext>
            </a:extLst>
          </p:cNvPr>
          <p:cNvSpPr txBox="1"/>
          <p:nvPr/>
        </p:nvSpPr>
        <p:spPr>
          <a:xfrm>
            <a:off x="3519438" y="4177287"/>
            <a:ext cx="598241" cy="707886"/>
          </a:xfrm>
          <a:prstGeom prst="rect">
            <a:avLst/>
          </a:prstGeom>
          <a:noFill/>
        </p:spPr>
        <p:txBody>
          <a:bodyPr wrap="none" rtlCol="0">
            <a:spAutoFit/>
          </a:bodyPr>
          <a:lstStyle/>
          <a:p>
            <a:pPr algn="l"/>
            <a:r>
              <a:rPr lang="en-US" sz="4000" dirty="0">
                <a:latin typeface="Georgia" panose="02040502050405020303" pitchFamily="18" charset="0"/>
              </a:rPr>
              <a:t>…</a:t>
            </a:r>
          </a:p>
        </p:txBody>
      </p:sp>
      <p:sp>
        <p:nvSpPr>
          <p:cNvPr id="5145" name="Rounded Rectangle 5144">
            <a:extLst>
              <a:ext uri="{FF2B5EF4-FFF2-40B4-BE49-F238E27FC236}">
                <a16:creationId xmlns:a16="http://schemas.microsoft.com/office/drawing/2014/main" id="{F47A10F8-EBE4-59FC-6780-13227331B343}"/>
              </a:ext>
            </a:extLst>
          </p:cNvPr>
          <p:cNvSpPr/>
          <p:nvPr/>
        </p:nvSpPr>
        <p:spPr>
          <a:xfrm>
            <a:off x="4744244" y="4725647"/>
            <a:ext cx="1945314" cy="683931"/>
          </a:xfrm>
          <a:prstGeom prst="round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1" name="Group 1030">
            <a:extLst>
              <a:ext uri="{FF2B5EF4-FFF2-40B4-BE49-F238E27FC236}">
                <a16:creationId xmlns:a16="http://schemas.microsoft.com/office/drawing/2014/main" id="{9EF37ED2-0693-EAEF-E5C7-3ED1A5F15DEA}"/>
              </a:ext>
            </a:extLst>
          </p:cNvPr>
          <p:cNvGrpSpPr/>
          <p:nvPr/>
        </p:nvGrpSpPr>
        <p:grpSpPr>
          <a:xfrm>
            <a:off x="846883" y="4766477"/>
            <a:ext cx="2079275" cy="644821"/>
            <a:chOff x="452876" y="2166124"/>
            <a:chExt cx="2079275" cy="644821"/>
          </a:xfrm>
        </p:grpSpPr>
        <p:pic>
          <p:nvPicPr>
            <p:cNvPr id="5183" name="Picture 12">
              <a:extLst>
                <a:ext uri="{FF2B5EF4-FFF2-40B4-BE49-F238E27FC236}">
                  <a16:creationId xmlns:a16="http://schemas.microsoft.com/office/drawing/2014/main" id="{4188342D-BDB8-4AD5-618C-D5185C276C7A}"/>
                </a:ext>
              </a:extLst>
            </p:cNvPr>
            <p:cNvPicPr>
              <a:picLocks noChangeAspect="1" noChangeArrowheads="1"/>
            </p:cNvPicPr>
            <p:nvPr/>
          </p:nvPicPr>
          <p:blipFill>
            <a:blip r:embed="rId4">
              <a:duotone>
                <a:schemeClr val="accent4">
                  <a:shade val="45000"/>
                  <a:satMod val="135000"/>
                </a:schemeClr>
                <a:prstClr val="white"/>
              </a:duotone>
            </a:blip>
            <a:srcRect/>
            <a:stretch/>
          </p:blipFill>
          <p:spPr bwMode="auto">
            <a:xfrm>
              <a:off x="1887330"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12">
              <a:extLst>
                <a:ext uri="{FF2B5EF4-FFF2-40B4-BE49-F238E27FC236}">
                  <a16:creationId xmlns:a16="http://schemas.microsoft.com/office/drawing/2014/main" id="{1F7300A8-5428-69E7-324B-9586B361910D}"/>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1409178"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2">
              <a:extLst>
                <a:ext uri="{FF2B5EF4-FFF2-40B4-BE49-F238E27FC236}">
                  <a16:creationId xmlns:a16="http://schemas.microsoft.com/office/drawing/2014/main" id="{4898240E-9B04-BE37-5AA7-AEEB6125D2E4}"/>
                </a:ext>
              </a:extLst>
            </p:cNvPr>
            <p:cNvPicPr>
              <a:picLocks noChangeAspect="1" noChangeArrowheads="1"/>
            </p:cNvPicPr>
            <p:nvPr/>
          </p:nvPicPr>
          <p:blipFill>
            <a:blip r:embed="rId4">
              <a:duotone>
                <a:schemeClr val="accent4">
                  <a:shade val="45000"/>
                  <a:satMod val="135000"/>
                </a:schemeClr>
                <a:prstClr val="white"/>
              </a:duotone>
            </a:blip>
            <a:srcRect/>
            <a:stretch/>
          </p:blipFill>
          <p:spPr bwMode="auto">
            <a:xfrm>
              <a:off x="931027"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2">
              <a:extLst>
                <a:ext uri="{FF2B5EF4-FFF2-40B4-BE49-F238E27FC236}">
                  <a16:creationId xmlns:a16="http://schemas.microsoft.com/office/drawing/2014/main" id="{6E85DD64-DECB-22ED-052B-67BF165FF59D}"/>
                </a:ext>
              </a:extLst>
            </p:cNvPr>
            <p:cNvPicPr>
              <a:picLocks noChangeAspect="1" noChangeArrowheads="1"/>
            </p:cNvPicPr>
            <p:nvPr/>
          </p:nvPicPr>
          <p:blipFill>
            <a:blip r:embed="rId4">
              <a:duotone>
                <a:schemeClr val="accent2">
                  <a:shade val="45000"/>
                  <a:satMod val="135000"/>
                </a:schemeClr>
                <a:prstClr val="white"/>
              </a:duotone>
            </a:blip>
            <a:srcRect/>
            <a:stretch/>
          </p:blipFill>
          <p:spPr bwMode="auto">
            <a:xfrm>
              <a:off x="452876" y="2166124"/>
              <a:ext cx="644821" cy="6448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76071432-CE1A-A13C-1376-110A3BA77C7B}"/>
              </a:ext>
            </a:extLst>
          </p:cNvPr>
          <p:cNvGrpSpPr/>
          <p:nvPr/>
        </p:nvGrpSpPr>
        <p:grpSpPr>
          <a:xfrm>
            <a:off x="7879067" y="1196306"/>
            <a:ext cx="3643323" cy="2409068"/>
            <a:chOff x="7812586" y="879730"/>
            <a:chExt cx="3643323" cy="2409068"/>
          </a:xfrm>
        </p:grpSpPr>
        <p:pic>
          <p:nvPicPr>
            <p:cNvPr id="5126" name="Picture 6">
              <a:extLst>
                <a:ext uri="{FF2B5EF4-FFF2-40B4-BE49-F238E27FC236}">
                  <a16:creationId xmlns:a16="http://schemas.microsoft.com/office/drawing/2014/main" id="{0E42A220-7543-219F-3498-EACDD362ACFE}"/>
                </a:ext>
              </a:extLst>
            </p:cNvPr>
            <p:cNvPicPr>
              <a:picLocks noChangeAspect="1" noChangeArrowheads="1"/>
            </p:cNvPicPr>
            <p:nvPr/>
          </p:nvPicPr>
          <p:blipFill>
            <a:blip r:embed="rId8"/>
            <a:srcRect/>
            <a:stretch/>
          </p:blipFill>
          <p:spPr bwMode="auto">
            <a:xfrm>
              <a:off x="9033861" y="879730"/>
              <a:ext cx="1374989" cy="137498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8397E3-E48E-E780-B02A-0AA3F3DA91EF}"/>
                </a:ext>
              </a:extLst>
            </p:cNvPr>
            <p:cNvSpPr txBox="1"/>
            <p:nvPr/>
          </p:nvSpPr>
          <p:spPr>
            <a:xfrm>
              <a:off x="7812586" y="2088469"/>
              <a:ext cx="3643323" cy="1200329"/>
            </a:xfrm>
            <a:prstGeom prst="rect">
              <a:avLst/>
            </a:prstGeom>
            <a:noFill/>
          </p:spPr>
          <p:txBody>
            <a:bodyPr wrap="square" rtlCol="0">
              <a:spAutoFit/>
            </a:bodyPr>
            <a:lstStyle/>
            <a:p>
              <a:pPr algn="ctr"/>
              <a:r>
                <a:rPr lang="en-US" sz="2400" b="1" dirty="0">
                  <a:solidFill>
                    <a:srgbClr val="C00000"/>
                  </a:solidFill>
                  <a:latin typeface="Georgia" panose="02040502050405020303" pitchFamily="18" charset="0"/>
                </a:rPr>
                <a:t>Does not leverage </a:t>
              </a:r>
              <a:r>
                <a:rPr lang="en-US" sz="2400" b="1" dirty="0">
                  <a:latin typeface="Georgia" panose="02040502050405020303" pitchFamily="18" charset="0"/>
                </a:rPr>
                <a:t>existing data replicas during GC!</a:t>
              </a:r>
            </a:p>
          </p:txBody>
        </p:sp>
      </p:grpSp>
      <p:pic>
        <p:nvPicPr>
          <p:cNvPr id="5143" name="Picture 4" descr="File - Free files and folders icons">
            <a:extLst>
              <a:ext uri="{FF2B5EF4-FFF2-40B4-BE49-F238E27FC236}">
                <a16:creationId xmlns:a16="http://schemas.microsoft.com/office/drawing/2014/main" id="{EB944869-9806-3611-E666-6AF9A6DF26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119" y="4639566"/>
            <a:ext cx="768949" cy="800410"/>
          </a:xfrm>
          <a:prstGeom prst="rect">
            <a:avLst/>
          </a:prstGeom>
          <a:noFill/>
          <a:extLst>
            <a:ext uri="{909E8E84-426E-40DD-AFC4-6F175D3DCCD1}">
              <a14:hiddenFill xmlns:a14="http://schemas.microsoft.com/office/drawing/2010/main">
                <a:solidFill>
                  <a:srgbClr val="FFFFFF"/>
                </a:solidFill>
              </a14:hiddenFill>
            </a:ext>
          </a:extLst>
        </p:spPr>
      </p:pic>
      <p:grpSp>
        <p:nvGrpSpPr>
          <p:cNvPr id="1029" name="Group 1028">
            <a:extLst>
              <a:ext uri="{FF2B5EF4-FFF2-40B4-BE49-F238E27FC236}">
                <a16:creationId xmlns:a16="http://schemas.microsoft.com/office/drawing/2014/main" id="{65BEEC15-F482-4B88-C0ED-62FD1DB3A71E}"/>
              </a:ext>
            </a:extLst>
          </p:cNvPr>
          <p:cNvGrpSpPr/>
          <p:nvPr/>
        </p:nvGrpSpPr>
        <p:grpSpPr>
          <a:xfrm>
            <a:off x="4677067" y="4752722"/>
            <a:ext cx="2079275" cy="644821"/>
            <a:chOff x="4973360" y="2141823"/>
            <a:chExt cx="2079275" cy="644821"/>
          </a:xfrm>
        </p:grpSpPr>
        <p:pic>
          <p:nvPicPr>
            <p:cNvPr id="5179" name="Picture 12">
              <a:extLst>
                <a:ext uri="{FF2B5EF4-FFF2-40B4-BE49-F238E27FC236}">
                  <a16:creationId xmlns:a16="http://schemas.microsoft.com/office/drawing/2014/main" id="{1506E0D5-BB98-7724-2199-C1BD95DDCABE}"/>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6407814" y="2141823"/>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5180" name="Picture 12">
              <a:extLst>
                <a:ext uri="{FF2B5EF4-FFF2-40B4-BE49-F238E27FC236}">
                  <a16:creationId xmlns:a16="http://schemas.microsoft.com/office/drawing/2014/main" id="{15A91255-CE69-AB75-5D10-31257F2B2F2C}"/>
                </a:ext>
              </a:extLst>
            </p:cNvPr>
            <p:cNvPicPr>
              <a:picLocks noChangeAspect="1" noChangeArrowheads="1"/>
            </p:cNvPicPr>
            <p:nvPr/>
          </p:nvPicPr>
          <p:blipFill>
            <a:blip r:embed="rId4">
              <a:duotone>
                <a:schemeClr val="accent4">
                  <a:shade val="45000"/>
                  <a:satMod val="135000"/>
                </a:schemeClr>
                <a:prstClr val="white"/>
              </a:duotone>
            </a:blip>
            <a:srcRect/>
            <a:stretch/>
          </p:blipFill>
          <p:spPr bwMode="auto">
            <a:xfrm>
              <a:off x="5929662" y="2141823"/>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5181" name="Picture 12">
              <a:extLst>
                <a:ext uri="{FF2B5EF4-FFF2-40B4-BE49-F238E27FC236}">
                  <a16:creationId xmlns:a16="http://schemas.microsoft.com/office/drawing/2014/main" id="{98ED4D14-6820-90CB-6C63-1C9033F9DCD7}"/>
                </a:ext>
              </a:extLst>
            </p:cNvPr>
            <p:cNvPicPr>
              <a:picLocks noChangeAspect="1" noChangeArrowheads="1"/>
            </p:cNvPicPr>
            <p:nvPr/>
          </p:nvPicPr>
          <p:blipFill>
            <a:blip r:embed="rId4">
              <a:duotone>
                <a:schemeClr val="accent2">
                  <a:shade val="45000"/>
                  <a:satMod val="135000"/>
                </a:schemeClr>
                <a:prstClr val="white"/>
              </a:duotone>
            </a:blip>
            <a:srcRect/>
            <a:stretch/>
          </p:blipFill>
          <p:spPr bwMode="auto">
            <a:xfrm>
              <a:off x="5451511" y="2141823"/>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5182" name="Picture 12">
              <a:extLst>
                <a:ext uri="{FF2B5EF4-FFF2-40B4-BE49-F238E27FC236}">
                  <a16:creationId xmlns:a16="http://schemas.microsoft.com/office/drawing/2014/main" id="{8A6ACE7A-2653-7A4E-0F57-841998466233}"/>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4973360" y="2141823"/>
              <a:ext cx="644821" cy="64482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a:extLst>
              <a:ext uri="{FF2B5EF4-FFF2-40B4-BE49-F238E27FC236}">
                <a16:creationId xmlns:a16="http://schemas.microsoft.com/office/drawing/2014/main" id="{7D1D9B3A-D57A-60CD-3596-C63B21913AC4}"/>
              </a:ext>
            </a:extLst>
          </p:cNvPr>
          <p:cNvPicPr>
            <a:picLocks noChangeAspect="1" noChangeArrowheads="1"/>
          </p:cNvPicPr>
          <p:nvPr/>
        </p:nvPicPr>
        <p:blipFill>
          <a:blip r:embed="rId9"/>
          <a:srcRect/>
          <a:stretch/>
        </p:blipFill>
        <p:spPr bwMode="auto">
          <a:xfrm>
            <a:off x="931583"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6">
            <a:extLst>
              <a:ext uri="{FF2B5EF4-FFF2-40B4-BE49-F238E27FC236}">
                <a16:creationId xmlns:a16="http://schemas.microsoft.com/office/drawing/2014/main" id="{C019B811-50E5-2D34-6DD4-7EB58ED22971}"/>
              </a:ext>
            </a:extLst>
          </p:cNvPr>
          <p:cNvPicPr>
            <a:picLocks noChangeAspect="1" noChangeArrowheads="1"/>
          </p:cNvPicPr>
          <p:nvPr/>
        </p:nvPicPr>
        <p:blipFill>
          <a:blip r:embed="rId10"/>
          <a:srcRect/>
          <a:stretch/>
        </p:blipFill>
        <p:spPr bwMode="auto">
          <a:xfrm>
            <a:off x="1407667"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6" descr="Smile - Free user icons">
            <a:extLst>
              <a:ext uri="{FF2B5EF4-FFF2-40B4-BE49-F238E27FC236}">
                <a16:creationId xmlns:a16="http://schemas.microsoft.com/office/drawing/2014/main" id="{368CEE4E-1D82-C97A-2C70-A6D43F7EFC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1744"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6">
            <a:extLst>
              <a:ext uri="{FF2B5EF4-FFF2-40B4-BE49-F238E27FC236}">
                <a16:creationId xmlns:a16="http://schemas.microsoft.com/office/drawing/2014/main" id="{808B8D34-424F-7E53-F3BD-D0B7C2437FA7}"/>
              </a:ext>
            </a:extLst>
          </p:cNvPr>
          <p:cNvPicPr>
            <a:picLocks noChangeAspect="1" noChangeArrowheads="1"/>
          </p:cNvPicPr>
          <p:nvPr/>
        </p:nvPicPr>
        <p:blipFill>
          <a:blip r:embed="rId12"/>
          <a:srcRect/>
          <a:stretch/>
        </p:blipFill>
        <p:spPr bwMode="auto">
          <a:xfrm>
            <a:off x="2377536"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6">
            <a:extLst>
              <a:ext uri="{FF2B5EF4-FFF2-40B4-BE49-F238E27FC236}">
                <a16:creationId xmlns:a16="http://schemas.microsoft.com/office/drawing/2014/main" id="{752819D0-C55A-7D5F-D966-E801F00AEF76}"/>
              </a:ext>
            </a:extLst>
          </p:cNvPr>
          <p:cNvPicPr>
            <a:picLocks noChangeAspect="1" noChangeArrowheads="1"/>
          </p:cNvPicPr>
          <p:nvPr/>
        </p:nvPicPr>
        <p:blipFill>
          <a:blip r:embed="rId13"/>
          <a:srcRect/>
          <a:stretch/>
        </p:blipFill>
        <p:spPr bwMode="auto">
          <a:xfrm>
            <a:off x="4763430"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5159" name="Picture 6">
            <a:extLst>
              <a:ext uri="{FF2B5EF4-FFF2-40B4-BE49-F238E27FC236}">
                <a16:creationId xmlns:a16="http://schemas.microsoft.com/office/drawing/2014/main" id="{94926499-2552-74AE-57DC-B0A1A4C7EF46}"/>
              </a:ext>
            </a:extLst>
          </p:cNvPr>
          <p:cNvPicPr>
            <a:picLocks noChangeAspect="1" noChangeArrowheads="1"/>
          </p:cNvPicPr>
          <p:nvPr/>
        </p:nvPicPr>
        <p:blipFill>
          <a:blip r:embed="rId14"/>
          <a:srcRect/>
          <a:stretch/>
        </p:blipFill>
        <p:spPr bwMode="auto">
          <a:xfrm>
            <a:off x="5239514"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6">
            <a:extLst>
              <a:ext uri="{FF2B5EF4-FFF2-40B4-BE49-F238E27FC236}">
                <a16:creationId xmlns:a16="http://schemas.microsoft.com/office/drawing/2014/main" id="{8C059312-CC5E-BACD-E54F-E0CB8E3A0361}"/>
              </a:ext>
            </a:extLst>
          </p:cNvPr>
          <p:cNvPicPr>
            <a:picLocks noChangeAspect="1" noChangeArrowheads="1"/>
          </p:cNvPicPr>
          <p:nvPr/>
        </p:nvPicPr>
        <p:blipFill>
          <a:blip r:embed="rId12"/>
          <a:srcRect/>
          <a:stretch/>
        </p:blipFill>
        <p:spPr bwMode="auto">
          <a:xfrm>
            <a:off x="5703591"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6" descr="Smile - Free user icons">
            <a:extLst>
              <a:ext uri="{FF2B5EF4-FFF2-40B4-BE49-F238E27FC236}">
                <a16:creationId xmlns:a16="http://schemas.microsoft.com/office/drawing/2014/main" id="{E80C9DFE-C4EB-E739-B96F-83CF81911B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9383" y="4883646"/>
            <a:ext cx="463237" cy="463237"/>
          </a:xfrm>
          <a:prstGeom prst="rect">
            <a:avLst/>
          </a:prstGeom>
          <a:noFill/>
          <a:extLst>
            <a:ext uri="{909E8E84-426E-40DD-AFC4-6F175D3DCCD1}">
              <a14:hiddenFill xmlns:a14="http://schemas.microsoft.com/office/drawing/2010/main">
                <a:solidFill>
                  <a:srgbClr val="FFFFFF"/>
                </a:solidFill>
              </a14:hiddenFill>
            </a:ext>
          </a:extLst>
        </p:spPr>
      </p:pic>
      <p:sp>
        <p:nvSpPr>
          <p:cNvPr id="5164" name="Rounded Rectangle 16">
            <a:extLst>
              <a:ext uri="{FF2B5EF4-FFF2-40B4-BE49-F238E27FC236}">
                <a16:creationId xmlns:a16="http://schemas.microsoft.com/office/drawing/2014/main" id="{095140BD-7C36-E92E-13C8-C745E9687987}"/>
              </a:ext>
            </a:extLst>
          </p:cNvPr>
          <p:cNvSpPr/>
          <p:nvPr/>
        </p:nvSpPr>
        <p:spPr>
          <a:xfrm>
            <a:off x="741959" y="5625060"/>
            <a:ext cx="6155579" cy="434017"/>
          </a:xfrm>
          <a:prstGeom prst="round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Georgia" panose="02040502050405020303" pitchFamily="18" charset="0"/>
              </a:rPr>
              <a:t>Different SSDs may have </a:t>
            </a:r>
            <a:r>
              <a:rPr lang="en-US" sz="2000" b="1" dirty="0">
                <a:solidFill>
                  <a:schemeClr val="tx1"/>
                </a:solidFill>
                <a:latin typeface="Georgia" panose="02040502050405020303" pitchFamily="18" charset="0"/>
              </a:rPr>
              <a:t>different write traffic</a:t>
            </a:r>
            <a:r>
              <a:rPr lang="en-US" sz="2000" dirty="0">
                <a:solidFill>
                  <a:schemeClr val="tx1"/>
                </a:solidFill>
                <a:latin typeface="Georgia" panose="02040502050405020303" pitchFamily="18" charset="0"/>
              </a:rPr>
              <a:t>!</a:t>
            </a:r>
            <a:endParaRPr kumimoji="0" lang="en-US" sz="200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5165" name="Rounded Rectangle 16">
            <a:extLst>
              <a:ext uri="{FF2B5EF4-FFF2-40B4-BE49-F238E27FC236}">
                <a16:creationId xmlns:a16="http://schemas.microsoft.com/office/drawing/2014/main" id="{EF9ECAF5-A4F1-046F-0912-EB07607AA86E}"/>
              </a:ext>
            </a:extLst>
          </p:cNvPr>
          <p:cNvSpPr/>
          <p:nvPr/>
        </p:nvSpPr>
        <p:spPr>
          <a:xfrm>
            <a:off x="750332" y="5650251"/>
            <a:ext cx="6155579" cy="434017"/>
          </a:xfrm>
          <a:prstGeom prst="round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Georgia" panose="02040502050405020303" pitchFamily="18" charset="0"/>
              </a:rPr>
              <a:t>Data is </a:t>
            </a:r>
            <a:r>
              <a:rPr lang="en-US" sz="2100" b="1" dirty="0">
                <a:solidFill>
                  <a:schemeClr val="tx1"/>
                </a:solidFill>
                <a:latin typeface="Georgia" panose="02040502050405020303" pitchFamily="18" charset="0"/>
              </a:rPr>
              <a:t>replicated</a:t>
            </a:r>
            <a:r>
              <a:rPr lang="en-US" sz="2100" dirty="0">
                <a:solidFill>
                  <a:schemeClr val="tx1"/>
                </a:solidFill>
                <a:latin typeface="Georgia" panose="02040502050405020303" pitchFamily="18" charset="0"/>
              </a:rPr>
              <a:t> by default!</a:t>
            </a:r>
            <a:endParaRPr kumimoji="0" lang="en-US" sz="210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5178" name="Rounded Rectangle 5177">
            <a:extLst>
              <a:ext uri="{FF2B5EF4-FFF2-40B4-BE49-F238E27FC236}">
                <a16:creationId xmlns:a16="http://schemas.microsoft.com/office/drawing/2014/main" id="{62E1F2A5-F2A5-95C8-A0F7-08BAEA1A4DD7}"/>
              </a:ext>
            </a:extLst>
          </p:cNvPr>
          <p:cNvSpPr/>
          <p:nvPr/>
        </p:nvSpPr>
        <p:spPr>
          <a:xfrm>
            <a:off x="1384390" y="4752161"/>
            <a:ext cx="822951" cy="683931"/>
          </a:xfrm>
          <a:prstGeom prst="round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77" name="Group 5176">
            <a:extLst>
              <a:ext uri="{FF2B5EF4-FFF2-40B4-BE49-F238E27FC236}">
                <a16:creationId xmlns:a16="http://schemas.microsoft.com/office/drawing/2014/main" id="{03357283-D49D-8374-E203-4E054906098F}"/>
              </a:ext>
            </a:extLst>
          </p:cNvPr>
          <p:cNvGrpSpPr/>
          <p:nvPr/>
        </p:nvGrpSpPr>
        <p:grpSpPr>
          <a:xfrm>
            <a:off x="1452402" y="4670120"/>
            <a:ext cx="811408" cy="774940"/>
            <a:chOff x="1081361" y="2496298"/>
            <a:chExt cx="811408" cy="774940"/>
          </a:xfrm>
        </p:grpSpPr>
        <p:pic>
          <p:nvPicPr>
            <p:cNvPr id="5163" name="Picture 2">
              <a:extLst>
                <a:ext uri="{FF2B5EF4-FFF2-40B4-BE49-F238E27FC236}">
                  <a16:creationId xmlns:a16="http://schemas.microsoft.com/office/drawing/2014/main" id="{BECFF699-0347-2CC5-D03C-D655FF16AA9A}"/>
                </a:ext>
              </a:extLst>
            </p:cNvPr>
            <p:cNvPicPr>
              <a:picLocks noChangeAspect="1" noChangeArrowheads="1"/>
            </p:cNvPicPr>
            <p:nvPr/>
          </p:nvPicPr>
          <p:blipFill>
            <a:blip r:embed="rId15"/>
            <a:srcRect/>
            <a:stretch/>
          </p:blipFill>
          <p:spPr bwMode="auto">
            <a:xfrm>
              <a:off x="1081361" y="2496298"/>
              <a:ext cx="811408" cy="7749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sh&quot; Icon - Download for free – Iconduck">
              <a:extLst>
                <a:ext uri="{FF2B5EF4-FFF2-40B4-BE49-F238E27FC236}">
                  <a16:creationId xmlns:a16="http://schemas.microsoft.com/office/drawing/2014/main" id="{194B9100-89D4-ABBA-ABAD-0090094FC2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719" y="2643205"/>
              <a:ext cx="404522" cy="4483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3" name="Group 1032">
            <a:extLst>
              <a:ext uri="{FF2B5EF4-FFF2-40B4-BE49-F238E27FC236}">
                <a16:creationId xmlns:a16="http://schemas.microsoft.com/office/drawing/2014/main" id="{83E5D371-A5EF-6CA1-F298-4C31364E26A9}"/>
              </a:ext>
            </a:extLst>
          </p:cNvPr>
          <p:cNvGrpSpPr/>
          <p:nvPr/>
        </p:nvGrpSpPr>
        <p:grpSpPr>
          <a:xfrm>
            <a:off x="7901553" y="3787588"/>
            <a:ext cx="3721954" cy="2067336"/>
            <a:chOff x="7901553" y="3787588"/>
            <a:chExt cx="3721954" cy="2067336"/>
          </a:xfrm>
        </p:grpSpPr>
        <p:sp>
          <p:nvSpPr>
            <p:cNvPr id="61" name="TextBox 60">
              <a:extLst>
                <a:ext uri="{FF2B5EF4-FFF2-40B4-BE49-F238E27FC236}">
                  <a16:creationId xmlns:a16="http://schemas.microsoft.com/office/drawing/2014/main" id="{29516909-6E51-2B78-81BF-DF778176387D}"/>
                </a:ext>
              </a:extLst>
            </p:cNvPr>
            <p:cNvSpPr txBox="1"/>
            <p:nvPr/>
          </p:nvSpPr>
          <p:spPr>
            <a:xfrm>
              <a:off x="7901553" y="5023927"/>
              <a:ext cx="3721954" cy="830997"/>
            </a:xfrm>
            <a:prstGeom prst="rect">
              <a:avLst/>
            </a:prstGeom>
            <a:noFill/>
          </p:spPr>
          <p:txBody>
            <a:bodyPr wrap="square" rtlCol="0">
              <a:spAutoFit/>
            </a:bodyPr>
            <a:lstStyle/>
            <a:p>
              <a:pPr algn="ctr"/>
              <a:r>
                <a:rPr lang="en-US" sz="2400" b="1" dirty="0">
                  <a:latin typeface="Georgia" panose="02040502050405020303" pitchFamily="18" charset="0"/>
                </a:rPr>
                <a:t>SSDs wear out an </a:t>
              </a:r>
              <a:r>
                <a:rPr lang="en-US" sz="2400" b="1" dirty="0">
                  <a:solidFill>
                    <a:srgbClr val="C00000"/>
                  </a:solidFill>
                  <a:latin typeface="Georgia" panose="02040502050405020303" pitchFamily="18" charset="0"/>
                </a:rPr>
                <a:t>uneven rate!</a:t>
              </a:r>
              <a:endParaRPr lang="en-US" sz="2400" b="1" dirty="0">
                <a:latin typeface="Georgia" panose="02040502050405020303" pitchFamily="18" charset="0"/>
              </a:endParaRPr>
            </a:p>
          </p:txBody>
        </p:sp>
        <p:pic>
          <p:nvPicPr>
            <p:cNvPr id="5128" name="Picture 8">
              <a:extLst>
                <a:ext uri="{FF2B5EF4-FFF2-40B4-BE49-F238E27FC236}">
                  <a16:creationId xmlns:a16="http://schemas.microsoft.com/office/drawing/2014/main" id="{4C7A6086-A3D1-8A30-789A-EC8121749DE7}"/>
                </a:ext>
              </a:extLst>
            </p:cNvPr>
            <p:cNvPicPr>
              <a:picLocks noChangeAspect="1" noChangeArrowheads="1"/>
            </p:cNvPicPr>
            <p:nvPr/>
          </p:nvPicPr>
          <p:blipFill>
            <a:blip r:embed="rId17"/>
            <a:srcRect/>
            <a:stretch/>
          </p:blipFill>
          <p:spPr bwMode="auto">
            <a:xfrm>
              <a:off x="8417660" y="3813079"/>
              <a:ext cx="1205933" cy="12059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rint, race, Fast, Running, Run, sports icon">
              <a:extLst>
                <a:ext uri="{FF2B5EF4-FFF2-40B4-BE49-F238E27FC236}">
                  <a16:creationId xmlns:a16="http://schemas.microsoft.com/office/drawing/2014/main" id="{7F0D83D7-9E2D-190A-A30A-B4BA4CBD5B9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59458" y="3787588"/>
              <a:ext cx="1283040" cy="128304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35" name="Straight Connector 1034">
            <a:extLst>
              <a:ext uri="{FF2B5EF4-FFF2-40B4-BE49-F238E27FC236}">
                <a16:creationId xmlns:a16="http://schemas.microsoft.com/office/drawing/2014/main" id="{24601318-7730-19D6-BF86-50FECB604017}"/>
              </a:ext>
            </a:extLst>
          </p:cNvPr>
          <p:cNvCxnSpPr>
            <a:cxnSpLocks/>
            <a:stCxn id="59" idx="2"/>
            <a:endCxn id="53" idx="0"/>
          </p:cNvCxnSpPr>
          <p:nvPr/>
        </p:nvCxnSpPr>
        <p:spPr>
          <a:xfrm flipH="1">
            <a:off x="1881592" y="2756427"/>
            <a:ext cx="1900357" cy="943528"/>
          </a:xfrm>
          <a:prstGeom prst="line">
            <a:avLst/>
          </a:prstGeom>
          <a:ln w="412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125A620D-E332-4305-C401-8942C446CB05}"/>
              </a:ext>
            </a:extLst>
          </p:cNvPr>
          <p:cNvCxnSpPr>
            <a:cxnSpLocks/>
            <a:stCxn id="59" idx="2"/>
            <a:endCxn id="38" idx="0"/>
          </p:cNvCxnSpPr>
          <p:nvPr/>
        </p:nvCxnSpPr>
        <p:spPr>
          <a:xfrm>
            <a:off x="3781949" y="2756427"/>
            <a:ext cx="1973576" cy="933247"/>
          </a:xfrm>
          <a:prstGeom prst="line">
            <a:avLst/>
          </a:prstGeom>
          <a:ln w="412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2F26E784-A138-7AE9-78A7-1640229B3C52}"/>
              </a:ext>
            </a:extLst>
          </p:cNvPr>
          <p:cNvCxnSpPr>
            <a:cxnSpLocks/>
          </p:cNvCxnSpPr>
          <p:nvPr/>
        </p:nvCxnSpPr>
        <p:spPr>
          <a:xfrm>
            <a:off x="4070613" y="2739745"/>
            <a:ext cx="1973576" cy="933247"/>
          </a:xfrm>
          <a:prstGeom prst="line">
            <a:avLst/>
          </a:prstGeom>
          <a:ln w="412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32A18B7E-2530-C14B-71BA-C0193715953C}"/>
              </a:ext>
            </a:extLst>
          </p:cNvPr>
          <p:cNvCxnSpPr>
            <a:cxnSpLocks/>
          </p:cNvCxnSpPr>
          <p:nvPr/>
        </p:nvCxnSpPr>
        <p:spPr>
          <a:xfrm flipH="1">
            <a:off x="1594304" y="2738688"/>
            <a:ext cx="1900357" cy="943528"/>
          </a:xfrm>
          <a:prstGeom prst="line">
            <a:avLst/>
          </a:prstGeom>
          <a:ln w="412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C458D73C-AC94-87F0-5F8A-A097C48FB187}"/>
              </a:ext>
            </a:extLst>
          </p:cNvPr>
          <p:cNvCxnSpPr>
            <a:cxnSpLocks/>
          </p:cNvCxnSpPr>
          <p:nvPr/>
        </p:nvCxnSpPr>
        <p:spPr>
          <a:xfrm flipH="1">
            <a:off x="3725504" y="909682"/>
            <a:ext cx="0" cy="1118545"/>
          </a:xfrm>
          <a:prstGeom prst="line">
            <a:avLst/>
          </a:prstGeom>
          <a:ln w="412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A8C64080-DE76-F4F7-A61A-D1ADDEE2D491}"/>
              </a:ext>
            </a:extLst>
          </p:cNvPr>
          <p:cNvCxnSpPr>
            <a:cxnSpLocks/>
          </p:cNvCxnSpPr>
          <p:nvPr/>
        </p:nvCxnSpPr>
        <p:spPr>
          <a:xfrm flipH="1">
            <a:off x="3911771" y="909682"/>
            <a:ext cx="0" cy="1118545"/>
          </a:xfrm>
          <a:prstGeom prst="line">
            <a:avLst/>
          </a:prstGeom>
          <a:ln w="412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058" name="Rounded Rectangle 16">
            <a:extLst>
              <a:ext uri="{FF2B5EF4-FFF2-40B4-BE49-F238E27FC236}">
                <a16:creationId xmlns:a16="http://schemas.microsoft.com/office/drawing/2014/main" id="{EC89FAD2-2740-53F3-4BD6-028077EA019F}"/>
              </a:ext>
            </a:extLst>
          </p:cNvPr>
          <p:cNvSpPr/>
          <p:nvPr/>
        </p:nvSpPr>
        <p:spPr>
          <a:xfrm>
            <a:off x="1175658" y="2993719"/>
            <a:ext cx="5339564" cy="43401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latin typeface="Georgia" panose="02040502050405020303" pitchFamily="18" charset="0"/>
              </a:rPr>
              <a:t>Switch is the </a:t>
            </a:r>
            <a:r>
              <a:rPr lang="en-US" sz="1900" b="1" dirty="0">
                <a:solidFill>
                  <a:schemeClr val="tx1"/>
                </a:solidFill>
                <a:latin typeface="Georgia" panose="02040502050405020303" pitchFamily="18" charset="0"/>
              </a:rPr>
              <a:t>central hub </a:t>
            </a:r>
            <a:r>
              <a:rPr lang="en-US" sz="1900" dirty="0">
                <a:solidFill>
                  <a:schemeClr val="tx1"/>
                </a:solidFill>
                <a:latin typeface="Georgia" panose="02040502050405020303" pitchFamily="18" charset="0"/>
              </a:rPr>
              <a:t>for all I/O requests!</a:t>
            </a:r>
            <a:endParaRPr kumimoji="0" lang="en-US" sz="1900" i="0" u="none" strike="noStrike" kern="1200" cap="none" spc="0" normalizeH="0" baseline="0" noProof="0" dirty="0">
              <a:ln>
                <a:noFill/>
              </a:ln>
              <a:solidFill>
                <a:schemeClr val="tx1"/>
              </a:solidFill>
              <a:effectLst/>
              <a:uLnTx/>
              <a:uFillTx/>
              <a:latin typeface="Georgia" panose="02040502050405020303" pitchFamily="18" charset="0"/>
            </a:endParaRPr>
          </a:p>
        </p:txBody>
      </p:sp>
      <p:pic>
        <p:nvPicPr>
          <p:cNvPr id="5" name="Picture 4" descr="File - Free files and folders icons">
            <a:extLst>
              <a:ext uri="{FF2B5EF4-FFF2-40B4-BE49-F238E27FC236}">
                <a16:creationId xmlns:a16="http://schemas.microsoft.com/office/drawing/2014/main" id="{7EAEF1CD-3724-4ECE-201A-391F9A0836BE}"/>
              </a:ext>
            </a:extLst>
          </p:cNvPr>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77119" y="4639566"/>
            <a:ext cx="768949" cy="80041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D6E5EE5-8E46-1F8A-C58B-A2E517FB4A82}"/>
              </a:ext>
            </a:extLst>
          </p:cNvPr>
          <p:cNvGrpSpPr/>
          <p:nvPr/>
        </p:nvGrpSpPr>
        <p:grpSpPr>
          <a:xfrm>
            <a:off x="846883" y="4766477"/>
            <a:ext cx="2079275" cy="644821"/>
            <a:chOff x="452876" y="2166124"/>
            <a:chExt cx="2079275" cy="644821"/>
          </a:xfrm>
        </p:grpSpPr>
        <p:pic>
          <p:nvPicPr>
            <p:cNvPr id="4" name="Picture 12">
              <a:extLst>
                <a:ext uri="{FF2B5EF4-FFF2-40B4-BE49-F238E27FC236}">
                  <a16:creationId xmlns:a16="http://schemas.microsoft.com/office/drawing/2014/main" id="{9B7A8A41-01D2-B95E-10C8-49C3583B9772}"/>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1887330"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a:extLst>
                <a:ext uri="{FF2B5EF4-FFF2-40B4-BE49-F238E27FC236}">
                  <a16:creationId xmlns:a16="http://schemas.microsoft.com/office/drawing/2014/main" id="{D146C253-A7A2-9D62-806C-A94DE29D010B}"/>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1409178"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7C99F898-2A2D-6262-D33F-680FCD0DB3F5}"/>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931027"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F95BABEB-155A-CB08-AE81-EA989BD8717C}"/>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452876" y="2166124"/>
              <a:ext cx="644821" cy="6448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A92FB4CD-54BE-E7A4-AD43-E803014348FE}"/>
              </a:ext>
            </a:extLst>
          </p:cNvPr>
          <p:cNvGrpSpPr/>
          <p:nvPr/>
        </p:nvGrpSpPr>
        <p:grpSpPr>
          <a:xfrm>
            <a:off x="4677067" y="4752722"/>
            <a:ext cx="2079275" cy="644821"/>
            <a:chOff x="452876" y="2166124"/>
            <a:chExt cx="2079275" cy="644821"/>
          </a:xfrm>
        </p:grpSpPr>
        <p:pic>
          <p:nvPicPr>
            <p:cNvPr id="12" name="Picture 12">
              <a:extLst>
                <a:ext uri="{FF2B5EF4-FFF2-40B4-BE49-F238E27FC236}">
                  <a16:creationId xmlns:a16="http://schemas.microsoft.com/office/drawing/2014/main" id="{23544523-AC28-839E-B8AF-A2A192EF32AA}"/>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1887330"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41FC18C-3C6A-7D03-A12A-BB7AC9D095CF}"/>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1409178"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BB79E57-82D5-83E6-756A-94803DCD5D89}"/>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931027" y="2166124"/>
              <a:ext cx="644821" cy="6448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F2555F85-27EC-6C69-D5E7-05EEF89F988D}"/>
                </a:ext>
              </a:extLst>
            </p:cNvPr>
            <p:cNvPicPr>
              <a:picLocks noChangeAspect="1" noChangeArrowheads="1"/>
            </p:cNvPicPr>
            <p:nvPr/>
          </p:nvPicPr>
          <p:blipFill>
            <a:blip r:embed="rId4">
              <a:duotone>
                <a:schemeClr val="accent6">
                  <a:shade val="45000"/>
                  <a:satMod val="135000"/>
                </a:schemeClr>
                <a:prstClr val="white"/>
              </a:duotone>
            </a:blip>
            <a:srcRect/>
            <a:stretch/>
          </p:blipFill>
          <p:spPr bwMode="auto">
            <a:xfrm>
              <a:off x="452876" y="2166124"/>
              <a:ext cx="644821" cy="644821"/>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6">
            <a:extLst>
              <a:ext uri="{FF2B5EF4-FFF2-40B4-BE49-F238E27FC236}">
                <a16:creationId xmlns:a16="http://schemas.microsoft.com/office/drawing/2014/main" id="{9119EA0B-5DFE-2F39-7057-E869021AC121}"/>
              </a:ext>
            </a:extLst>
          </p:cNvPr>
          <p:cNvPicPr>
            <a:picLocks noChangeAspect="1" noChangeArrowheads="1"/>
          </p:cNvPicPr>
          <p:nvPr/>
        </p:nvPicPr>
        <p:blipFill>
          <a:blip r:embed="rId19"/>
          <a:srcRect/>
          <a:stretch/>
        </p:blipFill>
        <p:spPr bwMode="auto">
          <a:xfrm>
            <a:off x="931583"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552BF077-76D2-4571-FCD9-8D66FE9E90B1}"/>
              </a:ext>
            </a:extLst>
          </p:cNvPr>
          <p:cNvPicPr>
            <a:picLocks noChangeAspect="1" noChangeArrowheads="1"/>
          </p:cNvPicPr>
          <p:nvPr/>
        </p:nvPicPr>
        <p:blipFill>
          <a:blip r:embed="rId19"/>
          <a:srcRect/>
          <a:stretch/>
        </p:blipFill>
        <p:spPr bwMode="auto">
          <a:xfrm>
            <a:off x="1407667"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Smile - Free user icons">
            <a:extLst>
              <a:ext uri="{FF2B5EF4-FFF2-40B4-BE49-F238E27FC236}">
                <a16:creationId xmlns:a16="http://schemas.microsoft.com/office/drawing/2014/main" id="{D019B5F9-F62C-136F-11A2-759F5368EB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1744"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BCF1E895-E284-8479-9F14-0FEFFF748413}"/>
              </a:ext>
            </a:extLst>
          </p:cNvPr>
          <p:cNvPicPr>
            <a:picLocks noChangeAspect="1" noChangeArrowheads="1"/>
          </p:cNvPicPr>
          <p:nvPr/>
        </p:nvPicPr>
        <p:blipFill>
          <a:blip r:embed="rId19"/>
          <a:srcRect/>
          <a:stretch/>
        </p:blipFill>
        <p:spPr bwMode="auto">
          <a:xfrm>
            <a:off x="2377536"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C5D1AC8A-1F6C-D838-264E-6C9148FEE203}"/>
              </a:ext>
            </a:extLst>
          </p:cNvPr>
          <p:cNvPicPr>
            <a:picLocks noChangeAspect="1" noChangeArrowheads="1"/>
          </p:cNvPicPr>
          <p:nvPr/>
        </p:nvPicPr>
        <p:blipFill>
          <a:blip r:embed="rId13"/>
          <a:srcRect/>
          <a:stretch/>
        </p:blipFill>
        <p:spPr bwMode="auto">
          <a:xfrm>
            <a:off x="4763430"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76CC1E66-2BFA-AC84-4468-E67A46910DA1}"/>
              </a:ext>
            </a:extLst>
          </p:cNvPr>
          <p:cNvPicPr>
            <a:picLocks noChangeAspect="1" noChangeArrowheads="1"/>
          </p:cNvPicPr>
          <p:nvPr/>
        </p:nvPicPr>
        <p:blipFill>
          <a:blip r:embed="rId19"/>
          <a:srcRect/>
          <a:stretch/>
        </p:blipFill>
        <p:spPr bwMode="auto">
          <a:xfrm>
            <a:off x="5239514"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B948DECF-A8B5-6670-7A67-F020CD5B14C6}"/>
              </a:ext>
            </a:extLst>
          </p:cNvPr>
          <p:cNvPicPr>
            <a:picLocks noChangeAspect="1" noChangeArrowheads="1"/>
          </p:cNvPicPr>
          <p:nvPr/>
        </p:nvPicPr>
        <p:blipFill>
          <a:blip r:embed="rId19"/>
          <a:srcRect/>
          <a:stretch/>
        </p:blipFill>
        <p:spPr bwMode="auto">
          <a:xfrm>
            <a:off x="5703591" y="4883646"/>
            <a:ext cx="463237" cy="4632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Smile - Free user icons">
            <a:extLst>
              <a:ext uri="{FF2B5EF4-FFF2-40B4-BE49-F238E27FC236}">
                <a16:creationId xmlns:a16="http://schemas.microsoft.com/office/drawing/2014/main" id="{0967F89D-8F3D-2085-5E23-8FB2D3AEA7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9383" y="4883646"/>
            <a:ext cx="463237" cy="46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51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14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14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17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17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13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2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22" presetClass="entr" presetSubtype="4" fill="hold" nodeType="withEffect">
                                  <p:stCondLst>
                                    <p:cond delay="0"/>
                                  </p:stCondLst>
                                  <p:childTnLst>
                                    <p:set>
                                      <p:cBhvr>
                                        <p:cTn id="44" dur="1" fill="hold">
                                          <p:stCondLst>
                                            <p:cond delay="0"/>
                                          </p:stCondLst>
                                        </p:cTn>
                                        <p:tgtEl>
                                          <p:spTgt spid="1053"/>
                                        </p:tgtEl>
                                        <p:attrNameLst>
                                          <p:attrName>style.visibility</p:attrName>
                                        </p:attrNameLst>
                                      </p:cBhvr>
                                      <p:to>
                                        <p:strVal val="visible"/>
                                      </p:to>
                                    </p:set>
                                    <p:animEffect transition="in" filter="wipe(down)">
                                      <p:cBhvr>
                                        <p:cTn id="45" dur="500"/>
                                        <p:tgtEl>
                                          <p:spTgt spid="1053"/>
                                        </p:tgtEl>
                                      </p:cBhvr>
                                    </p:animEffect>
                                  </p:childTnLst>
                                </p:cTn>
                              </p:par>
                              <p:par>
                                <p:cTn id="46" presetID="22" presetClass="entr" presetSubtype="4" fill="hold" nodeType="withEffect">
                                  <p:stCondLst>
                                    <p:cond delay="0"/>
                                  </p:stCondLst>
                                  <p:childTnLst>
                                    <p:set>
                                      <p:cBhvr>
                                        <p:cTn id="47" dur="1" fill="hold">
                                          <p:stCondLst>
                                            <p:cond delay="0"/>
                                          </p:stCondLst>
                                        </p:cTn>
                                        <p:tgtEl>
                                          <p:spTgt spid="1047"/>
                                        </p:tgtEl>
                                        <p:attrNameLst>
                                          <p:attrName>style.visibility</p:attrName>
                                        </p:attrNameLst>
                                      </p:cBhvr>
                                      <p:to>
                                        <p:strVal val="visible"/>
                                      </p:to>
                                    </p:set>
                                    <p:animEffect transition="in" filter="wipe(down)">
                                      <p:cBhvr>
                                        <p:cTn id="48" dur="500"/>
                                        <p:tgtEl>
                                          <p:spTgt spid="1047"/>
                                        </p:tgtEl>
                                      </p:cBhvr>
                                    </p:animEffect>
                                  </p:childTnLst>
                                </p:cTn>
                              </p:par>
                              <p:par>
                                <p:cTn id="49" presetID="22" presetClass="entr" presetSubtype="1" fill="hold" nodeType="withEffect">
                                  <p:stCondLst>
                                    <p:cond delay="0"/>
                                  </p:stCondLst>
                                  <p:childTnLst>
                                    <p:set>
                                      <p:cBhvr>
                                        <p:cTn id="50" dur="1" fill="hold">
                                          <p:stCondLst>
                                            <p:cond delay="0"/>
                                          </p:stCondLst>
                                        </p:cTn>
                                        <p:tgtEl>
                                          <p:spTgt spid="1035"/>
                                        </p:tgtEl>
                                        <p:attrNameLst>
                                          <p:attrName>style.visibility</p:attrName>
                                        </p:attrNameLst>
                                      </p:cBhvr>
                                      <p:to>
                                        <p:strVal val="visible"/>
                                      </p:to>
                                    </p:set>
                                    <p:animEffect transition="in" filter="wipe(up)">
                                      <p:cBhvr>
                                        <p:cTn id="51" dur="500"/>
                                        <p:tgtEl>
                                          <p:spTgt spid="1035"/>
                                        </p:tgtEl>
                                      </p:cBhvr>
                                    </p:animEffect>
                                  </p:childTnLst>
                                </p:cTn>
                              </p:par>
                              <p:par>
                                <p:cTn id="52" presetID="22" presetClass="entr" presetSubtype="1" fill="hold" nodeType="withEffect">
                                  <p:stCondLst>
                                    <p:cond delay="0"/>
                                  </p:stCondLst>
                                  <p:childTnLst>
                                    <p:set>
                                      <p:cBhvr>
                                        <p:cTn id="53" dur="1" fill="hold">
                                          <p:stCondLst>
                                            <p:cond delay="0"/>
                                          </p:stCondLst>
                                        </p:cTn>
                                        <p:tgtEl>
                                          <p:spTgt spid="1050"/>
                                        </p:tgtEl>
                                        <p:attrNameLst>
                                          <p:attrName>style.visibility</p:attrName>
                                        </p:attrNameLst>
                                      </p:cBhvr>
                                      <p:to>
                                        <p:strVal val="visible"/>
                                      </p:to>
                                    </p:set>
                                    <p:animEffect transition="in" filter="wipe(up)">
                                      <p:cBhvr>
                                        <p:cTn id="54" dur="500"/>
                                        <p:tgtEl>
                                          <p:spTgt spid="1050"/>
                                        </p:tgtEl>
                                      </p:cBhvr>
                                    </p:animEffect>
                                  </p:childTnLst>
                                </p:cTn>
                              </p:par>
                              <p:par>
                                <p:cTn id="55" presetID="22" presetClass="entr" presetSubtype="1" fill="hold" nodeType="withEffect">
                                  <p:stCondLst>
                                    <p:cond delay="0"/>
                                  </p:stCondLst>
                                  <p:childTnLst>
                                    <p:set>
                                      <p:cBhvr>
                                        <p:cTn id="56" dur="1" fill="hold">
                                          <p:stCondLst>
                                            <p:cond delay="0"/>
                                          </p:stCondLst>
                                        </p:cTn>
                                        <p:tgtEl>
                                          <p:spTgt spid="1054"/>
                                        </p:tgtEl>
                                        <p:attrNameLst>
                                          <p:attrName>style.visibility</p:attrName>
                                        </p:attrNameLst>
                                      </p:cBhvr>
                                      <p:to>
                                        <p:strVal val="visible"/>
                                      </p:to>
                                    </p:set>
                                    <p:animEffect transition="in" filter="wipe(up)">
                                      <p:cBhvr>
                                        <p:cTn id="57" dur="500"/>
                                        <p:tgtEl>
                                          <p:spTgt spid="1054"/>
                                        </p:tgtEl>
                                      </p:cBhvr>
                                    </p:animEffect>
                                  </p:childTnLst>
                                </p:cTn>
                              </p:par>
                              <p:par>
                                <p:cTn id="58" presetID="22" presetClass="entr" presetSubtype="4" fill="hold" nodeType="withEffect">
                                  <p:stCondLst>
                                    <p:cond delay="0"/>
                                  </p:stCondLst>
                                  <p:childTnLst>
                                    <p:set>
                                      <p:cBhvr>
                                        <p:cTn id="59" dur="1" fill="hold">
                                          <p:stCondLst>
                                            <p:cond delay="0"/>
                                          </p:stCondLst>
                                        </p:cTn>
                                        <p:tgtEl>
                                          <p:spTgt spid="1057"/>
                                        </p:tgtEl>
                                        <p:attrNameLst>
                                          <p:attrName>style.visibility</p:attrName>
                                        </p:attrNameLst>
                                      </p:cBhvr>
                                      <p:to>
                                        <p:strVal val="visible"/>
                                      </p:to>
                                    </p:set>
                                    <p:animEffect transition="in" filter="wipe(down)">
                                      <p:cBhvr>
                                        <p:cTn id="60" dur="500"/>
                                        <p:tgtEl>
                                          <p:spTgt spid="1057"/>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105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1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16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15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5158"/>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15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148"/>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14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03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164"/>
                                        </p:tgtEl>
                                        <p:attrNameLst>
                                          <p:attrName>style.visibility</p:attrName>
                                        </p:attrNameLst>
                                      </p:cBhvr>
                                      <p:to>
                                        <p:strVal val="visible"/>
                                      </p:to>
                                    </p:set>
                                  </p:childTnLst>
                                </p:cTn>
                              </p:par>
                              <p:par>
                                <p:cTn id="84" presetID="1" presetClass="exit" presetSubtype="0" fill="hold" grpId="1" nodeType="withEffect">
                                  <p:stCondLst>
                                    <p:cond delay="0"/>
                                  </p:stCondLst>
                                  <p:childTnLst>
                                    <p:set>
                                      <p:cBhvr>
                                        <p:cTn id="85" dur="1" fill="hold">
                                          <p:stCondLst>
                                            <p:cond delay="0"/>
                                          </p:stCondLst>
                                        </p:cTn>
                                        <p:tgtEl>
                                          <p:spTgt spid="1058"/>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035"/>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053"/>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04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050"/>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057"/>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5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29"/>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03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033"/>
                                        </p:tgtEl>
                                        <p:attrNameLst>
                                          <p:attrName>style.visibility</p:attrName>
                                        </p:attrNameLst>
                                      </p:cBhvr>
                                      <p:to>
                                        <p:strVal val="visible"/>
                                      </p:to>
                                    </p:set>
                                  </p:childTnLst>
                                </p:cTn>
                              </p:par>
                              <p:par>
                                <p:cTn id="106" presetID="1" presetClass="exit" presetSubtype="0" fill="hold" grpId="1" nodeType="withEffect">
                                  <p:stCondLst>
                                    <p:cond delay="0"/>
                                  </p:stCondLst>
                                  <p:childTnLst>
                                    <p:set>
                                      <p:cBhvr>
                                        <p:cTn id="107" dur="1" fill="hold">
                                          <p:stCondLst>
                                            <p:cond delay="0"/>
                                          </p:stCondLst>
                                        </p:cTn>
                                        <p:tgtEl>
                                          <p:spTgt spid="516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4"/>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2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2"/>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0"/>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9"/>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animBg="1"/>
      <p:bldP spid="5139" grpId="1" animBg="1"/>
      <p:bldP spid="5145" grpId="0" animBg="1"/>
      <p:bldP spid="5145" grpId="1" animBg="1"/>
      <p:bldP spid="5164" grpId="0" animBg="1"/>
      <p:bldP spid="5164" grpId="1" animBg="1"/>
      <p:bldP spid="5165" grpId="0" animBg="1"/>
      <p:bldP spid="5165" grpId="1" animBg="1"/>
      <p:bldP spid="5178" grpId="0" animBg="1"/>
      <p:bldP spid="5178" grpId="1" animBg="1"/>
      <p:bldP spid="1058" grpId="0" animBg="1"/>
      <p:bldP spid="105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Georgia" panose="02040502050405020303"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31228</TotalTime>
  <Words>5585</Words>
  <Application>Microsoft Macintosh PowerPoint</Application>
  <PresentationFormat>Widescreen</PresentationFormat>
  <Paragraphs>1342</Paragraphs>
  <Slides>54</Slides>
  <Notes>54</Notes>
  <HiddenSlides>29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Cambria Math</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Reidys, Benjamin</dc:creator>
  <cp:lastModifiedBy>Reidys, Benjamin</cp:lastModifiedBy>
  <cp:revision>1169</cp:revision>
  <dcterms:created xsi:type="dcterms:W3CDTF">2023-06-07T04:10:07Z</dcterms:created>
  <dcterms:modified xsi:type="dcterms:W3CDTF">2023-10-24T09:46:15Z</dcterms:modified>
</cp:coreProperties>
</file>